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5" r:id="rId11"/>
    <p:sldId id="270" r:id="rId12"/>
    <p:sldId id="267" r:id="rId13"/>
    <p:sldId id="268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12776"/>
            <a:ext cx="7056784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занятий по развитию речи в средней группе на тему: 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традиции»</a:t>
            </a:r>
          </a:p>
        </p:txBody>
      </p:sp>
    </p:spTree>
    <p:extLst>
      <p:ext uri="{BB962C8B-B14F-4D97-AF65-F5344CB8AC3E}">
        <p14:creationId xmlns:p14="http://schemas.microsoft.com/office/powerpoint/2010/main" val="3682566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drumroll.wav"/>
          </p:stSnd>
        </p:sndAc>
      </p:transition>
    </mc:Choice>
    <mc:Fallback>
      <p:transition spd="slow">
        <p:split orient="vert"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560840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-Вы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ребята сегодня в русских народных костюмах, но у вас в одежде чего-то не хватает. ( У девочек платков, а у мальчиков поясов на рубаху.)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(Из волшебного сундучка воспитатель достаёт пояс и платок ).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Ой, ребята все цветы пропали, с платков и с пояса рисунок пропал. Что же делать?</a:t>
            </a:r>
          </a:p>
          <a:p>
            <a:r>
              <a:rPr lang="ru-RU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Дети: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приклеить.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-Молодцы,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хорошо придумали. 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Сейчас мы посмотрим какие рисунки на платках и поясах . (показ рисунков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1\Desktop\теремок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67616" y="3951270"/>
            <a:ext cx="2592288" cy="1944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1\Desktop\теремок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723" y="4435760"/>
            <a:ext cx="3076301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1\Desktop\теремок\images (1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12" y="2875467"/>
            <a:ext cx="3076301" cy="24634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071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1\Desktop\теремок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03665"/>
            <a:ext cx="3816424" cy="2818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1\Desktop\теремок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07" y="460222"/>
            <a:ext cx="3575534" cy="27872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1\Desktop\теремок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09703"/>
            <a:ext cx="2755814" cy="38453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4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1\Desktop\теремок\P16-10-14_10.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9977">
            <a:off x="251520" y="3212976"/>
            <a:ext cx="4558837" cy="3419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04664"/>
            <a:ext cx="7776864" cy="31393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Особенно славятся платки, которые делают в Павловском Посаде под Москвой. Посмотрите мы видим букет из  садовых цветов, чаще всего роз, а так же зелёные листья, мелкие цветы голубого и сиреневого цвета.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Узоры поясов – геометрические. Это ромбы, полосы, косые столбики. 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Посмотрите у нас весь зал украшен платками.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Сможем украсить платки и пояса?</a:t>
            </a:r>
          </a:p>
          <a:p>
            <a:r>
              <a:rPr lang="ru-RU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Дети :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да 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-Присаживайтесь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,  будем украшать.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170" name="Picture 2" descr="C:\Users\1\Desktop\теремок\P16-10-14_10.07[0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230">
            <a:off x="4634880" y="3212976"/>
            <a:ext cx="4558837" cy="3419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53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теремок\P16-10-14_10.02[0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662"/>
            <a:ext cx="7980040" cy="5985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25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559141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Украсили, кладём сушиться. </a:t>
            </a:r>
          </a:p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Славно мы потрудились. </a:t>
            </a:r>
          </a:p>
        </p:txBody>
      </p:sp>
      <p:pic>
        <p:nvPicPr>
          <p:cNvPr id="9218" name="Picture 2" descr="C:\Users\1\Desktop\теремок\P16-10-14_10.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420087" cy="4815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99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applause.wav"/>
          </p:stSnd>
        </p:sndAc>
      </p:transition>
    </mc:Choice>
    <mc:Fallback>
      <p:transition spd="slow">
        <p:split orient="vert"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48883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к русской народной культуре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русскими народными костюмами, культурой быта русского народа, создавать между взрослыми и детьми отношения доброты и  любви.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Предварительная работа: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сказок, обыгрывание сюжета сказки «Теремок», рассматривание иллюстрации русской народной одежды,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 Рачёва, аппликации, узоров из прямоугольной и треугольной форме, выкладывание узоров.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волшебный сундучок, заготовки для платков и поясов, кисти, краски, платки, презентация на диске, маски для театра.</a:t>
            </a:r>
          </a:p>
        </p:txBody>
      </p:sp>
    </p:spTree>
    <p:extLst>
      <p:ext uri="{BB962C8B-B14F-4D97-AF65-F5344CB8AC3E}">
        <p14:creationId xmlns:p14="http://schemas.microsoft.com/office/powerpoint/2010/main" val="35083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32656"/>
            <a:ext cx="4572000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Ход занятия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1\Desktop\теремок\P16-10-14_09.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110" y="2564904"/>
            <a:ext cx="4746104" cy="3559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318022"/>
            <a:ext cx="599458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Ребята вы все сегодня  такие нарядные, красивые в сарафанах, в рубахах. 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11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applause.wav"/>
          </p:stSnd>
        </p:sndAc>
      </p:transition>
    </mc:Choice>
    <mc:Fallback>
      <p:transition spd="slow">
        <p:split orient="vert"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580112" y="2095648"/>
            <a:ext cx="3563888" cy="2772916"/>
            <a:chOff x="4808868" y="2038350"/>
            <a:chExt cx="2958769" cy="2628900"/>
          </a:xfrm>
        </p:grpSpPr>
        <p:pic>
          <p:nvPicPr>
            <p:cNvPr id="3076" name="Picture 4" descr="C:\Users\1\Desktop\теремок\images (8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8362" y="2127936"/>
              <a:ext cx="1819275" cy="2514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C:\Users\1\Desktop\теремок\images (9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868" y="2038350"/>
              <a:ext cx="1743075" cy="26289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0" name="Picture 8" descr="C:\Users\1\Desktop\теремок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541" y="3189501"/>
            <a:ext cx="2564783" cy="3424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1806" y="357407"/>
            <a:ext cx="6462464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-Такую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одежду носили давным-давно. Сейчас я вам это покажу, садитесь на ковёр и смотрите.  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Россия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наша очень большая, огромная. В разных деревнях люди одевались по разному. В одной деревне одевались так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:,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в другой так: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Сейчас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люди одеваются совсем по-другому.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21467" y="2348880"/>
            <a:ext cx="3461926" cy="2676525"/>
            <a:chOff x="321467" y="2026008"/>
            <a:chExt cx="3461926" cy="2676525"/>
          </a:xfrm>
        </p:grpSpPr>
        <p:pic>
          <p:nvPicPr>
            <p:cNvPr id="3079" name="Picture 7" descr="C:\Users\1\Desktop\теремок\images (11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418" y="2026008"/>
              <a:ext cx="1704975" cy="26765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C:\Users\1\Desktop\теремок\загруженное (2)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7" y="2111733"/>
              <a:ext cx="1762125" cy="2590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752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76672"/>
            <a:ext cx="7128792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-А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скажите ребята, где мы можем увидеть русские народные костюмы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?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Молодцы, всё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правильно, посмотрите какой у нас заяц на иллюстрациях.  Е Рачёва, в  каком он костюме.  А волк, в каком кафтане с поясом и медведь….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А лиса какая красивая какой у неё сарафан.(показ героев сказки)</a:t>
            </a:r>
          </a:p>
        </p:txBody>
      </p:sp>
      <p:pic>
        <p:nvPicPr>
          <p:cNvPr id="6146" name="Picture 2" descr="C:\Users\1\Desktop\теремок\P16-10-14_09.45[02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4800533" cy="3600400"/>
          </a:xfrm>
          <a:prstGeom prst="rect">
            <a:avLst/>
          </a:prstGeom>
          <a:ln w="190500" cap="sq">
            <a:solidFill>
              <a:schemeClr val="tx1">
                <a:lumMod val="6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1052736"/>
            <a:ext cx="54006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ru-RU" dirty="0">
                <a:ln w="50800"/>
                <a:solidFill>
                  <a:schemeClr val="bg1">
                    <a:shade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(Ответы детей: в музее,  в театре, на иллюстрациях в сказках).</a:t>
            </a:r>
            <a:endParaRPr lang="ru-RU" dirty="0">
              <a:ln w="50800"/>
              <a:solidFill>
                <a:schemeClr val="bg1">
                  <a:shade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теремок\загруженное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3024336" cy="43112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1\Desktop\теремок\загружен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1052736"/>
            <a:ext cx="3367960" cy="4041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66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764704"/>
            <a:ext cx="579613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-Ребята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скажите, а из какой сказки эти животные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Ответы </a:t>
            </a:r>
            <a:r>
              <a:rPr lang="ru-RU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детей: «Теремок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»)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-И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мы сегодня в русских народны костюмах, давайте поиграем в сказку.</a:t>
            </a:r>
          </a:p>
        </p:txBody>
      </p:sp>
      <p:pic>
        <p:nvPicPr>
          <p:cNvPr id="4" name="Picture 3" descr="C:\Users\1\Desktop\теремок\P16-10-14_09.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4746104" cy="3559578"/>
          </a:xfrm>
          <a:prstGeom prst="rect">
            <a:avLst/>
          </a:prstGeom>
          <a:ln w="76200" cap="sq">
            <a:solidFill>
              <a:schemeClr val="tx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29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892479" cy="53245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Дети идут по кругу и говорят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«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Стоит в поле теремок, теремок. Он не низок, не высок. Вот по полю мышки бегут у ворот остановились, говорят…»</a:t>
            </a:r>
          </a:p>
          <a:p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Мышки произносит слова. «Терем-теремок. Кто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втереме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живёт? </a:t>
            </a:r>
          </a:p>
          <a:p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Не услышав не звука мышки, проходят в теремок, и остаётся там жить.</a:t>
            </a:r>
          </a:p>
          <a:p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Вот по полю зайчики-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побегайчики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бегут 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(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лягушки-квакушки, лисички-сестрички, 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волчки-серые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бочки, 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мишка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косолапый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бежит, 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у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ворот остановился, 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говорит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….). 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Все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герои входят в 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середину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круга, 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а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когда появляется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медведь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и ломает теремок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дети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разрывают круг.</a:t>
            </a:r>
          </a:p>
        </p:txBody>
      </p:sp>
      <p:pic>
        <p:nvPicPr>
          <p:cNvPr id="5122" name="Picture 2" descr="P16-10-14_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4791075" cy="3790950"/>
          </a:xfrm>
          <a:prstGeom prst="rect">
            <a:avLst/>
          </a:prstGeom>
          <a:ln w="38100">
            <a:solidFill>
              <a:schemeClr val="bg2">
                <a:lumMod val="90000"/>
                <a:lumOff val="10000"/>
              </a:schemeClr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520" y="290829"/>
            <a:ext cx="752000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indent="539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-Ребята, что же делать? Медведь разрушил теремок</a:t>
            </a:r>
            <a:r>
              <a:rPr kumimoji="0" lang="ru-RU" altLang="ru-RU" sz="1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1\Desktop\теремок\P16-10-14_09.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51854"/>
            <a:ext cx="4968552" cy="3726414"/>
          </a:xfrm>
          <a:prstGeom prst="rect">
            <a:avLst/>
          </a:prstGeom>
          <a:ln w="1270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609837"/>
            <a:ext cx="6048672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Ответы детей: </a:t>
            </a:r>
            <a:r>
              <a:rPr lang="ru-RU" sz="2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построить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новый, 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большой терем,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чтобы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все звери поместились.</a:t>
            </a:r>
          </a:p>
          <a:p>
            <a:r>
              <a:rPr lang="ru-RU" sz="2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Дети встают в круг и поют песенку</a:t>
            </a:r>
            <a:r>
              <a:rPr lang="ru-RU" sz="2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ru-RU" sz="2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73020" y="2284840"/>
            <a:ext cx="34927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Мы построили новый дом, новый дом              </a:t>
            </a:r>
          </a:p>
          <a:p>
            <a:pPr lvl="0"/>
            <a:r>
              <a:rPr lang="ru-RU" sz="2000" b="1" dirty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Дружно, весело в нём живём, в нём живём…..</a:t>
            </a:r>
          </a:p>
          <a:p>
            <a:pPr lvl="0"/>
            <a:endParaRPr lang="ru-RU" sz="2000" b="1" dirty="0" smtClean="0">
              <a:ln w="11430"/>
              <a:gradFill>
                <a:gsLst>
                  <a:gs pos="0">
                    <a:srgbClr val="CFC60D">
                      <a:tint val="70000"/>
                      <a:satMod val="245000"/>
                    </a:srgbClr>
                  </a:gs>
                  <a:gs pos="75000">
                    <a:srgbClr val="CFC60D">
                      <a:tint val="90000"/>
                      <a:shade val="60000"/>
                      <a:satMod val="240000"/>
                    </a:srgbClr>
                  </a:gs>
                  <a:gs pos="100000">
                    <a:srgbClr val="CFC60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0"/>
            <a:endParaRPr lang="ru-RU" sz="2000" b="1" dirty="0">
              <a:ln w="11430"/>
              <a:gradFill>
                <a:gsLst>
                  <a:gs pos="0">
                    <a:srgbClr val="CFC60D">
                      <a:tint val="70000"/>
                      <a:satMod val="245000"/>
                    </a:srgbClr>
                  </a:gs>
                  <a:gs pos="75000">
                    <a:srgbClr val="CFC60D">
                      <a:tint val="90000"/>
                      <a:shade val="60000"/>
                      <a:satMod val="240000"/>
                    </a:srgbClr>
                  </a:gs>
                  <a:gs pos="100000">
                    <a:srgbClr val="CFC60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0"/>
            <a:endParaRPr lang="ru-RU" sz="2000" b="1" dirty="0" smtClean="0">
              <a:ln w="11430"/>
              <a:gradFill>
                <a:gsLst>
                  <a:gs pos="0">
                    <a:srgbClr val="CFC60D">
                      <a:tint val="70000"/>
                      <a:satMod val="245000"/>
                    </a:srgbClr>
                  </a:gs>
                  <a:gs pos="75000">
                    <a:srgbClr val="CFC60D">
                      <a:tint val="90000"/>
                      <a:shade val="60000"/>
                      <a:satMod val="240000"/>
                    </a:srgbClr>
                  </a:gs>
                  <a:gs pos="100000">
                    <a:srgbClr val="CFC60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Сказку «Теремок» мы показали, </a:t>
            </a:r>
          </a:p>
          <a:p>
            <a:pPr lvl="0"/>
            <a:r>
              <a:rPr lang="ru-RU" sz="2000" b="1" dirty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          Все старались, молодцы, </a:t>
            </a:r>
          </a:p>
          <a:p>
            <a:pPr lvl="0"/>
            <a:r>
              <a:rPr lang="ru-RU" sz="2000" b="1" dirty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          Похлопаем, друг другу от души!</a:t>
            </a:r>
            <a:endParaRPr lang="ru-RU" sz="2000" b="1" dirty="0">
              <a:ln w="11430"/>
              <a:gradFill>
                <a:gsLst>
                  <a:gs pos="0">
                    <a:srgbClr val="CFC60D">
                      <a:tint val="70000"/>
                      <a:satMod val="245000"/>
                    </a:srgbClr>
                  </a:gs>
                  <a:gs pos="75000">
                    <a:srgbClr val="CFC60D">
                      <a:tint val="90000"/>
                      <a:shade val="60000"/>
                      <a:satMod val="240000"/>
                    </a:srgbClr>
                  </a:gs>
                  <a:gs pos="100000">
                    <a:srgbClr val="CFC60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4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77</TotalTime>
  <Words>621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Маруся</dc:creator>
  <cp:lastModifiedBy>Маруся</cp:lastModifiedBy>
  <cp:revision>9</cp:revision>
  <dcterms:created xsi:type="dcterms:W3CDTF">2014-11-14T16:39:46Z</dcterms:created>
  <dcterms:modified xsi:type="dcterms:W3CDTF">2014-11-16T08:48:03Z</dcterms:modified>
</cp:coreProperties>
</file>