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Площадь прямоугольника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894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3 класс  КРО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13344" y="1214422"/>
            <a:ext cx="6527331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Устный счёт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7239000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48 : 8 = 	     42 : 7 = </a:t>
            </a:r>
          </a:p>
          <a:p>
            <a:pPr>
              <a:buNone/>
            </a:pPr>
            <a:r>
              <a:rPr lang="ru-RU" sz="4800" b="1" dirty="0" smtClean="0"/>
              <a:t>36 : 6 = 	     56 : 7 = </a:t>
            </a:r>
          </a:p>
          <a:p>
            <a:pPr>
              <a:buNone/>
            </a:pPr>
            <a:r>
              <a:rPr lang="ru-RU" sz="4800" b="1" dirty="0" smtClean="0"/>
              <a:t>60 : 10=       30 : 5 =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Устный счёт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7239000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48 : 8 = 6	42 : 7 = 6</a:t>
            </a:r>
          </a:p>
          <a:p>
            <a:pPr>
              <a:buNone/>
            </a:pPr>
            <a:r>
              <a:rPr lang="ru-RU" sz="4800" b="1" dirty="0" smtClean="0"/>
              <a:t>36 : 6 = 6	56 : 7 = 8</a:t>
            </a:r>
          </a:p>
          <a:p>
            <a:pPr>
              <a:buNone/>
            </a:pPr>
            <a:r>
              <a:rPr lang="ru-RU" sz="4800" b="1" dirty="0" smtClean="0"/>
              <a:t>60 : 10=6     30 : 5 = 6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71538" y="4643446"/>
            <a:ext cx="200023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81</a:t>
            </a:r>
            <a:endParaRPr lang="ru-RU" sz="5400" dirty="0"/>
          </a:p>
        </p:txBody>
      </p:sp>
      <p:sp>
        <p:nvSpPr>
          <p:cNvPr id="6" name="Овал 5"/>
          <p:cNvSpPr/>
          <p:nvPr/>
        </p:nvSpPr>
        <p:spPr>
          <a:xfrm>
            <a:off x="500034" y="2786058"/>
            <a:ext cx="185738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:9</a:t>
            </a:r>
            <a:endParaRPr lang="ru-RU" sz="6600" dirty="0"/>
          </a:p>
        </p:txBody>
      </p:sp>
      <p:sp>
        <p:nvSpPr>
          <p:cNvPr id="7" name="Овал 6"/>
          <p:cNvSpPr/>
          <p:nvPr/>
        </p:nvSpPr>
        <p:spPr>
          <a:xfrm>
            <a:off x="1785918" y="1285860"/>
            <a:ext cx="200026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● </a:t>
            </a:r>
            <a:r>
              <a:rPr lang="ru-RU" sz="6000" dirty="0" smtClean="0"/>
              <a:t>6</a:t>
            </a:r>
            <a:endParaRPr lang="ru-RU" sz="6000" dirty="0"/>
          </a:p>
        </p:txBody>
      </p:sp>
      <p:sp>
        <p:nvSpPr>
          <p:cNvPr id="8" name="Овал 7"/>
          <p:cNvSpPr/>
          <p:nvPr/>
        </p:nvSpPr>
        <p:spPr>
          <a:xfrm>
            <a:off x="4214810" y="1285860"/>
            <a:ext cx="207170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+18</a:t>
            </a:r>
            <a:endParaRPr lang="ru-RU" sz="6000" dirty="0"/>
          </a:p>
        </p:txBody>
      </p:sp>
      <p:sp>
        <p:nvSpPr>
          <p:cNvPr id="9" name="Овал 8"/>
          <p:cNvSpPr/>
          <p:nvPr/>
        </p:nvSpPr>
        <p:spPr>
          <a:xfrm>
            <a:off x="5715008" y="2857496"/>
            <a:ext cx="1857388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: 8</a:t>
            </a:r>
            <a:endParaRPr lang="ru-RU" sz="6000" dirty="0"/>
          </a:p>
        </p:txBody>
      </p:sp>
      <p:sp>
        <p:nvSpPr>
          <p:cNvPr id="10" name="Овал 9"/>
          <p:cNvSpPr/>
          <p:nvPr/>
        </p:nvSpPr>
        <p:spPr>
          <a:xfrm>
            <a:off x="5072066" y="4643446"/>
            <a:ext cx="1785950" cy="1500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9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b="1" dirty="0" smtClean="0"/>
              <a:t>в           больше</a:t>
            </a:r>
          </a:p>
          <a:p>
            <a:pPr algn="ctr">
              <a:buNone/>
            </a:pPr>
            <a:r>
              <a:rPr lang="ru-RU" sz="4800" b="1" dirty="0" smtClean="0"/>
              <a:t>4  </a:t>
            </a:r>
            <a:r>
              <a:rPr lang="ru-RU" sz="4800" b="1" dirty="0" smtClean="0">
                <a:solidFill>
                  <a:srgbClr val="FF0000"/>
                </a:solidFill>
              </a:rPr>
              <a:t>●</a:t>
            </a:r>
            <a:r>
              <a:rPr lang="ru-RU" sz="4800" b="1" dirty="0" smtClean="0"/>
              <a:t>  3  = 12(кн.)</a:t>
            </a:r>
          </a:p>
          <a:p>
            <a:pPr algn="ctr">
              <a:buNone/>
            </a:pPr>
            <a:r>
              <a:rPr lang="ru-RU" sz="4800" b="1" dirty="0" smtClean="0"/>
              <a:t>На    сколько?</a:t>
            </a:r>
          </a:p>
          <a:p>
            <a:pPr algn="ctr">
              <a:buNone/>
            </a:pPr>
            <a:r>
              <a:rPr lang="ru-RU" sz="4800" b="1" dirty="0" smtClean="0"/>
              <a:t>7 </a:t>
            </a:r>
            <a:r>
              <a:rPr lang="ru-RU" sz="4800" b="1" dirty="0" smtClean="0">
                <a:solidFill>
                  <a:srgbClr val="FF0000"/>
                </a:solidFill>
              </a:rPr>
              <a:t>–</a:t>
            </a:r>
            <a:r>
              <a:rPr lang="ru-RU" sz="4800" b="1" dirty="0" smtClean="0"/>
              <a:t> 5 = 2 (р.)</a:t>
            </a:r>
          </a:p>
          <a:p>
            <a:pPr algn="ctr">
              <a:buNone/>
            </a:pPr>
            <a:r>
              <a:rPr lang="ru-RU" sz="4800" b="1" dirty="0" smtClean="0"/>
              <a:t>в          меньше</a:t>
            </a:r>
          </a:p>
          <a:p>
            <a:pPr algn="ctr">
              <a:buNone/>
            </a:pPr>
            <a:r>
              <a:rPr lang="ru-RU" sz="4800" b="1" dirty="0" smtClean="0"/>
              <a:t>28 </a:t>
            </a:r>
            <a:r>
              <a:rPr lang="ru-RU" sz="4800" b="1" dirty="0" smtClean="0">
                <a:solidFill>
                  <a:srgbClr val="FF0000"/>
                </a:solidFill>
              </a:rPr>
              <a:t>:</a:t>
            </a:r>
            <a:r>
              <a:rPr lang="ru-RU" sz="4800" b="1" dirty="0" smtClean="0"/>
              <a:t> 4 = 7 (гр.)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Площадь прямоугольника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a </a:t>
            </a:r>
            <a:r>
              <a:rPr lang="ru-RU" sz="4400" dirty="0" smtClean="0"/>
              <a:t> -  длина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b </a:t>
            </a:r>
            <a:r>
              <a:rPr lang="ru-RU" sz="4400" dirty="0" smtClean="0"/>
              <a:t> - ширина</a:t>
            </a:r>
          </a:p>
          <a:p>
            <a:pPr>
              <a:buNone/>
            </a:pPr>
            <a:r>
              <a:rPr lang="en-US" sz="4400" dirty="0" smtClean="0"/>
              <a:t>S – </a:t>
            </a:r>
            <a:r>
              <a:rPr lang="ru-RU" sz="4400" dirty="0" smtClean="0"/>
              <a:t>площадь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en-US" sz="9600" dirty="0" smtClean="0"/>
              <a:t>S = a</a:t>
            </a:r>
            <a:r>
              <a:rPr lang="en-US" dirty="0" smtClean="0"/>
              <a:t>        </a:t>
            </a:r>
            <a:r>
              <a:rPr lang="en-US" sz="9600" dirty="0" smtClean="0"/>
              <a:t>b</a:t>
            </a:r>
            <a:endParaRPr lang="ru-RU" sz="9600" dirty="0"/>
          </a:p>
        </p:txBody>
      </p:sp>
      <p:sp>
        <p:nvSpPr>
          <p:cNvPr id="4" name="Овал 3"/>
          <p:cNvSpPr/>
          <p:nvPr/>
        </p:nvSpPr>
        <p:spPr>
          <a:xfrm>
            <a:off x="4857752" y="500063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en-US" sz="3600" dirty="0" smtClean="0"/>
              <a:t>                   20 </a:t>
            </a:r>
            <a:r>
              <a:rPr lang="ru-RU" sz="3600" dirty="0" smtClean="0"/>
              <a:t>кг</a:t>
            </a:r>
            <a:endParaRPr lang="en-US" sz="3600" dirty="0" smtClean="0"/>
          </a:p>
          <a:p>
            <a:pPr>
              <a:spcBef>
                <a:spcPts val="0"/>
              </a:spcBef>
              <a:buNone/>
            </a:pPr>
            <a:r>
              <a:rPr lang="ru-RU" sz="3600" dirty="0" smtClean="0"/>
              <a:t>Масса       Количество     Общая</a:t>
            </a:r>
          </a:p>
          <a:p>
            <a:pPr>
              <a:spcBef>
                <a:spcPts val="0"/>
              </a:spcBef>
              <a:buNone/>
            </a:pPr>
            <a:r>
              <a:rPr lang="ru-RU" sz="3600" dirty="0" smtClean="0"/>
              <a:t>1 банки     банок               масса</a:t>
            </a:r>
          </a:p>
          <a:p>
            <a:pPr>
              <a:buNone/>
            </a:pPr>
            <a:r>
              <a:rPr lang="ru-RU" dirty="0" smtClean="0"/>
              <a:t>Одинаковая         4 б.                        20 кг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? б.                        30 кг</a:t>
            </a:r>
          </a:p>
          <a:p>
            <a:pPr>
              <a:buNone/>
            </a:pPr>
            <a:r>
              <a:rPr lang="ru-RU" dirty="0" smtClean="0"/>
              <a:t>1) 20 : 4 = 5 (кг.) масса одной банки.</a:t>
            </a:r>
          </a:p>
          <a:p>
            <a:pPr>
              <a:buNone/>
            </a:pPr>
            <a:r>
              <a:rPr lang="ru-RU" dirty="0" smtClean="0"/>
              <a:t>2) 30 : 5 = 6 (б.) потребуется для 30 кг мёда</a:t>
            </a:r>
          </a:p>
          <a:p>
            <a:pPr>
              <a:buNone/>
            </a:pPr>
            <a:r>
              <a:rPr lang="ru-RU" dirty="0" smtClean="0"/>
              <a:t>Ответ: 6 банок.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3252" t="10034"/>
          <a:stretch>
            <a:fillRect/>
          </a:stretch>
        </p:blipFill>
        <p:spPr bwMode="auto">
          <a:xfrm>
            <a:off x="857224" y="928671"/>
            <a:ext cx="10240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43252" t="10034"/>
          <a:stretch>
            <a:fillRect/>
          </a:stretch>
        </p:blipFill>
        <p:spPr bwMode="auto">
          <a:xfrm>
            <a:off x="2143108" y="928671"/>
            <a:ext cx="10240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43252" t="10034"/>
          <a:stretch>
            <a:fillRect/>
          </a:stretch>
        </p:blipFill>
        <p:spPr bwMode="auto">
          <a:xfrm>
            <a:off x="3428992" y="928671"/>
            <a:ext cx="10240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43252" t="10034"/>
          <a:stretch>
            <a:fillRect/>
          </a:stretch>
        </p:blipFill>
        <p:spPr bwMode="auto">
          <a:xfrm>
            <a:off x="4786314" y="928671"/>
            <a:ext cx="10240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авая фигурная скобка 7"/>
          <p:cNvSpPr/>
          <p:nvPr/>
        </p:nvSpPr>
        <p:spPr>
          <a:xfrm rot="5400000">
            <a:off x="3250397" y="-535809"/>
            <a:ext cx="357190" cy="5429288"/>
          </a:xfrm>
          <a:prstGeom prst="rightBrace">
            <a:avLst>
              <a:gd name="adj1" fmla="val 8333"/>
              <a:gd name="adj2" fmla="val 50000"/>
            </a:avLst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№ 4, № 5 стр. 55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350046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</TotalTime>
  <Words>140</Words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Площадь прямоугольника</vt:lpstr>
      <vt:lpstr>Устный счёт </vt:lpstr>
      <vt:lpstr>Устный счёт </vt:lpstr>
      <vt:lpstr>Слайд 4</vt:lpstr>
      <vt:lpstr>Задачи</vt:lpstr>
      <vt:lpstr>Площадь прямоугольника</vt:lpstr>
      <vt:lpstr>Задача </vt:lpstr>
      <vt:lpstr>Домашнее задание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прямоугольника</dc:title>
  <cp:lastModifiedBy>Admin</cp:lastModifiedBy>
  <cp:revision>18</cp:revision>
  <dcterms:modified xsi:type="dcterms:W3CDTF">2012-11-18T14:11:31Z</dcterms:modified>
</cp:coreProperties>
</file>