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2" r:id="rId17"/>
    <p:sldId id="281" r:id="rId18"/>
    <p:sldId id="283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0599B-854C-4196-A3CA-139EC19A8130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28456-2369-41FD-BB07-9C3C04AF7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9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765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09EF715-816A-494B-9160-FC71CBD3AE84}" type="slidenum">
              <a:rPr lang="ru-RU" sz="1200" smtClean="0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120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291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 b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59006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72BD5-FA16-41D1-9803-A42D7179AF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2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E97AC-1506-4182-8C14-3927B6CC4E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88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8B9B3-D146-41DE-A13F-0622DFFD44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08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C0987-8A2C-4049-8358-31CB140344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28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F5A49-729E-48BC-84F6-E81E56FFA3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37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AD858-A451-4B8C-AC7A-9ADC2B9F77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85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9D626-1426-4B99-9BCD-CA044330A9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5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2B24E-5DD3-4798-B5AB-5CDB7C3DF1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55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5D512-9EB6-434E-A210-F35E19FE07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50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14C44-6189-4311-9E45-510237D6AC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33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BB5B3-947E-434D-AC7E-9131095AAF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6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39B9C-E14D-4170-B8E2-E1A5BE52D4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8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7D495B-47EF-4BB7-B01D-11E6A797D78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9082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082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82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082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0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Tahoma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3.xml"/><Relationship Id="rId1" Type="http://schemas.openxmlformats.org/officeDocument/2006/relationships/audio" Target="../media/audio2.wav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3.xml"/><Relationship Id="rId1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8.gif"/><Relationship Id="rId7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4.pn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2.wav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4000" dirty="0" smtClean="0">
                <a:solidFill>
                  <a:srgbClr val="262673"/>
                </a:solidFill>
              </a:rPr>
              <a:t>Имена </a:t>
            </a:r>
            <a:r>
              <a:rPr lang="ru-RU" sz="4000" dirty="0" smtClean="0">
                <a:solidFill>
                  <a:srgbClr val="262673"/>
                </a:solidFill>
              </a:rPr>
              <a:t>собственные </a:t>
            </a:r>
            <a:r>
              <a:rPr lang="ru-RU" sz="4000" dirty="0" smtClean="0">
                <a:solidFill>
                  <a:srgbClr val="262673"/>
                </a:solidFill>
              </a:rPr>
              <a:t>и нарицательные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9469438" y="4508500"/>
            <a:ext cx="12280901" cy="1981200"/>
            <a:chOff x="-5693" y="2976"/>
            <a:chExt cx="7736" cy="1248"/>
          </a:xfrm>
        </p:grpSpPr>
        <p:grpSp>
          <p:nvGrpSpPr>
            <p:cNvPr id="3083" name="Group 5"/>
            <p:cNvGrpSpPr>
              <a:grpSpLocks/>
            </p:cNvGrpSpPr>
            <p:nvPr/>
          </p:nvGrpSpPr>
          <p:grpSpPr bwMode="auto">
            <a:xfrm>
              <a:off x="-1905" y="3226"/>
              <a:ext cx="1792" cy="998"/>
              <a:chOff x="3061" y="3022"/>
              <a:chExt cx="636" cy="409"/>
            </a:xfrm>
          </p:grpSpPr>
          <p:sp>
            <p:nvSpPr>
              <p:cNvPr id="3093" name="Oval 6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94" name="Oval 7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95" name="Rectangle 8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4" name="Group 9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3090" name="Oval 10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91" name="Oval 11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92" name="Rectangle 12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60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5" name="Group 13"/>
            <p:cNvGrpSpPr>
              <a:grpSpLocks/>
            </p:cNvGrpSpPr>
            <p:nvPr/>
          </p:nvGrpSpPr>
          <p:grpSpPr bwMode="auto">
            <a:xfrm>
              <a:off x="-5693" y="3226"/>
              <a:ext cx="1792" cy="998"/>
              <a:chOff x="884" y="3067"/>
              <a:chExt cx="636" cy="409"/>
            </a:xfrm>
          </p:grpSpPr>
          <p:sp>
            <p:nvSpPr>
              <p:cNvPr id="3087" name="Oval 14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8" name="Oval 15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3089" name="Rectangle 16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800" smtClean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3086" name="Picture 17" descr="поезд-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" name="Picture 18" descr="AG00162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0"/>
            <a:ext cx="12096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6149" name="J0071372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5023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-8281988" y="620713"/>
            <a:ext cx="82819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FFFFFF"/>
                </a:solidFill>
              </a:rPr>
              <a:t>Собственные</a:t>
            </a:r>
            <a:r>
              <a:rPr lang="ru-RU" sz="2000" smtClean="0">
                <a:solidFill>
                  <a:srgbClr val="FFFFFF"/>
                </a:solidFill>
              </a:rPr>
              <a:t>           </a:t>
            </a:r>
            <a:r>
              <a:rPr lang="ru-RU" sz="2400" smtClean="0">
                <a:solidFill>
                  <a:srgbClr val="FFFFFF"/>
                </a:solidFill>
              </a:rPr>
              <a:t>и нарицательные</a:t>
            </a:r>
            <a:r>
              <a:rPr lang="ru-RU" sz="2000" smtClean="0">
                <a:solidFill>
                  <a:srgbClr val="FFFFFF"/>
                </a:solidFill>
              </a:rPr>
              <a:t>                   имена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FFFFFF"/>
                </a:solidFill>
              </a:rPr>
              <a:t>                                                                             существительные</a:t>
            </a:r>
          </a:p>
        </p:txBody>
      </p:sp>
    </p:spTree>
    <p:extLst>
      <p:ext uri="{BB962C8B-B14F-4D97-AF65-F5344CB8AC3E}">
        <p14:creationId xmlns:p14="http://schemas.microsoft.com/office/powerpoint/2010/main" val="4264728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4218E-6 L 1.0059 0.002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9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32" fill="hold"/>
                                        <p:tgtEl>
                                          <p:spTgt spid="34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34 0.03885 L 0.92518 0.668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314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6149"/>
                </p:tgtEl>
              </p:cMediaNode>
            </p:audio>
          </p:childTnLst>
        </p:cTn>
      </p:par>
    </p:tnLst>
    <p:bldLst>
      <p:bldP spid="3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smtClean="0">
                <a:solidFill>
                  <a:srgbClr val="248829"/>
                </a:solidFill>
                <a:latin typeface="Comic Sans MS" pitchFamily="66" charset="0"/>
              </a:rPr>
              <a:t>НАРИЦАТЕЛЬНЫЕ</a:t>
            </a:r>
          </a:p>
        </p:txBody>
      </p:sp>
      <p:sp>
        <p:nvSpPr>
          <p:cNvPr id="72709" name="Text Box 5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b="1" dirty="0" smtClean="0"/>
              <a:t>  Это </a:t>
            </a:r>
            <a:r>
              <a:rPr lang="ru-RU" b="1" dirty="0" smtClean="0"/>
              <a:t>множество одинаковых предметов, пишутся эти слова со строчной буквы</a:t>
            </a:r>
          </a:p>
        </p:txBody>
      </p:sp>
      <p:pic>
        <p:nvPicPr>
          <p:cNvPr id="72710" name="Picture 6" descr="кресло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84538"/>
            <a:ext cx="1576387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827088" y="5084763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CC"/>
                </a:solidFill>
              </a:rPr>
              <a:t>кресло</a:t>
            </a:r>
          </a:p>
        </p:txBody>
      </p:sp>
      <p:pic>
        <p:nvPicPr>
          <p:cNvPr id="72712" name="Picture 8" descr="ламп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141663"/>
            <a:ext cx="1295400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3492500" y="5084763"/>
            <a:ext cx="1871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CC"/>
                </a:solidFill>
              </a:rPr>
              <a:t>светильник</a:t>
            </a:r>
          </a:p>
        </p:txBody>
      </p:sp>
      <p:pic>
        <p:nvPicPr>
          <p:cNvPr id="72714" name="Picture 10" descr="кош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500438"/>
            <a:ext cx="1800225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6659563" y="5157788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CC"/>
                </a:solidFill>
              </a:rPr>
              <a:t>кошка</a:t>
            </a:r>
          </a:p>
        </p:txBody>
      </p:sp>
    </p:spTree>
    <p:extLst>
      <p:ext uri="{BB962C8B-B14F-4D97-AF65-F5344CB8AC3E}">
        <p14:creationId xmlns:p14="http://schemas.microsoft.com/office/powerpoint/2010/main" val="960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r>
              <a:rPr lang="ru-RU" smtClean="0">
                <a:latin typeface="Comic Sans MS" pitchFamily="66" charset="0"/>
              </a:rPr>
              <a:t>       Кто это? Что это?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23850" y="1557338"/>
            <a:ext cx="8820150" cy="647700"/>
          </a:xfrm>
          <a:prstGeom prst="rect">
            <a:avLst/>
          </a:prstGeom>
          <a:solidFill>
            <a:srgbClr val="CECDB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000000"/>
                </a:solidFill>
                <a:latin typeface="Verdana" pitchFamily="34" charset="0"/>
              </a:rPr>
              <a:t>А.С.Пушкин</a:t>
            </a: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Verdana" pitchFamily="34" charset="0"/>
              </a:rPr>
              <a:t>И.А.Крылов</a:t>
            </a: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Verdana" pitchFamily="34" charset="0"/>
              </a:rPr>
              <a:t>Л.Н.Толстой</a:t>
            </a: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Verdana" pitchFamily="34" charset="0"/>
              </a:rPr>
              <a:t>А.Кунанбаев</a:t>
            </a:r>
            <a:endParaRPr lang="ru-RU" sz="2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23850" y="2349500"/>
            <a:ext cx="8820150" cy="5746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</a:rPr>
              <a:t>Москва, Астана, Киев, Караганда, Алматы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323850" y="2975309"/>
            <a:ext cx="88201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</a:rPr>
              <a:t>Шарик, Жучка, Рекс, Мурка, </a:t>
            </a:r>
            <a:r>
              <a:rPr lang="ru-RU" sz="2400" dirty="0" err="1" smtClean="0">
                <a:solidFill>
                  <a:srgbClr val="000000"/>
                </a:solidFill>
                <a:latin typeface="Verdana" pitchFamily="34" charset="0"/>
              </a:rPr>
              <a:t>Полкан</a:t>
            </a:r>
            <a:endParaRPr lang="ru-RU" sz="2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323850" y="3644900"/>
            <a:ext cx="8820150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000000"/>
                </a:solidFill>
                <a:latin typeface="Verdana" pitchFamily="34" charset="0"/>
              </a:rPr>
              <a:t>П.И.Чайковский</a:t>
            </a: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Verdana" pitchFamily="34" charset="0"/>
              </a:rPr>
              <a:t>М.И.Глинка</a:t>
            </a: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Verdana" pitchFamily="34" charset="0"/>
              </a:rPr>
              <a:t>Д.Д.Шостакович</a:t>
            </a:r>
            <a:endParaRPr lang="ru-RU" sz="2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323850" y="5084763"/>
            <a:ext cx="8820150" cy="765175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</a:rPr>
              <a:t>«Волга», «Нива», «Жигули», «Опель», «Лада»</a:t>
            </a: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323850" y="5949950"/>
            <a:ext cx="8820150" cy="6477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000000"/>
                </a:solidFill>
                <a:latin typeface="Verdana" pitchFamily="34" charset="0"/>
              </a:rPr>
              <a:t>«Морозко», «Репка», «Лиса и Волк», «Гуси -лебеди»</a:t>
            </a:r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323850" y="4365625"/>
            <a:ext cx="8820150" cy="647700"/>
          </a:xfrm>
          <a:prstGeom prst="rect">
            <a:avLst/>
          </a:prstGeom>
          <a:solidFill>
            <a:srgbClr val="CECDB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Verdana" pitchFamily="34" charset="0"/>
              </a:rPr>
              <a:t>Урал, Ишим, Волга, Или, Иртыш, Сырдарья</a:t>
            </a:r>
          </a:p>
        </p:txBody>
      </p:sp>
    </p:spTree>
    <p:extLst>
      <p:ext uri="{BB962C8B-B14F-4D97-AF65-F5344CB8AC3E}">
        <p14:creationId xmlns:p14="http://schemas.microsoft.com/office/powerpoint/2010/main" val="227503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/>
      <p:bldP spid="73733" grpId="0" animBg="1"/>
      <p:bldP spid="73734" grpId="0" animBg="1"/>
      <p:bldP spid="73735" grpId="0" animBg="1"/>
      <p:bldP spid="73736" grpId="0" animBg="1"/>
      <p:bldP spid="73742" grpId="0" animBg="1"/>
      <p:bldP spid="737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1438" y="0"/>
            <a:ext cx="8964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2400" b="1" smtClean="0">
              <a:solidFill>
                <a:srgbClr val="CC6600"/>
              </a:solidFill>
              <a:latin typeface="Arial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39750" y="4365625"/>
            <a:ext cx="820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400" b="1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11188" y="188913"/>
            <a:ext cx="2016125" cy="1227137"/>
          </a:xfrm>
          <a:prstGeom prst="rect">
            <a:avLst/>
          </a:prstGeom>
          <a:solidFill>
            <a:srgbClr val="FFFF99"/>
          </a:solidFill>
          <a:ln w="3810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7200" b="1" smtClean="0">
                <a:solidFill>
                  <a:srgbClr val="4D4D4D"/>
                </a:solidFill>
                <a:latin typeface="Arial" charset="0"/>
              </a:rPr>
              <a:t>«  »</a:t>
            </a:r>
            <a:endParaRPr lang="ru-RU" sz="7200" b="1" i="1" smtClean="0">
              <a:solidFill>
                <a:srgbClr val="4D4D4D"/>
              </a:solidFill>
              <a:latin typeface="Times New Roman" pitchFamily="18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84213" y="1628775"/>
            <a:ext cx="1873250" cy="1227138"/>
          </a:xfrm>
          <a:prstGeom prst="rect">
            <a:avLst/>
          </a:prstGeom>
          <a:solidFill>
            <a:srgbClr val="FFFF99"/>
          </a:solidFill>
          <a:ln w="381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7200" smtClean="0">
                <a:solidFill>
                  <a:srgbClr val="000000"/>
                </a:solidFill>
                <a:latin typeface="Times New Roman" pitchFamily="18" charset="0"/>
              </a:rPr>
              <a:t>„  ” 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779838" y="188913"/>
            <a:ext cx="4859337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b="1" smtClean="0">
              <a:solidFill>
                <a:srgbClr val="4D4D4D"/>
              </a:solidFill>
              <a:latin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Arial" charset="0"/>
              </a:rPr>
              <a:t>–</a:t>
            </a:r>
            <a:r>
              <a:rPr lang="ru-RU" sz="240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400" b="1" smtClean="0">
                <a:solidFill>
                  <a:srgbClr val="4D4D4D"/>
                </a:solidFill>
                <a:latin typeface="Arial" charset="0"/>
              </a:rPr>
              <a:t>  </a:t>
            </a:r>
            <a:r>
              <a:rPr lang="ru-RU" sz="2800" b="1" smtClean="0">
                <a:solidFill>
                  <a:srgbClr val="4D4D4D"/>
                </a:solidFill>
                <a:latin typeface="Arial" charset="0"/>
              </a:rPr>
              <a:t>этот знак называется</a:t>
            </a:r>
            <a:r>
              <a:rPr lang="ru-RU" sz="2800" b="1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i="1" smtClean="0">
                <a:solidFill>
                  <a:srgbClr val="4D4D4D"/>
                </a:solidFill>
                <a:latin typeface="Arial" charset="0"/>
              </a:rPr>
              <a:t>к а в ы ч к и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2916238" y="1484313"/>
            <a:ext cx="792162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916238" y="549275"/>
            <a:ext cx="792162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31753" name="Group 9"/>
          <p:cNvGrpSpPr>
            <a:grpSpLocks/>
          </p:cNvGrpSpPr>
          <p:nvPr/>
        </p:nvGrpSpPr>
        <p:grpSpPr bwMode="auto">
          <a:xfrm>
            <a:off x="539750" y="5013325"/>
            <a:ext cx="2881313" cy="1690688"/>
            <a:chOff x="2653" y="738"/>
            <a:chExt cx="1587" cy="1207"/>
          </a:xfrm>
        </p:grpSpPr>
        <p:grpSp>
          <p:nvGrpSpPr>
            <p:cNvPr id="31754" name="Group 10"/>
            <p:cNvGrpSpPr>
              <a:grpSpLocks/>
            </p:cNvGrpSpPr>
            <p:nvPr/>
          </p:nvGrpSpPr>
          <p:grpSpPr bwMode="auto">
            <a:xfrm>
              <a:off x="2880" y="738"/>
              <a:ext cx="1159" cy="863"/>
              <a:chOff x="2880" y="738"/>
              <a:chExt cx="1159" cy="863"/>
            </a:xfrm>
          </p:grpSpPr>
          <p:sp>
            <p:nvSpPr>
              <p:cNvPr id="31755" name="Rectangle 11"/>
              <p:cNvSpPr>
                <a:spLocks noChangeArrowheads="1"/>
              </p:cNvSpPr>
              <p:nvPr/>
            </p:nvSpPr>
            <p:spPr bwMode="auto">
              <a:xfrm>
                <a:off x="2880" y="1298"/>
                <a:ext cx="907" cy="272"/>
              </a:xfrm>
              <a:prstGeom prst="rect">
                <a:avLst/>
              </a:prstGeom>
              <a:solidFill>
                <a:srgbClr val="FF66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005000" prstMaterial="legacyMatte">
                <a:bevelT w="13500" h="13500" prst="angle"/>
                <a:bevelB w="13500" h="13500" prst="angle"/>
                <a:extrusionClr>
                  <a:srgbClr val="FF99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56" name="Line 12"/>
              <p:cNvSpPr>
                <a:spLocks noChangeShapeType="1"/>
              </p:cNvSpPr>
              <p:nvPr/>
            </p:nvSpPr>
            <p:spPr bwMode="auto">
              <a:xfrm>
                <a:off x="2880" y="1298"/>
                <a:ext cx="318" cy="272"/>
              </a:xfrm>
              <a:prstGeom prst="line">
                <a:avLst/>
              </a:prstGeom>
              <a:noFill/>
              <a:ln w="57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57" name="Line 13"/>
              <p:cNvSpPr>
                <a:spLocks noChangeShapeType="1"/>
              </p:cNvSpPr>
              <p:nvPr/>
            </p:nvSpPr>
            <p:spPr bwMode="auto">
              <a:xfrm flipH="1">
                <a:off x="3424" y="1298"/>
                <a:ext cx="363" cy="272"/>
              </a:xfrm>
              <a:prstGeom prst="line">
                <a:avLst/>
              </a:prstGeom>
              <a:noFill/>
              <a:ln w="5715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58" name="Text Box 14"/>
              <p:cNvSpPr txBox="1">
                <a:spLocks noChangeArrowheads="1"/>
              </p:cNvSpPr>
              <p:nvPr/>
            </p:nvSpPr>
            <p:spPr bwMode="auto">
              <a:xfrm rot="-2983250">
                <a:off x="3232" y="977"/>
                <a:ext cx="679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ru-RU" b="1" smtClean="0">
                    <a:solidFill>
                      <a:srgbClr val="FFFFFF"/>
                    </a:solidFill>
                    <a:latin typeface="Arial" charset="0"/>
                  </a:rPr>
                  <a:t>Тузик</a:t>
                </a:r>
              </a:p>
            </p:txBody>
          </p:sp>
          <p:sp>
            <p:nvSpPr>
              <p:cNvPr id="31759" name="AutoShape 15"/>
              <p:cNvSpPr>
                <a:spLocks noChangeArrowheads="1"/>
              </p:cNvSpPr>
              <p:nvPr/>
            </p:nvSpPr>
            <p:spPr bwMode="auto">
              <a:xfrm rot="-1354140">
                <a:off x="3107" y="1071"/>
                <a:ext cx="227" cy="181"/>
              </a:xfrm>
              <a:prstGeom prst="irregularSeal1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60" name="AutoShape 16"/>
              <p:cNvSpPr>
                <a:spLocks noChangeArrowheads="1"/>
              </p:cNvSpPr>
              <p:nvPr/>
            </p:nvSpPr>
            <p:spPr bwMode="auto">
              <a:xfrm rot="-1354140">
                <a:off x="3379" y="890"/>
                <a:ext cx="227" cy="181"/>
              </a:xfrm>
              <a:prstGeom prst="irregularSeal1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61" name="Text Box 17"/>
              <p:cNvSpPr txBox="1">
                <a:spLocks noChangeArrowheads="1"/>
              </p:cNvSpPr>
              <p:nvPr/>
            </p:nvSpPr>
            <p:spPr bwMode="auto">
              <a:xfrm rot="-2720835">
                <a:off x="3574" y="1137"/>
                <a:ext cx="727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ru-RU" b="1" smtClean="0">
                    <a:solidFill>
                      <a:srgbClr val="FFFFFF"/>
                    </a:solidFill>
                    <a:latin typeface="Arial" charset="0"/>
                  </a:rPr>
                  <a:t>ирис</a:t>
                </a:r>
              </a:p>
            </p:txBody>
          </p:sp>
        </p:grpSp>
        <p:sp>
          <p:nvSpPr>
            <p:cNvPr id="31762" name="Text Box 18"/>
            <p:cNvSpPr txBox="1">
              <a:spLocks noChangeArrowheads="1"/>
            </p:cNvSpPr>
            <p:nvPr/>
          </p:nvSpPr>
          <p:spPr bwMode="auto">
            <a:xfrm>
              <a:off x="2653" y="1661"/>
              <a:ext cx="1587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 b="1" smtClean="0">
                  <a:solidFill>
                    <a:srgbClr val="0000FF"/>
                  </a:solidFill>
                  <a:latin typeface="Arial" charset="0"/>
                </a:rPr>
                <a:t>Конфеты «Тузик»</a:t>
              </a:r>
            </a:p>
          </p:txBody>
        </p:sp>
      </p:grpSp>
      <p:grpSp>
        <p:nvGrpSpPr>
          <p:cNvPr id="31763" name="Group 19"/>
          <p:cNvGrpSpPr>
            <a:grpSpLocks/>
          </p:cNvGrpSpPr>
          <p:nvPr/>
        </p:nvGrpSpPr>
        <p:grpSpPr bwMode="auto">
          <a:xfrm>
            <a:off x="6300788" y="4221163"/>
            <a:ext cx="2484437" cy="2384425"/>
            <a:chOff x="2971" y="2115"/>
            <a:chExt cx="1905" cy="1686"/>
          </a:xfrm>
        </p:grpSpPr>
        <p:grpSp>
          <p:nvGrpSpPr>
            <p:cNvPr id="31764" name="Group 20"/>
            <p:cNvGrpSpPr>
              <a:grpSpLocks/>
            </p:cNvGrpSpPr>
            <p:nvPr/>
          </p:nvGrpSpPr>
          <p:grpSpPr bwMode="auto">
            <a:xfrm>
              <a:off x="3152" y="2115"/>
              <a:ext cx="1406" cy="1390"/>
              <a:chOff x="3152" y="2296"/>
              <a:chExt cx="1094" cy="1209"/>
            </a:xfrm>
          </p:grpSpPr>
          <p:pic>
            <p:nvPicPr>
              <p:cNvPr id="31765" name="Picture 21" descr="раскрытая книга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2" y="2296"/>
                <a:ext cx="1094" cy="12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766" name="Rectangle 22"/>
              <p:cNvSpPr>
                <a:spLocks noChangeArrowheads="1"/>
              </p:cNvSpPr>
              <p:nvPr/>
            </p:nvSpPr>
            <p:spPr bwMode="auto">
              <a:xfrm rot="-935634">
                <a:off x="3515" y="2886"/>
                <a:ext cx="227" cy="272"/>
              </a:xfrm>
              <a:prstGeom prst="rect">
                <a:avLst/>
              </a:prstGeom>
              <a:solidFill>
                <a:srgbClr val="800080">
                  <a:alpha val="6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800" b="1" smtClean="0">
                    <a:solidFill>
                      <a:srgbClr val="FFFFFF"/>
                    </a:solidFill>
                    <a:latin typeface="Arial" charset="0"/>
                  </a:rPr>
                  <a:t>теремок</a:t>
                </a:r>
              </a:p>
            </p:txBody>
          </p:sp>
        </p:grp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2971" y="3521"/>
              <a:ext cx="1905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 b="1" smtClean="0">
                  <a:solidFill>
                    <a:srgbClr val="0000FF"/>
                  </a:solidFill>
                  <a:latin typeface="Arial" charset="0"/>
                </a:rPr>
                <a:t>Сказка «Теремок»</a:t>
              </a:r>
            </a:p>
          </p:txBody>
        </p:sp>
      </p:grp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323850" y="3141663"/>
            <a:ext cx="68167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248829"/>
                </a:solidFill>
              </a:rPr>
              <a:t>1.Марки машин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248829"/>
                </a:solidFill>
              </a:rPr>
              <a:t>2.Названия духов, конфет, магазинов…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248829"/>
                </a:solidFill>
              </a:rPr>
              <a:t>3.Названия газет, журналов 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248829"/>
                </a:solidFill>
              </a:rPr>
              <a:t>  литературных  произведений</a:t>
            </a:r>
          </a:p>
        </p:txBody>
      </p:sp>
    </p:spTree>
    <p:extLst>
      <p:ext uri="{BB962C8B-B14F-4D97-AF65-F5344CB8AC3E}">
        <p14:creationId xmlns:p14="http://schemas.microsoft.com/office/powerpoint/2010/main" val="393184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31" name="WordArt 27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СТАНЦИЯ "Отдыхайка"</a:t>
            </a:r>
            <a:endParaRPr lang="ru-RU" sz="3600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9037638" y="4652963"/>
            <a:ext cx="12280901" cy="1981200"/>
            <a:chOff x="-5693" y="2976"/>
            <a:chExt cx="7736" cy="1248"/>
          </a:xfrm>
        </p:grpSpPr>
        <p:grpSp>
          <p:nvGrpSpPr>
            <p:cNvPr id="78855" name="Group 6"/>
            <p:cNvGrpSpPr>
              <a:grpSpLocks/>
            </p:cNvGrpSpPr>
            <p:nvPr/>
          </p:nvGrpSpPr>
          <p:grpSpPr bwMode="auto">
            <a:xfrm>
              <a:off x="-1905" y="3226"/>
              <a:ext cx="1792" cy="998"/>
              <a:chOff x="3061" y="3022"/>
              <a:chExt cx="636" cy="409"/>
            </a:xfrm>
          </p:grpSpPr>
          <p:sp>
            <p:nvSpPr>
              <p:cNvPr id="78856" name="Oval 7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78857" name="Oval 8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78858" name="Rectangle 9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 b="1" smtClean="0">
                  <a:solidFill>
                    <a:srgbClr val="000000"/>
                  </a:solidFill>
                  <a:latin typeface="Vrinda" pitchFamily="2" charset="0"/>
                </a:endParaRPr>
              </a:p>
            </p:txBody>
          </p:sp>
        </p:grpSp>
        <p:grpSp>
          <p:nvGrpSpPr>
            <p:cNvPr id="78859" name="Group 10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78860" name="Oval 11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78861" name="Oval 12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78862" name="Rectangle 13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b="1" i="1" smtClean="0">
                    <a:solidFill>
                      <a:srgbClr val="000000"/>
                    </a:solidFill>
                    <a:latin typeface="Verdana" pitchFamily="34" charset="0"/>
                  </a:rPr>
                  <a:t>Физминутка</a:t>
                </a:r>
              </a:p>
            </p:txBody>
          </p:sp>
        </p:grpSp>
        <p:grpSp>
          <p:nvGrpSpPr>
            <p:cNvPr id="78863" name="Group 14"/>
            <p:cNvGrpSpPr>
              <a:grpSpLocks/>
            </p:cNvGrpSpPr>
            <p:nvPr/>
          </p:nvGrpSpPr>
          <p:grpSpPr bwMode="auto">
            <a:xfrm>
              <a:off x="-5693" y="3226"/>
              <a:ext cx="1792" cy="998"/>
              <a:chOff x="884" y="3067"/>
              <a:chExt cx="636" cy="409"/>
            </a:xfrm>
          </p:grpSpPr>
          <p:sp>
            <p:nvSpPr>
              <p:cNvPr id="78864" name="Oval 15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78865" name="Oval 16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78866" name="Rectangle 17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b="1" i="1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pic>
          <p:nvPicPr>
            <p:cNvPr id="78867" name="Picture 18" descr="поезд-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181" name="J0071559.WAV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wavAudioFile r:embed="rId1" name="J007497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5100" y="3713163"/>
            <a:ext cx="304800" cy="304800"/>
          </a:xfrm>
          <a:ln/>
        </p:spPr>
      </p:pic>
      <p:sp>
        <p:nvSpPr>
          <p:cNvPr id="78872" name="Rectangle 2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2239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4218E-6 L 1.0059 0.002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9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67" fill="hold"/>
                                        <p:tgtEl>
                                          <p:spTgt spid="348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18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4" name="Picture 4" descr="1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484313"/>
            <a:ext cx="5197475" cy="4530725"/>
          </a:xfrm>
          <a:noFill/>
        </p:spPr>
      </p:pic>
      <p:sp>
        <p:nvSpPr>
          <p:cNvPr id="355332" name="WordArt 4"/>
          <p:cNvSpPr>
            <a:spLocks noChangeArrowheads="1" noChangeShapeType="1" noTextEdit="1"/>
          </p:cNvSpPr>
          <p:nvPr/>
        </p:nvSpPr>
        <p:spPr bwMode="auto">
          <a:xfrm>
            <a:off x="1835150" y="333375"/>
            <a:ext cx="568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СТАНЦИЯ "Прочитайка"</a:t>
            </a:r>
          </a:p>
        </p:txBody>
      </p:sp>
    </p:spTree>
    <p:extLst>
      <p:ext uri="{BB962C8B-B14F-4D97-AF65-F5344CB8AC3E}">
        <p14:creationId xmlns:p14="http://schemas.microsoft.com/office/powerpoint/2010/main" val="66490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248829"/>
                </a:solidFill>
                <a:latin typeface="Comic Sans MS" pitchFamily="66" charset="0"/>
              </a:rPr>
              <a:t>Собери пару</a:t>
            </a:r>
          </a:p>
        </p:txBody>
      </p:sp>
      <p:sp>
        <p:nvSpPr>
          <p:cNvPr id="52228" name="Содержимое 5"/>
          <p:cNvSpPr>
            <a:spLocks noGrp="1"/>
          </p:cNvSpPr>
          <p:nvPr>
            <p:ph type="body" idx="1"/>
          </p:nvPr>
        </p:nvSpPr>
        <p:spPr>
          <a:xfrm>
            <a:off x="395288" y="1700213"/>
            <a:ext cx="3322637" cy="4530725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/>
              <a:t>писатель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море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ученица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газета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мультфильм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машина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улица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река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город</a:t>
            </a:r>
          </a:p>
          <a:p>
            <a:pPr>
              <a:lnSpc>
                <a:spcPct val="90000"/>
              </a:lnSpc>
            </a:pPr>
            <a:endParaRPr lang="ru-RU" sz="2800" dirty="0" smtClean="0"/>
          </a:p>
        </p:txBody>
      </p:sp>
      <p:sp>
        <p:nvSpPr>
          <p:cNvPr id="52229" name="Содержимое 3"/>
          <p:cNvSpPr>
            <a:spLocks/>
          </p:cNvSpPr>
          <p:nvPr/>
        </p:nvSpPr>
        <p:spPr bwMode="auto">
          <a:xfrm>
            <a:off x="3995738" y="1628775"/>
            <a:ext cx="453707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p"/>
            </a:pPr>
            <a:r>
              <a:rPr lang="ru-RU" sz="2800" dirty="0" smtClean="0">
                <a:solidFill>
                  <a:srgbClr val="000000"/>
                </a:solidFill>
              </a:rPr>
              <a:t>Актау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p"/>
            </a:pPr>
            <a:r>
              <a:rPr lang="ru-RU" sz="2800" dirty="0" smtClean="0">
                <a:solidFill>
                  <a:srgbClr val="000000"/>
                </a:solidFill>
              </a:rPr>
              <a:t>Ишим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p"/>
            </a:pPr>
            <a:r>
              <a:rPr lang="ru-RU" sz="2800" dirty="0" smtClean="0">
                <a:solidFill>
                  <a:srgbClr val="000000"/>
                </a:solidFill>
              </a:rPr>
              <a:t>Садовая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p"/>
            </a:pPr>
            <a:r>
              <a:rPr lang="ru-RU" sz="2800" dirty="0" smtClean="0">
                <a:solidFill>
                  <a:srgbClr val="000000"/>
                </a:solidFill>
              </a:rPr>
              <a:t>«Волга»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p"/>
            </a:pPr>
            <a:r>
              <a:rPr lang="ru-RU" sz="2800" dirty="0" smtClean="0">
                <a:solidFill>
                  <a:srgbClr val="000000"/>
                </a:solidFill>
              </a:rPr>
              <a:t>Каспийское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p"/>
            </a:pPr>
            <a:r>
              <a:rPr lang="ru-RU" sz="2800" dirty="0" smtClean="0">
                <a:solidFill>
                  <a:srgbClr val="000000"/>
                </a:solidFill>
              </a:rPr>
              <a:t>Катя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p"/>
            </a:pPr>
            <a:r>
              <a:rPr lang="ru-RU" sz="2800" dirty="0" smtClean="0">
                <a:solidFill>
                  <a:srgbClr val="000000"/>
                </a:solidFill>
              </a:rPr>
              <a:t>«Правда»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p"/>
            </a:pPr>
            <a:r>
              <a:rPr lang="ru-RU" sz="2800" dirty="0" smtClean="0">
                <a:solidFill>
                  <a:srgbClr val="000000"/>
                </a:solidFill>
              </a:rPr>
              <a:t>«Белоснежка»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5000"/>
              <a:buFont typeface="Wingdings" pitchFamily="2" charset="2"/>
              <a:buChar char="p"/>
            </a:pPr>
            <a:r>
              <a:rPr lang="ru-RU" sz="2800" dirty="0" smtClean="0">
                <a:solidFill>
                  <a:srgbClr val="000000"/>
                </a:solidFill>
              </a:rPr>
              <a:t>А.С. Пушкин</a:t>
            </a:r>
          </a:p>
        </p:txBody>
      </p:sp>
    </p:spTree>
    <p:extLst>
      <p:ext uri="{BB962C8B-B14F-4D97-AF65-F5344CB8AC3E}">
        <p14:creationId xmlns:p14="http://schemas.microsoft.com/office/powerpoint/2010/main" val="18209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WordArt 4"/>
          <p:cNvSpPr>
            <a:spLocks noChangeArrowheads="1" noChangeShapeType="1" noTextEdit="1"/>
          </p:cNvSpPr>
          <p:nvPr/>
        </p:nvSpPr>
        <p:spPr bwMode="auto">
          <a:xfrm>
            <a:off x="1835150" y="333375"/>
            <a:ext cx="568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СТАНЦИЯ "Помогайка"</a:t>
            </a:r>
          </a:p>
        </p:txBody>
      </p:sp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2663825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468313" y="4005263"/>
            <a:ext cx="8656637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  <a:latin typeface="Verdana" pitchFamily="34" charset="0"/>
              </a:rPr>
              <a:t>Дом отдыха Турист, пес Шарик, газета Новости, господин Иванов, роман Мать, созвездие Девы, духи Москва, город Москва,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  <a:latin typeface="Verdana" pitchFamily="34" charset="0"/>
              </a:rPr>
              <a:t>автомобиль Нива, гора Алатау 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  <a:latin typeface="Verdana" pitchFamily="34" charset="0"/>
              </a:rPr>
              <a:t>журнал Рыболов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975100" y="1795463"/>
            <a:ext cx="4106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248829"/>
                </a:solidFill>
              </a:rPr>
              <a:t>Расставь кавычки</a:t>
            </a:r>
          </a:p>
        </p:txBody>
      </p:sp>
    </p:spTree>
    <p:extLst>
      <p:ext uri="{BB962C8B-B14F-4D97-AF65-F5344CB8AC3E}">
        <p14:creationId xmlns:p14="http://schemas.microsoft.com/office/powerpoint/2010/main" val="111374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248829"/>
                </a:solidFill>
                <a:latin typeface="Comic Sans MS" pitchFamily="66" charset="0"/>
              </a:rPr>
              <a:t> «</a:t>
            </a:r>
            <a:r>
              <a:rPr lang="ru-RU" sz="3200" dirty="0" smtClean="0">
                <a:solidFill>
                  <a:srgbClr val="248829"/>
                </a:solidFill>
                <a:latin typeface="Comic Sans MS" pitchFamily="66" charset="0"/>
              </a:rPr>
              <a:t>Лови ошибку»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chemeClr val="accent1"/>
                </a:solidFill>
              </a:rPr>
              <a:t>УЛЕТЕЛ ОРЁЛ ЗА ГОРОД ОРЁЛ.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FF5050"/>
                </a:solidFill>
              </a:rPr>
              <a:t>ИВАН БЛИНОВ СЪЕЛ МНОГО БЛИНОВ.</a:t>
            </a:r>
            <a:r>
              <a:rPr lang="ru-RU" sz="2800" b="1" smtClean="0"/>
              <a:t>	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chemeClr val="hlink"/>
                </a:solidFill>
              </a:rPr>
              <a:t>НАШ ШАРИК ПОЙМАЛ ВОЗДУШНЫЙ ШАРИК.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chemeClr val="accent1"/>
                </a:solidFill>
              </a:rPr>
              <a:t>НЕ БОЙСЯ МОРОЗОВ, СЕРЁЖА МОРОЗОВ.</a:t>
            </a:r>
            <a:r>
              <a:rPr lang="ru-RU" sz="2800" b="1" smtClean="0"/>
              <a:t>	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248829"/>
                </a:solidFill>
              </a:rPr>
              <a:t>ХОРОШИ ГРУШИ В КОРЗИНЕ У ГРУШИ.</a:t>
            </a:r>
            <a:r>
              <a:rPr lang="ru-RU" sz="2800" b="1" smtClean="0"/>
              <a:t>	</a:t>
            </a:r>
            <a:endParaRPr lang="ru-RU" sz="2800" b="1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0000CC"/>
                </a:solidFill>
              </a:rPr>
              <a:t>КОЛЯ АРБУЗОВ КУПИЛ ШЕСТЬ АРБУЗОВ.</a:t>
            </a:r>
          </a:p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rgbClr val="248829"/>
                </a:solidFill>
              </a:rPr>
              <a:t>НАША ПОЛЯ ВЕРНУЛАСЬ С ПОЛЯ.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6010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Comic Sans MS" pitchFamily="66" charset="0"/>
              </a:rPr>
              <a:t>Страна, город, река</a:t>
            </a:r>
          </a:p>
        </p:txBody>
      </p:sp>
      <p:graphicFrame>
        <p:nvGraphicFramePr>
          <p:cNvPr id="96314" name="Group 58"/>
          <p:cNvGraphicFramePr>
            <a:graphicFrameLocks noGrp="1"/>
          </p:cNvGraphicFramePr>
          <p:nvPr>
            <p:ph idx="1"/>
          </p:nvPr>
        </p:nvGraphicFramePr>
        <p:xfrm>
          <a:off x="395288" y="1628775"/>
          <a:ext cx="8291512" cy="4530726"/>
        </p:xfrm>
        <a:graphic>
          <a:graphicData uri="http://schemas.openxmlformats.org/drawingml/2006/table">
            <a:tbl>
              <a:tblPr/>
              <a:tblGrid>
                <a:gridCol w="1223962"/>
                <a:gridCol w="1368425"/>
                <a:gridCol w="1584325"/>
                <a:gridCol w="1439863"/>
                <a:gridCol w="2674937"/>
              </a:tblGrid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Буква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 Страна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 Город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Имя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Зверь      Растение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310" name="Line 54"/>
          <p:cNvSpPr>
            <a:spLocks noChangeShapeType="1"/>
          </p:cNvSpPr>
          <p:nvPr/>
        </p:nvSpPr>
        <p:spPr bwMode="auto">
          <a:xfrm>
            <a:off x="7308850" y="1628775"/>
            <a:ext cx="0" cy="453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8496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FF3300"/>
                </a:solidFill>
              </a:rPr>
              <a:t>Знаешь ли ты названия мультфильмов?</a:t>
            </a:r>
          </a:p>
        </p:txBody>
      </p:sp>
      <p:pic>
        <p:nvPicPr>
          <p:cNvPr id="74755" name="Picture 3" descr="Untitled-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3494087" cy="2619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4756" name="Picture 4" descr="pechkinnpach-crazy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581525"/>
            <a:ext cx="25606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 descr="Красная шапочка 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3573463"/>
            <a:ext cx="2168525" cy="314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8" name="Picture 6" descr="Untitled-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836613"/>
            <a:ext cx="2952750" cy="2662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79388" y="1844675"/>
            <a:ext cx="511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FF"/>
                </a:solidFill>
                <a:latin typeface="Monotype Corsiva" pitchFamily="66" charset="0"/>
              </a:rPr>
              <a:t>,,Бременские музыканты</a:t>
            </a:r>
            <a:r>
              <a:rPr lang="en-US" sz="3600" b="1" smtClean="0">
                <a:solidFill>
                  <a:srgbClr val="0000FF"/>
                </a:solidFill>
                <a:latin typeface="Monotype Corsiva" pitchFamily="66" charset="0"/>
              </a:rPr>
              <a:t>”</a:t>
            </a:r>
            <a:endParaRPr lang="ru-RU" sz="3600" b="1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0" y="4292600"/>
            <a:ext cx="5508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FF"/>
                </a:solidFill>
                <a:latin typeface="Monotype Corsiva" pitchFamily="66" charset="0"/>
              </a:rPr>
              <a:t>,,Каникулы в Простоквашино</a:t>
            </a:r>
            <a:r>
              <a:rPr lang="en-US" sz="3600" b="1" smtClean="0">
                <a:solidFill>
                  <a:srgbClr val="0000FF"/>
                </a:solidFill>
                <a:latin typeface="Monotype Corsiva" pitchFamily="66" charset="0"/>
              </a:rPr>
              <a:t>”</a:t>
            </a:r>
            <a:endParaRPr lang="ru-RU" sz="3600" b="1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4895850" y="1914525"/>
            <a:ext cx="424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FF"/>
                </a:solidFill>
                <a:latin typeface="Monotype Corsiva" pitchFamily="66" charset="0"/>
              </a:rPr>
              <a:t>,,Царевна-лягушк</a:t>
            </a:r>
            <a:r>
              <a:rPr lang="en-US" sz="3600" b="1" smtClean="0">
                <a:solidFill>
                  <a:srgbClr val="0000FF"/>
                </a:solidFill>
                <a:latin typeface="Monotype Corsiva" pitchFamily="66" charset="0"/>
              </a:rPr>
              <a:t>a”</a:t>
            </a:r>
            <a:endParaRPr lang="ru-RU" sz="3600" b="1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4572000" y="5373688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FF"/>
                </a:solidFill>
                <a:latin typeface="Monotype Corsiva" pitchFamily="66" charset="0"/>
              </a:rPr>
              <a:t>,,Красная Шапочка</a:t>
            </a:r>
            <a:r>
              <a:rPr lang="en-US" sz="3600" b="1" smtClean="0">
                <a:solidFill>
                  <a:srgbClr val="0000FF"/>
                </a:solidFill>
                <a:latin typeface="Monotype Corsiva" pitchFamily="66" charset="0"/>
              </a:rPr>
              <a:t>”</a:t>
            </a:r>
            <a:endParaRPr lang="ru-RU" sz="3600" b="1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47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4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4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47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7"/>
                  </p:tgtEl>
                </p:cond>
              </p:nextCondLst>
            </p:seq>
          </p:childTnLst>
        </p:cTn>
      </p:par>
    </p:tnLst>
    <p:bldLst>
      <p:bldP spid="74754" grpId="0"/>
      <p:bldP spid="74759" grpId="0"/>
      <p:bldP spid="74760" grpId="0"/>
      <p:bldP spid="74761" grpId="0"/>
      <p:bldP spid="747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0" name="WordArt 18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СТАНЦИЯ "Проверяйка"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9037638" y="4652963"/>
            <a:ext cx="12280901" cy="1981200"/>
            <a:chOff x="-5693" y="2976"/>
            <a:chExt cx="7736" cy="1248"/>
          </a:xfrm>
        </p:grpSpPr>
        <p:grpSp>
          <p:nvGrpSpPr>
            <p:cNvPr id="5136" name="Group 5"/>
            <p:cNvGrpSpPr>
              <a:grpSpLocks/>
            </p:cNvGrpSpPr>
            <p:nvPr/>
          </p:nvGrpSpPr>
          <p:grpSpPr bwMode="auto">
            <a:xfrm>
              <a:off x="-1905" y="3226"/>
              <a:ext cx="1792" cy="998"/>
              <a:chOff x="3061" y="3022"/>
              <a:chExt cx="636" cy="409"/>
            </a:xfrm>
          </p:grpSpPr>
          <p:sp>
            <p:nvSpPr>
              <p:cNvPr id="5146" name="Oval 6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147" name="Oval 7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148" name="Rectangle 8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 smtClean="0">
                  <a:solidFill>
                    <a:srgbClr val="FF99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 smtClean="0">
                  <a:solidFill>
                    <a:srgbClr val="FFFFFF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137" name="Group 9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5143" name="Oval 10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144" name="Oval 11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145" name="Rectangle 12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600" smtClean="0">
                    <a:solidFill>
                      <a:srgbClr val="FFFFFF"/>
                    </a:solidFill>
                  </a:rPr>
                  <a:t>Блиц-опрос</a:t>
                </a:r>
              </a:p>
            </p:txBody>
          </p:sp>
        </p:grpSp>
        <p:grpSp>
          <p:nvGrpSpPr>
            <p:cNvPr id="5138" name="Group 13"/>
            <p:cNvGrpSpPr>
              <a:grpSpLocks/>
            </p:cNvGrpSpPr>
            <p:nvPr/>
          </p:nvGrpSpPr>
          <p:grpSpPr bwMode="auto">
            <a:xfrm>
              <a:off x="-5693" y="3226"/>
              <a:ext cx="1792" cy="998"/>
              <a:chOff x="884" y="3067"/>
              <a:chExt cx="636" cy="409"/>
            </a:xfrm>
          </p:grpSpPr>
          <p:sp>
            <p:nvSpPr>
              <p:cNvPr id="5140" name="Oval 14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141" name="Oval 15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142" name="Rectangle 16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800" smtClean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5139" name="Picture 17" descr="поезд-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6131" name="Picture 19" descr="AG00428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7429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6135" name="AutoShape 23"/>
          <p:cNvSpPr>
            <a:spLocks noChangeArrowheads="1"/>
          </p:cNvSpPr>
          <p:nvPr/>
        </p:nvSpPr>
        <p:spPr bwMode="auto">
          <a:xfrm>
            <a:off x="395288" y="333375"/>
            <a:ext cx="914400" cy="914400"/>
          </a:xfrm>
          <a:prstGeom prst="star4">
            <a:avLst>
              <a:gd name="adj" fmla="val 12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150" name="Picture 4" descr="QUESTION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00213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4" descr="QUESTION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73238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1" name="J007141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75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0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4218E-6 L 1.0059 0.002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95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34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6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46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46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6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767" fill="hold"/>
                                        <p:tgtEl>
                                          <p:spTgt spid="348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181"/>
                </p:tgtEl>
              </p:cMediaNode>
            </p:audio>
          </p:childTnLst>
        </p:cTn>
      </p:par>
    </p:tnLst>
    <p:bldLst>
      <p:bldP spid="346130" grpId="0" animBg="1"/>
      <p:bldP spid="3461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518477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СТАНЦИЯ "Думайка"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8461375" y="4876800"/>
            <a:ext cx="12280900" cy="1981200"/>
            <a:chOff x="-5693" y="2976"/>
            <a:chExt cx="7736" cy="1248"/>
          </a:xfrm>
        </p:grpSpPr>
        <p:grpSp>
          <p:nvGrpSpPr>
            <p:cNvPr id="10251" name="Group 6"/>
            <p:cNvGrpSpPr>
              <a:grpSpLocks/>
            </p:cNvGrpSpPr>
            <p:nvPr/>
          </p:nvGrpSpPr>
          <p:grpSpPr bwMode="auto">
            <a:xfrm>
              <a:off x="-1905" y="3226"/>
              <a:ext cx="1792" cy="998"/>
              <a:chOff x="3061" y="3022"/>
              <a:chExt cx="636" cy="409"/>
            </a:xfrm>
          </p:grpSpPr>
          <p:sp>
            <p:nvSpPr>
              <p:cNvPr id="10261" name="Oval 7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262" name="Oval 8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263" name="Rectangle 9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 smtClean="0">
                  <a:solidFill>
                    <a:srgbClr val="FFFFFF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252" name="Group 10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10258" name="Oval 11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259" name="Oval 12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260" name="Rectangle 13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0253" name="Group 14"/>
            <p:cNvGrpSpPr>
              <a:grpSpLocks/>
            </p:cNvGrpSpPr>
            <p:nvPr/>
          </p:nvGrpSpPr>
          <p:grpSpPr bwMode="auto">
            <a:xfrm>
              <a:off x="-5693" y="3226"/>
              <a:ext cx="1792" cy="998"/>
              <a:chOff x="884" y="3067"/>
              <a:chExt cx="636" cy="409"/>
            </a:xfrm>
          </p:grpSpPr>
          <p:sp>
            <p:nvSpPr>
              <p:cNvPr id="10255" name="Oval 15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256" name="Oval 16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0257" name="Rectangle 17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pic>
          <p:nvPicPr>
            <p:cNvPr id="10254" name="Picture 18" descr="поезд-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6" name="Picture 19" descr="AG00317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484313"/>
            <a:ext cx="143668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1" name="J007159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75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713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29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09 -0.02891 L 1.05312 -0.028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67" fill="hold"/>
                                        <p:tgtEl>
                                          <p:spTgt spid="348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18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Автофигура 4"/>
          <p:cNvSpPr>
            <a:spLocks noChangeArrowheads="1"/>
          </p:cNvSpPr>
          <p:nvPr/>
        </p:nvSpPr>
        <p:spPr bwMode="auto">
          <a:xfrm>
            <a:off x="5651500" y="2133600"/>
            <a:ext cx="2881313" cy="18002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  <a:latin typeface="Verdana" pitchFamily="34" charset="0"/>
              </a:rPr>
              <a:t>«Здоровье»</a:t>
            </a:r>
          </a:p>
        </p:txBody>
      </p:sp>
      <p:sp>
        <p:nvSpPr>
          <p:cNvPr id="5126" name="Автофигура 6"/>
          <p:cNvSpPr>
            <a:spLocks noChangeArrowheads="1"/>
          </p:cNvSpPr>
          <p:nvPr/>
        </p:nvSpPr>
        <p:spPr bwMode="auto">
          <a:xfrm>
            <a:off x="5724525" y="4292600"/>
            <a:ext cx="2879725" cy="18732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  <a:latin typeface="Verdana" pitchFamily="34" charset="0"/>
              </a:rPr>
              <a:t>Здоровье</a:t>
            </a:r>
          </a:p>
        </p:txBody>
      </p:sp>
      <p:pic>
        <p:nvPicPr>
          <p:cNvPr id="5133" name="Рисунок 13" descr="j04357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1720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Рисунок 14" descr="O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2133600"/>
            <a:ext cx="233203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Box 1"/>
          <p:cNvSpPr txBox="1">
            <a:spLocks noChangeArrowheads="1"/>
          </p:cNvSpPr>
          <p:nvPr/>
        </p:nvSpPr>
        <p:spPr bwMode="auto">
          <a:xfrm>
            <a:off x="533400" y="30480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C00000"/>
                </a:solidFill>
              </a:rPr>
              <a:t>Мы читаем журнал…..</a:t>
            </a:r>
          </a:p>
        </p:txBody>
      </p:sp>
    </p:spTree>
    <p:extLst>
      <p:ext uri="{BB962C8B-B14F-4D97-AF65-F5344CB8AC3E}">
        <p14:creationId xmlns:p14="http://schemas.microsoft.com/office/powerpoint/2010/main" val="31839881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  <p:bldLst>
      <p:bldP spid="5124" grpId="0" animBg="1"/>
      <p:bldP spid="51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Автофигура 4"/>
          <p:cNvSpPr>
            <a:spLocks noChangeArrowheads="1"/>
          </p:cNvSpPr>
          <p:nvPr/>
        </p:nvSpPr>
        <p:spPr bwMode="auto">
          <a:xfrm>
            <a:off x="5651500" y="2133600"/>
            <a:ext cx="2881313" cy="18002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  <a:latin typeface="Verdana" pitchFamily="34" charset="0"/>
              </a:rPr>
              <a:t>«</a:t>
            </a:r>
            <a:r>
              <a:rPr lang="ru-RU" sz="3200" b="1" smtClean="0">
                <a:solidFill>
                  <a:srgbClr val="000000"/>
                </a:solidFill>
                <a:latin typeface="Verdana" pitchFamily="34" charset="0"/>
              </a:rPr>
              <a:t>Улыбка</a:t>
            </a:r>
            <a:r>
              <a:rPr lang="ru-RU" sz="2800" b="1" smtClean="0">
                <a:solidFill>
                  <a:srgbClr val="000000"/>
                </a:solidFill>
                <a:latin typeface="Verdana" pitchFamily="34" charset="0"/>
              </a:rPr>
              <a:t>»</a:t>
            </a:r>
          </a:p>
        </p:txBody>
      </p:sp>
      <p:sp>
        <p:nvSpPr>
          <p:cNvPr id="5126" name="Автофигура 6"/>
          <p:cNvSpPr>
            <a:spLocks noChangeArrowheads="1"/>
          </p:cNvSpPr>
          <p:nvPr/>
        </p:nvSpPr>
        <p:spPr bwMode="auto">
          <a:xfrm>
            <a:off x="5724525" y="4292600"/>
            <a:ext cx="2879725" cy="18732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000000"/>
                </a:solidFill>
                <a:latin typeface="Verdana" pitchFamily="34" charset="0"/>
              </a:rPr>
              <a:t>Улыбка</a:t>
            </a:r>
          </a:p>
        </p:txBody>
      </p:sp>
      <p:pic>
        <p:nvPicPr>
          <p:cNvPr id="5133" name="Рисунок 13" descr="j04357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1720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Рисунок 14" descr="O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2133600"/>
            <a:ext cx="233203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Box 1"/>
          <p:cNvSpPr txBox="1">
            <a:spLocks noChangeArrowheads="1"/>
          </p:cNvSpPr>
          <p:nvPr/>
        </p:nvSpPr>
        <p:spPr bwMode="auto">
          <a:xfrm>
            <a:off x="533400" y="30480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3600" b="1" smtClean="0">
              <a:solidFill>
                <a:srgbClr val="C00000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835150" y="320675"/>
            <a:ext cx="6164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C00000"/>
                </a:solidFill>
                <a:latin typeface="Verdana" pitchFamily="34" charset="0"/>
              </a:rPr>
              <a:t>Моя любимая песня….</a:t>
            </a:r>
          </a:p>
        </p:txBody>
      </p:sp>
    </p:spTree>
    <p:extLst>
      <p:ext uri="{BB962C8B-B14F-4D97-AF65-F5344CB8AC3E}">
        <p14:creationId xmlns:p14="http://schemas.microsoft.com/office/powerpoint/2010/main" val="25137666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  <p:bldLst>
      <p:bldP spid="5124" grpId="0" animBg="1"/>
      <p:bldP spid="51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Автофигура 4"/>
          <p:cNvSpPr>
            <a:spLocks noChangeArrowheads="1"/>
          </p:cNvSpPr>
          <p:nvPr/>
        </p:nvSpPr>
        <p:spPr bwMode="auto">
          <a:xfrm>
            <a:off x="5867400" y="4437063"/>
            <a:ext cx="2520950" cy="13684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latin typeface="Times New Roman" pitchFamily="18" charset="0"/>
              </a:rPr>
              <a:t>Садовой</a:t>
            </a:r>
          </a:p>
        </p:txBody>
      </p:sp>
      <p:sp>
        <p:nvSpPr>
          <p:cNvPr id="5126" name="Автофигура 6"/>
          <p:cNvSpPr>
            <a:spLocks noChangeArrowheads="1"/>
          </p:cNvSpPr>
          <p:nvPr/>
        </p:nvSpPr>
        <p:spPr bwMode="auto">
          <a:xfrm>
            <a:off x="5692775" y="2154238"/>
            <a:ext cx="2624138" cy="149066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latin typeface="Times New Roman" pitchFamily="18" charset="0"/>
              </a:rPr>
              <a:t>садовой</a:t>
            </a:r>
          </a:p>
        </p:txBody>
      </p:sp>
      <p:pic>
        <p:nvPicPr>
          <p:cNvPr id="5133" name="Рисунок 13" descr="j04357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1720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Рисунок 14" descr="O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2133600"/>
            <a:ext cx="233203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Box 1"/>
          <p:cNvSpPr txBox="1">
            <a:spLocks noChangeArrowheads="1"/>
          </p:cNvSpPr>
          <p:nvPr/>
        </p:nvSpPr>
        <p:spPr bwMode="auto">
          <a:xfrm>
            <a:off x="533400" y="304800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C00000"/>
                </a:solidFill>
                <a:latin typeface="Century Gothic" pitchFamily="34" charset="0"/>
              </a:rPr>
              <a:t>Наша школа находится на улице….</a:t>
            </a:r>
          </a:p>
        </p:txBody>
      </p:sp>
    </p:spTree>
    <p:extLst>
      <p:ext uri="{BB962C8B-B14F-4D97-AF65-F5344CB8AC3E}">
        <p14:creationId xmlns:p14="http://schemas.microsoft.com/office/powerpoint/2010/main" val="401128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  <p:bldLst>
      <p:bldP spid="5124" grpId="0" animBg="1"/>
      <p:bldP spid="51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Автофигура 4"/>
          <p:cNvSpPr>
            <a:spLocks noChangeArrowheads="1"/>
          </p:cNvSpPr>
          <p:nvPr/>
        </p:nvSpPr>
        <p:spPr bwMode="auto">
          <a:xfrm>
            <a:off x="5867400" y="1916113"/>
            <a:ext cx="2520950" cy="13684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  <a:latin typeface="Verdana" pitchFamily="34" charset="0"/>
              </a:rPr>
              <a:t>Астане</a:t>
            </a:r>
          </a:p>
        </p:txBody>
      </p:sp>
      <p:sp>
        <p:nvSpPr>
          <p:cNvPr id="5126" name="Автофигура 6"/>
          <p:cNvSpPr>
            <a:spLocks noChangeArrowheads="1"/>
          </p:cNvSpPr>
          <p:nvPr/>
        </p:nvSpPr>
        <p:spPr bwMode="auto">
          <a:xfrm>
            <a:off x="5867400" y="4076700"/>
            <a:ext cx="2624138" cy="14906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  <a:latin typeface="Verdana" pitchFamily="34" charset="0"/>
              </a:rPr>
              <a:t>астане</a:t>
            </a:r>
          </a:p>
        </p:txBody>
      </p:sp>
      <p:pic>
        <p:nvPicPr>
          <p:cNvPr id="5133" name="Рисунок 13" descr="j04357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1720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Рисунок 14" descr="O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2133600"/>
            <a:ext cx="233203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Box 1"/>
          <p:cNvSpPr txBox="1">
            <a:spLocks noChangeArrowheads="1"/>
          </p:cNvSpPr>
          <p:nvPr/>
        </p:nvSpPr>
        <p:spPr bwMode="auto">
          <a:xfrm>
            <a:off x="533400" y="3048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323850" y="404813"/>
            <a:ext cx="8094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C00000"/>
                </a:solidFill>
                <a:latin typeface="Verdana" pitchFamily="34" charset="0"/>
              </a:rPr>
              <a:t>Летом я с родителями был в городе….</a:t>
            </a:r>
          </a:p>
        </p:txBody>
      </p:sp>
    </p:spTree>
    <p:extLst>
      <p:ext uri="{BB962C8B-B14F-4D97-AF65-F5344CB8AC3E}">
        <p14:creationId xmlns:p14="http://schemas.microsoft.com/office/powerpoint/2010/main" val="23195776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  <p:bldLst>
      <p:bldP spid="5124" grpId="0" animBg="1"/>
      <p:bldP spid="51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Автофигура 6"/>
          <p:cNvSpPr>
            <a:spLocks noChangeArrowheads="1"/>
          </p:cNvSpPr>
          <p:nvPr/>
        </p:nvSpPr>
        <p:spPr bwMode="auto">
          <a:xfrm>
            <a:off x="5435600" y="2060575"/>
            <a:ext cx="3168650" cy="18732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000000"/>
                </a:solidFill>
                <a:latin typeface="Times New Roman" pitchFamily="18" charset="0"/>
              </a:rPr>
              <a:t>«Скворцы»</a:t>
            </a:r>
          </a:p>
        </p:txBody>
      </p:sp>
      <p:sp>
        <p:nvSpPr>
          <p:cNvPr id="6151" name="Автофигура 7"/>
          <p:cNvSpPr>
            <a:spLocks noChangeArrowheads="1"/>
          </p:cNvSpPr>
          <p:nvPr/>
        </p:nvSpPr>
        <p:spPr bwMode="auto">
          <a:xfrm>
            <a:off x="5580063" y="4581525"/>
            <a:ext cx="2954337" cy="17287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000000"/>
                </a:solidFill>
                <a:latin typeface="Times New Roman" pitchFamily="18" charset="0"/>
              </a:rPr>
              <a:t>скворцы</a:t>
            </a:r>
          </a:p>
        </p:txBody>
      </p:sp>
      <p:pic>
        <p:nvPicPr>
          <p:cNvPr id="6158" name="Рисунок 14" descr="j04357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60575"/>
            <a:ext cx="1720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Рисунок 15" descr="O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44675"/>
            <a:ext cx="233203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Прямоугольник 1"/>
          <p:cNvSpPr>
            <a:spLocks noChangeArrowheads="1"/>
          </p:cNvSpPr>
          <p:nvPr/>
        </p:nvSpPr>
        <p:spPr bwMode="auto">
          <a:xfrm>
            <a:off x="1295400" y="4572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C00000"/>
                </a:solidFill>
                <a:latin typeface="Century Gothic" pitchFamily="34" charset="0"/>
              </a:rPr>
              <a:t>Я читал рассказ А.Куприна….</a:t>
            </a:r>
          </a:p>
        </p:txBody>
      </p:sp>
    </p:spTree>
    <p:extLst>
      <p:ext uri="{BB962C8B-B14F-4D97-AF65-F5344CB8AC3E}">
        <p14:creationId xmlns:p14="http://schemas.microsoft.com/office/powerpoint/2010/main" val="3237622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Автофигура 6"/>
          <p:cNvSpPr>
            <a:spLocks noChangeArrowheads="1"/>
          </p:cNvSpPr>
          <p:nvPr/>
        </p:nvSpPr>
        <p:spPr bwMode="auto">
          <a:xfrm>
            <a:off x="5435600" y="2060575"/>
            <a:ext cx="3168650" cy="18732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000000"/>
                </a:solidFill>
                <a:latin typeface="Times New Roman" pitchFamily="18" charset="0"/>
              </a:rPr>
              <a:t>«Сирень»</a:t>
            </a:r>
          </a:p>
        </p:txBody>
      </p:sp>
      <p:sp>
        <p:nvSpPr>
          <p:cNvPr id="6151" name="Автофигура 7"/>
          <p:cNvSpPr>
            <a:spLocks noChangeArrowheads="1"/>
          </p:cNvSpPr>
          <p:nvPr/>
        </p:nvSpPr>
        <p:spPr bwMode="auto">
          <a:xfrm>
            <a:off x="5580063" y="4581525"/>
            <a:ext cx="2954337" cy="17287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000000"/>
                </a:solidFill>
                <a:latin typeface="Times New Roman" pitchFamily="18" charset="0"/>
              </a:rPr>
              <a:t>сирень</a:t>
            </a:r>
          </a:p>
        </p:txBody>
      </p:sp>
      <p:pic>
        <p:nvPicPr>
          <p:cNvPr id="6158" name="Рисунок 14" descr="j04357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60575"/>
            <a:ext cx="1720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Рисунок 15" descr="O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44675"/>
            <a:ext cx="233203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Прямоугольник 1"/>
          <p:cNvSpPr>
            <a:spLocks noChangeArrowheads="1"/>
          </p:cNvSpPr>
          <p:nvPr/>
        </p:nvSpPr>
        <p:spPr bwMode="auto">
          <a:xfrm>
            <a:off x="1295400" y="457200"/>
            <a:ext cx="662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C00000"/>
                </a:solidFill>
                <a:latin typeface="Century Gothic" pitchFamily="34" charset="0"/>
              </a:rPr>
              <a:t>Мы писали сочинение по картине П.П.Кончаловского….</a:t>
            </a:r>
          </a:p>
        </p:txBody>
      </p:sp>
    </p:spTree>
    <p:extLst>
      <p:ext uri="{BB962C8B-B14F-4D97-AF65-F5344CB8AC3E}">
        <p14:creationId xmlns:p14="http://schemas.microsoft.com/office/powerpoint/2010/main" val="20884837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Автофигура 6"/>
          <p:cNvSpPr>
            <a:spLocks noChangeArrowheads="1"/>
          </p:cNvSpPr>
          <p:nvPr/>
        </p:nvSpPr>
        <p:spPr bwMode="auto">
          <a:xfrm>
            <a:off x="5580063" y="1773238"/>
            <a:ext cx="3168650" cy="18732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000000"/>
                </a:solidFill>
                <a:latin typeface="Times New Roman" pitchFamily="18" charset="0"/>
              </a:rPr>
              <a:t>Черном</a:t>
            </a:r>
          </a:p>
        </p:txBody>
      </p:sp>
      <p:sp>
        <p:nvSpPr>
          <p:cNvPr id="6151" name="Автофигура 7"/>
          <p:cNvSpPr>
            <a:spLocks noChangeArrowheads="1"/>
          </p:cNvSpPr>
          <p:nvPr/>
        </p:nvSpPr>
        <p:spPr bwMode="auto">
          <a:xfrm>
            <a:off x="5724525" y="4149725"/>
            <a:ext cx="2954338" cy="17287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000000"/>
                </a:solidFill>
                <a:latin typeface="Times New Roman" pitchFamily="18" charset="0"/>
              </a:rPr>
              <a:t>«Черном»</a:t>
            </a:r>
          </a:p>
        </p:txBody>
      </p:sp>
      <p:pic>
        <p:nvPicPr>
          <p:cNvPr id="6158" name="Рисунок 14" descr="j04357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60575"/>
            <a:ext cx="1720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Рисунок 15" descr="O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44675"/>
            <a:ext cx="233203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Прямоугольник 1"/>
          <p:cNvSpPr>
            <a:spLocks noChangeArrowheads="1"/>
          </p:cNvSpPr>
          <p:nvPr/>
        </p:nvSpPr>
        <p:spPr bwMode="auto">
          <a:xfrm>
            <a:off x="1295400" y="457200"/>
            <a:ext cx="662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C00000"/>
                </a:solidFill>
                <a:latin typeface="Century Gothic" pitchFamily="34" charset="0"/>
              </a:rPr>
              <a:t>На ….  море часты бури и штормы.</a:t>
            </a:r>
          </a:p>
        </p:txBody>
      </p:sp>
    </p:spTree>
    <p:extLst>
      <p:ext uri="{BB962C8B-B14F-4D97-AF65-F5344CB8AC3E}">
        <p14:creationId xmlns:p14="http://schemas.microsoft.com/office/powerpoint/2010/main" val="946853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Автофигура 6"/>
          <p:cNvSpPr>
            <a:spLocks noChangeArrowheads="1"/>
          </p:cNvSpPr>
          <p:nvPr/>
        </p:nvSpPr>
        <p:spPr bwMode="auto">
          <a:xfrm>
            <a:off x="5580063" y="4149725"/>
            <a:ext cx="3168650" cy="18732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000000"/>
                </a:solidFill>
                <a:latin typeface="Times New Roman" pitchFamily="18" charset="0"/>
              </a:rPr>
              <a:t>Полкан</a:t>
            </a:r>
          </a:p>
        </p:txBody>
      </p:sp>
      <p:sp>
        <p:nvSpPr>
          <p:cNvPr id="6151" name="Автофигура 7"/>
          <p:cNvSpPr>
            <a:spLocks noChangeArrowheads="1"/>
          </p:cNvSpPr>
          <p:nvPr/>
        </p:nvSpPr>
        <p:spPr bwMode="auto">
          <a:xfrm>
            <a:off x="5724525" y="1916113"/>
            <a:ext cx="2954338" cy="172878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000000"/>
                </a:solidFill>
                <a:latin typeface="Times New Roman" pitchFamily="18" charset="0"/>
              </a:rPr>
              <a:t>полкан</a:t>
            </a:r>
          </a:p>
        </p:txBody>
      </p:sp>
      <p:pic>
        <p:nvPicPr>
          <p:cNvPr id="6158" name="Рисунок 14" descr="j04357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60575"/>
            <a:ext cx="1720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Рисунок 15" descr="O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44675"/>
            <a:ext cx="233203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Прямоугольник 1"/>
          <p:cNvSpPr>
            <a:spLocks noChangeArrowheads="1"/>
          </p:cNvSpPr>
          <p:nvPr/>
        </p:nvSpPr>
        <p:spPr bwMode="auto">
          <a:xfrm>
            <a:off x="1295400" y="457200"/>
            <a:ext cx="662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C00000"/>
                </a:solidFill>
                <a:latin typeface="Century Gothic" pitchFamily="34" charset="0"/>
              </a:rPr>
              <a:t>Мою любимую собаку зовут….</a:t>
            </a:r>
          </a:p>
        </p:txBody>
      </p:sp>
    </p:spTree>
    <p:extLst>
      <p:ext uri="{BB962C8B-B14F-4D97-AF65-F5344CB8AC3E}">
        <p14:creationId xmlns:p14="http://schemas.microsoft.com/office/powerpoint/2010/main" val="26063126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Автофигура 6"/>
          <p:cNvSpPr>
            <a:spLocks noChangeArrowheads="1"/>
          </p:cNvSpPr>
          <p:nvPr/>
        </p:nvSpPr>
        <p:spPr bwMode="auto">
          <a:xfrm>
            <a:off x="5580063" y="1989138"/>
            <a:ext cx="3168650" cy="18732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000000"/>
                </a:solidFill>
                <a:latin typeface="Times New Roman" pitchFamily="18" charset="0"/>
              </a:rPr>
              <a:t>«Труд»</a:t>
            </a:r>
          </a:p>
        </p:txBody>
      </p:sp>
      <p:sp>
        <p:nvSpPr>
          <p:cNvPr id="6151" name="Автофигура 7"/>
          <p:cNvSpPr>
            <a:spLocks noChangeArrowheads="1"/>
          </p:cNvSpPr>
          <p:nvPr/>
        </p:nvSpPr>
        <p:spPr bwMode="auto">
          <a:xfrm>
            <a:off x="5724525" y="4365625"/>
            <a:ext cx="2954338" cy="17287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000000"/>
                </a:solidFill>
                <a:latin typeface="Times New Roman" pitchFamily="18" charset="0"/>
              </a:rPr>
              <a:t>Труд</a:t>
            </a:r>
          </a:p>
        </p:txBody>
      </p:sp>
      <p:pic>
        <p:nvPicPr>
          <p:cNvPr id="6158" name="Рисунок 14" descr="j04357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60575"/>
            <a:ext cx="1720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Рисунок 15" descr="O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44675"/>
            <a:ext cx="233203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0" name="Прямоугольник 1"/>
          <p:cNvSpPr>
            <a:spLocks noChangeArrowheads="1"/>
          </p:cNvSpPr>
          <p:nvPr/>
        </p:nvSpPr>
        <p:spPr bwMode="auto">
          <a:xfrm>
            <a:off x="1295400" y="457200"/>
            <a:ext cx="662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C00000"/>
                </a:solidFill>
                <a:latin typeface="Century Gothic" pitchFamily="34" charset="0"/>
              </a:rPr>
              <a:t>В газете ….  была статья о конкурсе.</a:t>
            </a:r>
          </a:p>
        </p:txBody>
      </p:sp>
    </p:spTree>
    <p:extLst>
      <p:ext uri="{BB962C8B-B14F-4D97-AF65-F5344CB8AC3E}">
        <p14:creationId xmlns:p14="http://schemas.microsoft.com/office/powerpoint/2010/main" val="2706119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 rot="9037634">
            <a:off x="287338" y="3581400"/>
            <a:ext cx="2079625" cy="1692275"/>
          </a:xfrm>
          <a:prstGeom prst="wedgeEllipseCallout">
            <a:avLst>
              <a:gd name="adj1" fmla="val -126403"/>
              <a:gd name="adj2" fmla="val 148778"/>
            </a:avLst>
          </a:prstGeom>
          <a:solidFill>
            <a:srgbClr val="00FF99"/>
          </a:solidFill>
          <a:ln w="38100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6666FF"/>
              </a:solidFill>
              <a:latin typeface="Arial" charset="0"/>
            </a:endParaRPr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auto">
          <a:xfrm rot="9037634">
            <a:off x="34925" y="1930400"/>
            <a:ext cx="2268538" cy="1368425"/>
          </a:xfrm>
          <a:prstGeom prst="wedgeEllipseCallout">
            <a:avLst>
              <a:gd name="adj1" fmla="val -85343"/>
              <a:gd name="adj2" fmla="val 77500"/>
            </a:avLst>
          </a:prstGeom>
          <a:solidFill>
            <a:srgbClr val="00FF99"/>
          </a:solidFill>
          <a:ln w="38100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6666FF"/>
              </a:solidFill>
              <a:latin typeface="Arial" charset="0"/>
            </a:endParaRP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6877050" y="3573463"/>
            <a:ext cx="2016125" cy="1655762"/>
          </a:xfrm>
          <a:prstGeom prst="wedgeEllipseCallout">
            <a:avLst>
              <a:gd name="adj1" fmla="val -45042"/>
              <a:gd name="adj2" fmla="val -189023"/>
            </a:avLst>
          </a:prstGeom>
          <a:solidFill>
            <a:srgbClr val="99CCFF"/>
          </a:solidFill>
          <a:ln w="38100" algn="ctr">
            <a:solidFill>
              <a:srgbClr val="66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6666FF"/>
              </a:solidFill>
              <a:latin typeface="Arial" charset="0"/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4716463" y="3068638"/>
            <a:ext cx="2376487" cy="1081087"/>
          </a:xfrm>
          <a:prstGeom prst="wedgeEllipseCallout">
            <a:avLst>
              <a:gd name="adj1" fmla="val 39648"/>
              <a:gd name="adj2" fmla="val -215051"/>
            </a:avLst>
          </a:prstGeom>
          <a:solidFill>
            <a:srgbClr val="99CCFF"/>
          </a:solidFill>
          <a:ln w="38100" algn="ctr">
            <a:solidFill>
              <a:srgbClr val="66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6666FF"/>
              </a:solidFill>
              <a:latin typeface="Arial" charset="0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6767513" y="1989138"/>
            <a:ext cx="2376487" cy="1081087"/>
          </a:xfrm>
          <a:prstGeom prst="wedgeEllipseCallout">
            <a:avLst>
              <a:gd name="adj1" fmla="val -29093"/>
              <a:gd name="adj2" fmla="val -115931"/>
            </a:avLst>
          </a:prstGeom>
          <a:solidFill>
            <a:srgbClr val="99CCFF"/>
          </a:solidFill>
          <a:ln w="38100" algn="ctr">
            <a:solidFill>
              <a:srgbClr val="66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6666FF"/>
              </a:solidFill>
              <a:latin typeface="Arial" charset="0"/>
            </a:endParaRPr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5940425" y="0"/>
            <a:ext cx="2952750" cy="1368425"/>
          </a:xfrm>
          <a:prstGeom prst="cloudCallout">
            <a:avLst>
              <a:gd name="adj1" fmla="val -80486"/>
              <a:gd name="adj2" fmla="val 85153"/>
            </a:avLst>
          </a:prstGeom>
          <a:solidFill>
            <a:srgbClr val="99CCFF"/>
          </a:solidFill>
          <a:ln w="38100">
            <a:solidFill>
              <a:srgbClr val="66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 rot="9037634">
            <a:off x="2149475" y="3044825"/>
            <a:ext cx="2016125" cy="1336675"/>
          </a:xfrm>
          <a:prstGeom prst="wedgeEllipseCallout">
            <a:avLst>
              <a:gd name="adj1" fmla="val -27843"/>
              <a:gd name="adj2" fmla="val 197477"/>
            </a:avLst>
          </a:prstGeom>
          <a:solidFill>
            <a:srgbClr val="00FF99"/>
          </a:solidFill>
          <a:ln w="38100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6666FF"/>
              </a:solidFill>
              <a:latin typeface="Arial" charset="0"/>
            </a:endParaRPr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>
            <a:off x="684213" y="188913"/>
            <a:ext cx="3095625" cy="1008062"/>
          </a:xfrm>
          <a:prstGeom prst="cloudCallout">
            <a:avLst>
              <a:gd name="adj1" fmla="val 60616"/>
              <a:gd name="adj2" fmla="val 124014"/>
            </a:avLst>
          </a:prstGeom>
          <a:solidFill>
            <a:srgbClr val="00FF99"/>
          </a:solidFill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6666FF"/>
              </a:solidFill>
              <a:latin typeface="Arial" charset="0"/>
            </a:endParaRPr>
          </a:p>
        </p:txBody>
      </p:sp>
      <p:sp>
        <p:nvSpPr>
          <p:cNvPr id="6861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692275" y="476250"/>
            <a:ext cx="1368425" cy="4318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smtClean="0">
                <a:solidFill>
                  <a:srgbClr val="009900"/>
                </a:solidFill>
              </a:rPr>
              <a:t>Кто?</a:t>
            </a:r>
            <a:r>
              <a:rPr lang="ru-RU" sz="3600" b="1" smtClean="0">
                <a:solidFill>
                  <a:srgbClr val="8A4500"/>
                </a:solidFill>
              </a:rPr>
              <a:t>	</a:t>
            </a:r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6804025" y="404813"/>
            <a:ext cx="1295400" cy="503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smtClean="0">
                <a:solidFill>
                  <a:srgbClr val="3333CC"/>
                </a:solidFill>
              </a:rPr>
              <a:t>Что?</a:t>
            </a:r>
          </a:p>
        </p:txBody>
      </p:sp>
      <p:pic>
        <p:nvPicPr>
          <p:cNvPr id="68620" name="Picture 12" descr="дет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74956">
            <a:off x="214313" y="1987550"/>
            <a:ext cx="1871662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1" name="Picture 13" descr="кор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1441450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2" name="Picture 14" descr="букет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500438"/>
            <a:ext cx="11938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3" name="Picture 15" descr="полиция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133600"/>
            <a:ext cx="1439863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5" name="Picture 17" descr="уточка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9924">
            <a:off x="2771775" y="3284538"/>
            <a:ext cx="936625" cy="8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179388" y="5229225"/>
            <a:ext cx="37449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9900"/>
                </a:solidFill>
              </a:rPr>
              <a:t>Одушевленные (живые)</a:t>
            </a:r>
          </a:p>
        </p:txBody>
      </p:sp>
      <p:sp>
        <p:nvSpPr>
          <p:cNvPr id="68627" name="Text Box 19"/>
          <p:cNvSpPr txBox="1">
            <a:spLocks noChangeArrowheads="1"/>
          </p:cNvSpPr>
          <p:nvPr/>
        </p:nvSpPr>
        <p:spPr bwMode="auto">
          <a:xfrm>
            <a:off x="4787900" y="5157788"/>
            <a:ext cx="4178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3333CC"/>
                </a:solidFill>
              </a:rPr>
              <a:t>Неодушевленные  (неживые)</a:t>
            </a:r>
          </a:p>
        </p:txBody>
      </p:sp>
      <p:sp>
        <p:nvSpPr>
          <p:cNvPr id="68629" name="WordArt 21"/>
          <p:cNvSpPr>
            <a:spLocks noChangeArrowheads="1" noChangeShapeType="1" noTextEdit="1"/>
          </p:cNvSpPr>
          <p:nvPr/>
        </p:nvSpPr>
        <p:spPr bwMode="auto">
          <a:xfrm>
            <a:off x="3348038" y="1916113"/>
            <a:ext cx="2457450" cy="7921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0066"/>
                </a:solidFill>
              </a:rPr>
              <a:t>ВОПРОСЫ</a:t>
            </a:r>
          </a:p>
        </p:txBody>
      </p:sp>
      <p:pic>
        <p:nvPicPr>
          <p:cNvPr id="68630" name="Picture 22" descr="солнце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908050"/>
            <a:ext cx="1655763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house_clipart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24175"/>
            <a:ext cx="1035050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7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30725"/>
          </a:xfrm>
        </p:spPr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</a:rPr>
              <a:t>Что нового мы узнали на уроке?</a:t>
            </a:r>
          </a:p>
          <a:p>
            <a:r>
              <a:rPr lang="ru-RU" b="1" dirty="0" smtClean="0">
                <a:solidFill>
                  <a:srgbClr val="248829"/>
                </a:solidFill>
              </a:rPr>
              <a:t>Какие </a:t>
            </a:r>
            <a:r>
              <a:rPr lang="ru-RU" b="1" dirty="0" smtClean="0">
                <a:solidFill>
                  <a:srgbClr val="248829"/>
                </a:solidFill>
              </a:rPr>
              <a:t>слова </a:t>
            </a:r>
            <a:r>
              <a:rPr lang="ru-RU" b="1" dirty="0" smtClean="0">
                <a:solidFill>
                  <a:srgbClr val="248829"/>
                </a:solidFill>
              </a:rPr>
              <a:t>называются собственными?</a:t>
            </a:r>
          </a:p>
          <a:p>
            <a:r>
              <a:rPr lang="ru-RU" b="1" dirty="0" smtClean="0">
                <a:solidFill>
                  <a:srgbClr val="CC0000"/>
                </a:solidFill>
              </a:rPr>
              <a:t>С какой буквы они пишутся?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Какие имена собственные заключаются в кавычки?</a:t>
            </a:r>
          </a:p>
          <a:p>
            <a:r>
              <a:rPr lang="ru-RU" b="1" dirty="0" smtClean="0">
                <a:solidFill>
                  <a:srgbClr val="CC0000"/>
                </a:solidFill>
              </a:rPr>
              <a:t>Какие существительные называются нарицательными?</a:t>
            </a:r>
          </a:p>
          <a:p>
            <a:endParaRPr lang="ru-RU" b="1" dirty="0" smtClean="0">
              <a:solidFill>
                <a:srgbClr val="006600"/>
              </a:solidFill>
            </a:endParaRPr>
          </a:p>
          <a:p>
            <a:endParaRPr lang="ru-RU" dirty="0" smtClean="0">
              <a:solidFill>
                <a:srgbClr val="006600"/>
              </a:solidFill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206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9"/>
          <p:cNvSpPr>
            <a:spLocks noChangeArrowheads="1" noChangeShapeType="1" noTextEdit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СТАНЦИЯ </a:t>
            </a:r>
            <a:r>
              <a:rPr lang="ru-RU" sz="36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«Школа №82"</a:t>
            </a:r>
            <a:endParaRPr lang="ru-RU" sz="3600" b="1" kern="10" dirty="0" smtClean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348181" name="J007163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75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6012160" y="1556793"/>
            <a:ext cx="2986390" cy="2880320"/>
            <a:chOff x="2357422" y="928670"/>
            <a:chExt cx="4429156" cy="4059833"/>
          </a:xfrm>
        </p:grpSpPr>
        <p:pic>
          <p:nvPicPr>
            <p:cNvPr id="20" name="Picture 2" descr="D:\рисунки мои\карт. скан. открытки\барто 2\docu000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679" y="925309"/>
              <a:ext cx="4394397" cy="3650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 descr="D:\рисунки мои\карт. скан. открытки\барто 5\docu0005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ECE8E5"/>
                </a:clrFrom>
                <a:clrTo>
                  <a:srgbClr val="ECE8E5">
                    <a:alpha val="0"/>
                  </a:srgbClr>
                </a:clrTo>
              </a:clrChange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182" y="2928934"/>
              <a:ext cx="1143008" cy="1639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 descr="D:\рисунки мои\карт. скан. открытки\барто 5\docu000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3479" y="3209062"/>
              <a:ext cx="868725" cy="1093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D:\рисунки мои\карт. скан. открытки\барто 5\docu0005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ECE8E5"/>
                </a:clrFrom>
                <a:clrTo>
                  <a:srgbClr val="ECE8E5">
                    <a:alpha val="0"/>
                  </a:srgbClr>
                </a:clrTo>
              </a:clrChange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20434">
              <a:off x="2643174" y="2214554"/>
              <a:ext cx="357190" cy="17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D:\рисунки мои\карт. скан. открытки\барто 5\docu0003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EDE7E9"/>
                </a:clrFrom>
                <a:clrTo>
                  <a:srgbClr val="EDE7E9">
                    <a:alpha val="0"/>
                  </a:srgbClr>
                </a:clrTo>
              </a:clrChange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11127">
              <a:off x="4854437" y="3923711"/>
              <a:ext cx="546785" cy="1064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Прямоугольник 5"/>
          <p:cNvPicPr>
            <a:picLocks noChangeArrowheads="1"/>
          </p:cNvPicPr>
          <p:nvPr/>
        </p:nvPicPr>
        <p:blipFill>
          <a:blip r:embed="rId9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70475"/>
            <a:ext cx="4583113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Прямоугольник 2"/>
          <p:cNvPicPr>
            <a:picLocks noChangeArrowheads="1"/>
          </p:cNvPicPr>
          <p:nvPr/>
        </p:nvPicPr>
        <p:blipFill>
          <a:blip r:embed="rId10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669" y="3429000"/>
            <a:ext cx="7478713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1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" fill="hold"/>
                                        <p:tgtEl>
                                          <p:spTgt spid="348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18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295400"/>
            <a:ext cx="7772400" cy="5562600"/>
          </a:xfrm>
          <a:noFill/>
        </p:spPr>
      </p:pic>
      <p:sp>
        <p:nvSpPr>
          <p:cNvPr id="2560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382000" cy="792162"/>
          </a:xfrm>
        </p:spPr>
        <p:txBody>
          <a:bodyPr anchor="ctr"/>
          <a:lstStyle/>
          <a:p>
            <a:r>
              <a:rPr lang="ru-RU" sz="2400" dirty="0" smtClean="0">
                <a:solidFill>
                  <a:srgbClr val="0033CC"/>
                </a:solidFill>
              </a:rPr>
              <a:t>Найди </a:t>
            </a:r>
            <a:r>
              <a:rPr lang="ru-RU" sz="2400" dirty="0" smtClean="0">
                <a:solidFill>
                  <a:srgbClr val="993366"/>
                </a:solidFill>
              </a:rPr>
              <a:t>одушевленные и неодушевленные  </a:t>
            </a:r>
            <a:br>
              <a:rPr lang="ru-RU" sz="2400" dirty="0" smtClean="0">
                <a:solidFill>
                  <a:srgbClr val="993366"/>
                </a:solidFill>
              </a:rPr>
            </a:br>
            <a:r>
              <a:rPr lang="ru-RU" sz="2400" dirty="0">
                <a:solidFill>
                  <a:srgbClr val="993366"/>
                </a:solidFill>
              </a:rPr>
              <a:t> </a:t>
            </a:r>
            <a:r>
              <a:rPr lang="ru-RU" sz="2400" dirty="0" smtClean="0">
                <a:solidFill>
                  <a:srgbClr val="993366"/>
                </a:solidFill>
              </a:rPr>
              <a:t>           </a:t>
            </a:r>
            <a:r>
              <a:rPr lang="ru-RU" sz="2400" dirty="0" smtClean="0">
                <a:solidFill>
                  <a:srgbClr val="993366"/>
                </a:solidFill>
              </a:rPr>
              <a:t>предметы</a:t>
            </a:r>
            <a:endParaRPr lang="ru-RU" sz="2400" dirty="0" smtClean="0">
              <a:solidFill>
                <a:srgbClr val="993366"/>
              </a:solidFill>
            </a:endParaRPr>
          </a:p>
        </p:txBody>
      </p:sp>
      <p:sp>
        <p:nvSpPr>
          <p:cNvPr id="2560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7B224B7-89BA-4553-B020-BE52BA03F390}" type="slidenum">
              <a:rPr lang="ru-RU" sz="1400" smtClean="0">
                <a:solidFill>
                  <a:srgbClr val="000000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14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2700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Line 2"/>
          <p:cNvSpPr>
            <a:spLocks noChangeShapeType="1"/>
          </p:cNvSpPr>
          <p:nvPr/>
        </p:nvSpPr>
        <p:spPr bwMode="auto">
          <a:xfrm>
            <a:off x="0" y="30686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323850" y="2420938"/>
            <a:ext cx="2160588" cy="3025775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auto">
          <a:xfrm>
            <a:off x="179388" y="1773238"/>
            <a:ext cx="1871662" cy="1368425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C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755650" y="3789363"/>
            <a:ext cx="503238" cy="1439862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 flipH="1">
            <a:off x="827088" y="4365625"/>
            <a:ext cx="0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687" name="AutoShape 7"/>
          <p:cNvSpPr>
            <a:spLocks noChangeArrowheads="1"/>
          </p:cNvSpPr>
          <p:nvPr/>
        </p:nvSpPr>
        <p:spPr bwMode="auto">
          <a:xfrm rot="19986152">
            <a:off x="1851025" y="3497263"/>
            <a:ext cx="698500" cy="771525"/>
          </a:xfrm>
          <a:prstGeom prst="parallelogram">
            <a:avLst>
              <a:gd name="adj" fmla="val 586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2124075" y="35004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V="1">
            <a:off x="1403350" y="3141663"/>
            <a:ext cx="3673475" cy="3716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 flipH="1">
            <a:off x="2627313" y="3141663"/>
            <a:ext cx="2449512" cy="3716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1835150" y="6381750"/>
            <a:ext cx="10810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2339975" y="5949950"/>
            <a:ext cx="863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flipV="1">
            <a:off x="2700338" y="5516563"/>
            <a:ext cx="792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3059113" y="5229225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3276600" y="4941888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3492500" y="4724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3708400" y="4508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3708400" y="45085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>
            <a:off x="3851275" y="4365625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700" name="Line 20"/>
          <p:cNvSpPr>
            <a:spLocks noChangeShapeType="1"/>
          </p:cNvSpPr>
          <p:nvPr/>
        </p:nvSpPr>
        <p:spPr bwMode="auto">
          <a:xfrm>
            <a:off x="4067175" y="42211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701" name="Line 21"/>
          <p:cNvSpPr>
            <a:spLocks noChangeShapeType="1"/>
          </p:cNvSpPr>
          <p:nvPr/>
        </p:nvSpPr>
        <p:spPr bwMode="auto">
          <a:xfrm>
            <a:off x="4140200" y="407670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702" name="Line 22"/>
          <p:cNvSpPr>
            <a:spLocks noChangeShapeType="1"/>
          </p:cNvSpPr>
          <p:nvPr/>
        </p:nvSpPr>
        <p:spPr bwMode="auto">
          <a:xfrm flipV="1">
            <a:off x="4284663" y="39338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703" name="Line 23"/>
          <p:cNvSpPr>
            <a:spLocks noChangeShapeType="1"/>
          </p:cNvSpPr>
          <p:nvPr/>
        </p:nvSpPr>
        <p:spPr bwMode="auto">
          <a:xfrm>
            <a:off x="4356100" y="3860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704" name="Line 24"/>
          <p:cNvSpPr>
            <a:spLocks noChangeShapeType="1"/>
          </p:cNvSpPr>
          <p:nvPr/>
        </p:nvSpPr>
        <p:spPr bwMode="auto">
          <a:xfrm flipV="1">
            <a:off x="4427538" y="37893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705" name="Line 25"/>
          <p:cNvSpPr>
            <a:spLocks noChangeShapeType="1"/>
          </p:cNvSpPr>
          <p:nvPr/>
        </p:nvSpPr>
        <p:spPr bwMode="auto">
          <a:xfrm>
            <a:off x="4500563" y="37163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706" name="Line 26"/>
          <p:cNvSpPr>
            <a:spLocks noChangeShapeType="1"/>
          </p:cNvSpPr>
          <p:nvPr/>
        </p:nvSpPr>
        <p:spPr bwMode="auto">
          <a:xfrm>
            <a:off x="4572000" y="36449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707" name="Line 27"/>
          <p:cNvSpPr>
            <a:spLocks noChangeShapeType="1"/>
          </p:cNvSpPr>
          <p:nvPr/>
        </p:nvSpPr>
        <p:spPr bwMode="auto">
          <a:xfrm>
            <a:off x="4643438" y="35734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708" name="Line 28"/>
          <p:cNvSpPr>
            <a:spLocks noChangeShapeType="1"/>
          </p:cNvSpPr>
          <p:nvPr/>
        </p:nvSpPr>
        <p:spPr bwMode="auto">
          <a:xfrm flipV="1">
            <a:off x="1258888" y="3213100"/>
            <a:ext cx="3744912" cy="3644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709" name="Line 29"/>
          <p:cNvSpPr>
            <a:spLocks noChangeShapeType="1"/>
          </p:cNvSpPr>
          <p:nvPr/>
        </p:nvSpPr>
        <p:spPr bwMode="auto">
          <a:xfrm flipH="1">
            <a:off x="2771775" y="3141663"/>
            <a:ext cx="2305050" cy="3716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710" name="AutoShape 30"/>
          <p:cNvSpPr>
            <a:spLocks noChangeArrowheads="1"/>
          </p:cNvSpPr>
          <p:nvPr/>
        </p:nvSpPr>
        <p:spPr bwMode="auto">
          <a:xfrm>
            <a:off x="2700338" y="3429000"/>
            <a:ext cx="431800" cy="792163"/>
          </a:xfrm>
          <a:prstGeom prst="upArrow">
            <a:avLst>
              <a:gd name="adj1" fmla="val 50000"/>
              <a:gd name="adj2" fmla="val 45864"/>
            </a:avLst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711" name="AutoShape 31"/>
          <p:cNvSpPr>
            <a:spLocks noChangeArrowheads="1"/>
          </p:cNvSpPr>
          <p:nvPr/>
        </p:nvSpPr>
        <p:spPr bwMode="auto">
          <a:xfrm>
            <a:off x="0" y="0"/>
            <a:ext cx="1257300" cy="1257300"/>
          </a:xfrm>
          <a:prstGeom prst="star32">
            <a:avLst>
              <a:gd name="adj" fmla="val 22727"/>
            </a:avLst>
          </a:prstGeom>
          <a:gradFill rotWithShape="1">
            <a:gsLst>
              <a:gs pos="0">
                <a:srgbClr val="FFCC00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715" name="WordArt 35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113337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СТАНЦИЯ "НАБЛЮДАЙКА"</a:t>
            </a:r>
          </a:p>
        </p:txBody>
      </p:sp>
      <p:pic>
        <p:nvPicPr>
          <p:cNvPr id="71717" name="Picture 37" descr="AG00041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3429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82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111724"/>
              </p:ext>
            </p:extLst>
          </p:nvPr>
        </p:nvGraphicFramePr>
        <p:xfrm>
          <a:off x="3708400" y="2349500"/>
          <a:ext cx="4919663" cy="2973389"/>
        </p:xfrm>
        <a:graphic>
          <a:graphicData uri="http://schemas.openxmlformats.org/drawingml/2006/table">
            <a:tbl>
              <a:tblPr/>
              <a:tblGrid>
                <a:gridCol w="2460625"/>
                <a:gridCol w="2459038"/>
              </a:tblGrid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мальчик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лина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DB3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собака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арик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страна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итай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DB3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город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напа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1762" name="Text Box 82"/>
          <p:cNvSpPr txBox="1">
            <a:spLocks noChangeArrowheads="1"/>
          </p:cNvSpPr>
          <p:nvPr/>
        </p:nvSpPr>
        <p:spPr bwMode="auto">
          <a:xfrm>
            <a:off x="6227763" y="2349500"/>
            <a:ext cx="33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71763" name="Text Box 83"/>
          <p:cNvSpPr txBox="1">
            <a:spLocks noChangeArrowheads="1"/>
          </p:cNvSpPr>
          <p:nvPr/>
        </p:nvSpPr>
        <p:spPr bwMode="auto">
          <a:xfrm>
            <a:off x="6300788" y="2349500"/>
            <a:ext cx="366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71764" name="Text Box 84"/>
          <p:cNvSpPr txBox="1">
            <a:spLocks noChangeArrowheads="1"/>
          </p:cNvSpPr>
          <p:nvPr/>
        </p:nvSpPr>
        <p:spPr bwMode="auto">
          <a:xfrm>
            <a:off x="6300788" y="3068638"/>
            <a:ext cx="4587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</a:rPr>
              <a:t>ш</a:t>
            </a:r>
          </a:p>
        </p:txBody>
      </p:sp>
      <p:sp>
        <p:nvSpPr>
          <p:cNvPr id="71765" name="Text Box 85"/>
          <p:cNvSpPr txBox="1">
            <a:spLocks noChangeArrowheads="1"/>
          </p:cNvSpPr>
          <p:nvPr/>
        </p:nvSpPr>
        <p:spPr bwMode="auto">
          <a:xfrm>
            <a:off x="6227763" y="3068638"/>
            <a:ext cx="722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FF0000"/>
                </a:solidFill>
              </a:rPr>
              <a:t>Ш</a:t>
            </a:r>
          </a:p>
        </p:txBody>
      </p:sp>
      <p:sp>
        <p:nvSpPr>
          <p:cNvPr id="71766" name="Text Box 86"/>
          <p:cNvSpPr txBox="1">
            <a:spLocks noChangeArrowheads="1"/>
          </p:cNvSpPr>
          <p:nvPr/>
        </p:nvSpPr>
        <p:spPr bwMode="auto">
          <a:xfrm>
            <a:off x="6084888" y="3789363"/>
            <a:ext cx="409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71767" name="Text Box 87"/>
          <p:cNvSpPr txBox="1">
            <a:spLocks noChangeArrowheads="1"/>
          </p:cNvSpPr>
          <p:nvPr/>
        </p:nvSpPr>
        <p:spPr bwMode="auto">
          <a:xfrm>
            <a:off x="6227763" y="3789363"/>
            <a:ext cx="287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</a:rPr>
              <a:t>к</a:t>
            </a:r>
          </a:p>
        </p:txBody>
      </p:sp>
      <p:sp>
        <p:nvSpPr>
          <p:cNvPr id="71768" name="Text Box 88"/>
          <p:cNvSpPr txBox="1">
            <a:spLocks noChangeArrowheads="1"/>
          </p:cNvSpPr>
          <p:nvPr/>
        </p:nvSpPr>
        <p:spPr bwMode="auto">
          <a:xfrm>
            <a:off x="6372225" y="4581525"/>
            <a:ext cx="366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71769" name="Text Box 89"/>
          <p:cNvSpPr txBox="1">
            <a:spLocks noChangeArrowheads="1"/>
          </p:cNvSpPr>
          <p:nvPr/>
        </p:nvSpPr>
        <p:spPr bwMode="auto">
          <a:xfrm>
            <a:off x="6372225" y="4581525"/>
            <a:ext cx="44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71801" name="Rectangle 121"/>
          <p:cNvSpPr>
            <a:spLocks noChangeArrowheads="1"/>
          </p:cNvSpPr>
          <p:nvPr/>
        </p:nvSpPr>
        <p:spPr bwMode="auto">
          <a:xfrm>
            <a:off x="6156325" y="1700213"/>
            <a:ext cx="2447925" cy="6270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CC0000"/>
                </a:solidFill>
              </a:rPr>
              <a:t>собственные</a:t>
            </a:r>
          </a:p>
        </p:txBody>
      </p:sp>
    </p:spTree>
    <p:extLst>
      <p:ext uri="{BB962C8B-B14F-4D97-AF65-F5344CB8AC3E}">
        <p14:creationId xmlns:p14="http://schemas.microsoft.com/office/powerpoint/2010/main" val="254331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autoRev="1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autoRev="1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7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7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7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7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7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7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1" grpId="0" animBg="1"/>
      <p:bldP spid="71715" grpId="0" animBg="1"/>
      <p:bldP spid="71762" grpId="0"/>
      <p:bldP spid="71763" grpId="0"/>
      <p:bldP spid="71764" grpId="0"/>
      <p:bldP spid="71765" grpId="0"/>
      <p:bldP spid="71766" grpId="0"/>
      <p:bldP spid="71767" grpId="0"/>
      <p:bldP spid="71768" grpId="0"/>
      <p:bldP spid="71769" grpId="0"/>
      <p:bldP spid="718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books_writi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3898900"/>
            <a:ext cx="3352800" cy="2959100"/>
          </a:xfrm>
          <a:solidFill>
            <a:srgbClr val="CCFFCC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 rot="-621543">
            <a:off x="7380288" y="4724400"/>
            <a:ext cx="928687" cy="576263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CCECFF"/>
                </a:solidFill>
                <a:latin typeface="Arial" charset="0"/>
              </a:rPr>
              <a:t>Русский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CCECFF"/>
                </a:solidFill>
                <a:latin typeface="Arial" charset="0"/>
              </a:rPr>
              <a:t> язык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539750" y="115888"/>
            <a:ext cx="7777163" cy="3313112"/>
          </a:xfrm>
          <a:prstGeom prst="cloudCallout">
            <a:avLst>
              <a:gd name="adj1" fmla="val 27199"/>
              <a:gd name="adj2" fmla="val 612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971550" y="1196975"/>
            <a:ext cx="74517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000000"/>
                </a:solidFill>
              </a:rPr>
              <a:t>Слово «собственный» происходит от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000000"/>
                </a:solidFill>
              </a:rPr>
              <a:t>старославянского собьство ,что означает «свое»,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000000"/>
                </a:solidFill>
              </a:rPr>
              <a:t>«личное» , «себе принадлежащее»</a:t>
            </a:r>
          </a:p>
        </p:txBody>
      </p:sp>
    </p:spTree>
    <p:extLst>
      <p:ext uri="{BB962C8B-B14F-4D97-AF65-F5344CB8AC3E}">
        <p14:creationId xmlns:p14="http://schemas.microsoft.com/office/powerpoint/2010/main" val="4191878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u="sng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ИМЕНА  СОБСТВЕННЫЕ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3048000" cy="841375"/>
          </a:xfrm>
          <a:prstGeom prst="rect">
            <a:avLst/>
          </a:prstGeom>
          <a:gradFill rotWithShape="1">
            <a:gsLst>
              <a:gs pos="0">
                <a:srgbClr val="E1EB63"/>
              </a:gs>
              <a:gs pos="50000">
                <a:srgbClr val="E1EB63">
                  <a:gamma/>
                  <a:tint val="59608"/>
                  <a:invGamma/>
                </a:srgbClr>
              </a:gs>
              <a:gs pos="100000">
                <a:srgbClr val="E1EB63"/>
              </a:gs>
            </a:gsLst>
            <a:lin ang="5400000" scaled="1"/>
          </a:gradFill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Arial" charset="0"/>
              </a:rPr>
              <a:t>имена, отчества, фамилии людей</a:t>
            </a:r>
          </a:p>
        </p:txBody>
      </p:sp>
      <p:pic>
        <p:nvPicPr>
          <p:cNvPr id="99332" name="Picture 4" descr="dfac4a30a7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9600"/>
            <a:ext cx="12192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52400" y="2438400"/>
            <a:ext cx="3048000" cy="476250"/>
          </a:xfrm>
          <a:prstGeom prst="rect">
            <a:avLst/>
          </a:prstGeom>
          <a:gradFill rotWithShape="1">
            <a:gsLst>
              <a:gs pos="0">
                <a:srgbClr val="E1EB63"/>
              </a:gs>
              <a:gs pos="50000">
                <a:srgbClr val="E1EB63">
                  <a:gamma/>
                  <a:tint val="59608"/>
                  <a:invGamma/>
                </a:srgbClr>
              </a:gs>
              <a:gs pos="100000">
                <a:srgbClr val="E1EB63"/>
              </a:gs>
            </a:gsLst>
            <a:lin ang="5400000" scaled="1"/>
          </a:gradFill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Arial" charset="0"/>
              </a:rPr>
              <a:t>клички  животных</a:t>
            </a:r>
            <a:r>
              <a:rPr lang="ru-RU" sz="2400" smtClean="0">
                <a:solidFill>
                  <a:srgbClr val="000000"/>
                </a:solidFill>
                <a:latin typeface="Arial" charset="0"/>
              </a:rPr>
              <a:t>     </a:t>
            </a:r>
          </a:p>
        </p:txBody>
      </p:sp>
      <p:pic>
        <p:nvPicPr>
          <p:cNvPr id="99334" name="Picture 6" descr="5545508473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1169988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152400" y="3429000"/>
            <a:ext cx="3048000" cy="841375"/>
          </a:xfrm>
          <a:prstGeom prst="rect">
            <a:avLst/>
          </a:prstGeom>
          <a:gradFill rotWithShape="1">
            <a:gsLst>
              <a:gs pos="0">
                <a:srgbClr val="E1EB63"/>
              </a:gs>
              <a:gs pos="50000">
                <a:srgbClr val="E1EB63">
                  <a:gamma/>
                  <a:tint val="59608"/>
                  <a:invGamma/>
                </a:srgbClr>
              </a:gs>
              <a:gs pos="100000">
                <a:srgbClr val="E1EB63"/>
              </a:gs>
            </a:gsLst>
            <a:lin ang="5400000" scaled="1"/>
          </a:gradFill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Arial" charset="0"/>
              </a:rPr>
              <a:t>названия городов, сёл, деревень</a:t>
            </a:r>
            <a:r>
              <a:rPr lang="ru-RU" sz="2400" smtClean="0">
                <a:solidFill>
                  <a:srgbClr val="000000"/>
                </a:solidFill>
                <a:latin typeface="Arial" charset="0"/>
              </a:rPr>
              <a:t>      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152400" y="4724400"/>
            <a:ext cx="3048000" cy="841375"/>
          </a:xfrm>
          <a:prstGeom prst="rect">
            <a:avLst/>
          </a:prstGeom>
          <a:gradFill rotWithShape="1">
            <a:gsLst>
              <a:gs pos="0">
                <a:srgbClr val="E1EB63"/>
              </a:gs>
              <a:gs pos="50000">
                <a:srgbClr val="E1EB63">
                  <a:gamma/>
                  <a:tint val="59608"/>
                  <a:invGamma/>
                </a:srgbClr>
              </a:gs>
              <a:gs pos="100000">
                <a:srgbClr val="E1EB63"/>
              </a:gs>
            </a:gsLst>
            <a:lin ang="5400000" scaled="1"/>
          </a:gradFill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Arial" charset="0"/>
              </a:rPr>
              <a:t>названия рек, озер, морей</a:t>
            </a:r>
            <a:r>
              <a:rPr lang="ru-RU" sz="2400" smtClean="0">
                <a:solidFill>
                  <a:srgbClr val="000000"/>
                </a:solidFill>
                <a:latin typeface="Arial" charset="0"/>
              </a:rPr>
              <a:t>     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152400" y="5791200"/>
            <a:ext cx="2971800" cy="841375"/>
          </a:xfrm>
          <a:prstGeom prst="rect">
            <a:avLst/>
          </a:prstGeom>
          <a:gradFill rotWithShape="1">
            <a:gsLst>
              <a:gs pos="0">
                <a:srgbClr val="E1EB63"/>
              </a:gs>
              <a:gs pos="50000">
                <a:srgbClr val="E1EB63">
                  <a:gamma/>
                  <a:tint val="59608"/>
                  <a:invGamma/>
                </a:srgbClr>
              </a:gs>
              <a:gs pos="100000">
                <a:srgbClr val="E1EB63"/>
              </a:gs>
            </a:gsLst>
            <a:lin ang="5400000" scaled="1"/>
          </a:gradFill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Arial" charset="0"/>
              </a:rPr>
              <a:t>названия звёзд, планет и др.</a:t>
            </a:r>
            <a:r>
              <a:rPr lang="ru-RU" sz="2400" smtClean="0">
                <a:solidFill>
                  <a:srgbClr val="000000"/>
                </a:solidFill>
                <a:latin typeface="Arial" charset="0"/>
              </a:rPr>
              <a:t>     </a:t>
            </a:r>
          </a:p>
        </p:txBody>
      </p:sp>
      <p:pic>
        <p:nvPicPr>
          <p:cNvPr id="99338" name="Picture 10" descr="lands07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9144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9" name="Picture 11" descr="lands07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52800"/>
            <a:ext cx="9144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40" name="Picture 12" descr="G_53877_363398_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41" name="Picture 13" descr="2b606e4c1f7045048e43e47fd1a3099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867400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4859338" y="990600"/>
            <a:ext cx="44370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</a:t>
            </a:r>
            <a:r>
              <a:rPr lang="ru-RU" sz="2800" dirty="0" smtClean="0">
                <a:solidFill>
                  <a:srgbClr val="000000"/>
                </a:solidFill>
                <a:latin typeface="Arial" charset="0"/>
              </a:rPr>
              <a:t>ариса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Я</a:t>
            </a:r>
            <a:r>
              <a:rPr lang="ru-RU" sz="2800" dirty="0" smtClean="0">
                <a:solidFill>
                  <a:srgbClr val="000000"/>
                </a:solidFill>
                <a:latin typeface="Arial" charset="0"/>
              </a:rPr>
              <a:t>ковлевна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</a:t>
            </a:r>
            <a:r>
              <a:rPr lang="ru-RU" sz="2800" dirty="0" smtClean="0">
                <a:solidFill>
                  <a:srgbClr val="000000"/>
                </a:solidFill>
                <a:latin typeface="Arial" charset="0"/>
              </a:rPr>
              <a:t>оловьёва</a:t>
            </a:r>
            <a:endParaRPr lang="ru-RU" sz="2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5076825" y="2205038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  <a:latin typeface="Arial" charset="0"/>
              </a:rPr>
              <a:t>корова </a:t>
            </a: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</a:t>
            </a:r>
            <a:r>
              <a:rPr lang="ru-RU" sz="2800" b="1" smtClean="0">
                <a:solidFill>
                  <a:srgbClr val="000000"/>
                </a:solidFill>
                <a:latin typeface="Arial" charset="0"/>
              </a:rPr>
              <a:t>урёнка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5334000" y="36576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charset="0"/>
              </a:rPr>
              <a:t>город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очи</a:t>
            </a:r>
            <a:endParaRPr lang="ru-RU" sz="2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5334000" y="48768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charset="0"/>
              </a:rPr>
              <a:t>река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непр</a:t>
            </a:r>
            <a:endParaRPr lang="ru-RU" sz="2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9346" name="Text Box 18"/>
          <p:cNvSpPr txBox="1">
            <a:spLocks noChangeArrowheads="1"/>
          </p:cNvSpPr>
          <p:nvPr/>
        </p:nvSpPr>
        <p:spPr bwMode="auto">
          <a:xfrm>
            <a:off x="5334000" y="59436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  <a:latin typeface="Arial" charset="0"/>
              </a:rPr>
              <a:t>планета </a:t>
            </a: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</a:t>
            </a:r>
            <a:r>
              <a:rPr lang="ru-RU" sz="2800" b="1" smtClean="0">
                <a:solidFill>
                  <a:srgbClr val="000000"/>
                </a:solidFill>
                <a:latin typeface="Arial" charset="0"/>
              </a:rPr>
              <a:t>емля</a:t>
            </a:r>
          </a:p>
        </p:txBody>
      </p:sp>
    </p:spTree>
    <p:extLst>
      <p:ext uri="{BB962C8B-B14F-4D97-AF65-F5344CB8AC3E}">
        <p14:creationId xmlns:p14="http://schemas.microsoft.com/office/powerpoint/2010/main" val="14829768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Line 2"/>
          <p:cNvSpPr>
            <a:spLocks noChangeShapeType="1"/>
          </p:cNvSpPr>
          <p:nvPr/>
        </p:nvSpPr>
        <p:spPr bwMode="auto">
          <a:xfrm>
            <a:off x="0" y="30686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11" name="AutoShape 3"/>
          <p:cNvSpPr>
            <a:spLocks noChangeArrowheads="1"/>
          </p:cNvSpPr>
          <p:nvPr/>
        </p:nvSpPr>
        <p:spPr bwMode="auto">
          <a:xfrm>
            <a:off x="323850" y="2420938"/>
            <a:ext cx="2160588" cy="3025775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4212" name="AutoShape 4"/>
          <p:cNvSpPr>
            <a:spLocks noChangeArrowheads="1"/>
          </p:cNvSpPr>
          <p:nvPr/>
        </p:nvSpPr>
        <p:spPr bwMode="auto">
          <a:xfrm>
            <a:off x="179388" y="1773238"/>
            <a:ext cx="1871662" cy="1368425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C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FFFFFF"/>
                </a:solidFill>
                <a:latin typeface="Verdana" pitchFamily="34" charset="0"/>
              </a:rPr>
              <a:t>Имя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FFFFFF"/>
                </a:solidFill>
                <a:latin typeface="Verdana" pitchFamily="34" charset="0"/>
              </a:rPr>
              <a:t> существительное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755650" y="3789363"/>
            <a:ext cx="503238" cy="1439862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 flipH="1">
            <a:off x="827088" y="4365625"/>
            <a:ext cx="0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15" name="AutoShape 7"/>
          <p:cNvSpPr>
            <a:spLocks noChangeArrowheads="1"/>
          </p:cNvSpPr>
          <p:nvPr/>
        </p:nvSpPr>
        <p:spPr bwMode="auto">
          <a:xfrm rot="19986152">
            <a:off x="1851025" y="3497263"/>
            <a:ext cx="698500" cy="771525"/>
          </a:xfrm>
          <a:prstGeom prst="parallelogram">
            <a:avLst>
              <a:gd name="adj" fmla="val 586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>
            <a:off x="2124075" y="35004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 flipV="1">
            <a:off x="1403350" y="3141663"/>
            <a:ext cx="3673475" cy="3716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 flipH="1">
            <a:off x="2627313" y="3141663"/>
            <a:ext cx="2449512" cy="3716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>
            <a:off x="1835150" y="6381750"/>
            <a:ext cx="10810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2339975" y="5949950"/>
            <a:ext cx="863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 flipV="1">
            <a:off x="2700338" y="5516563"/>
            <a:ext cx="792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>
            <a:off x="3059113" y="5229225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>
            <a:off x="3276600" y="4941888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>
            <a:off x="3492500" y="4724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25" name="Line 17"/>
          <p:cNvSpPr>
            <a:spLocks noChangeShapeType="1"/>
          </p:cNvSpPr>
          <p:nvPr/>
        </p:nvSpPr>
        <p:spPr bwMode="auto">
          <a:xfrm>
            <a:off x="3708400" y="4508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>
            <a:off x="3708400" y="45085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>
            <a:off x="3851275" y="4365625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>
            <a:off x="4067175" y="42211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29" name="Line 21"/>
          <p:cNvSpPr>
            <a:spLocks noChangeShapeType="1"/>
          </p:cNvSpPr>
          <p:nvPr/>
        </p:nvSpPr>
        <p:spPr bwMode="auto">
          <a:xfrm>
            <a:off x="4140200" y="407670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30" name="Line 22"/>
          <p:cNvSpPr>
            <a:spLocks noChangeShapeType="1"/>
          </p:cNvSpPr>
          <p:nvPr/>
        </p:nvSpPr>
        <p:spPr bwMode="auto">
          <a:xfrm flipV="1">
            <a:off x="4284663" y="39338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31" name="Line 23"/>
          <p:cNvSpPr>
            <a:spLocks noChangeShapeType="1"/>
          </p:cNvSpPr>
          <p:nvPr/>
        </p:nvSpPr>
        <p:spPr bwMode="auto">
          <a:xfrm>
            <a:off x="4356100" y="3860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32" name="Line 24"/>
          <p:cNvSpPr>
            <a:spLocks noChangeShapeType="1"/>
          </p:cNvSpPr>
          <p:nvPr/>
        </p:nvSpPr>
        <p:spPr bwMode="auto">
          <a:xfrm flipV="1">
            <a:off x="4427538" y="37893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33" name="Line 25"/>
          <p:cNvSpPr>
            <a:spLocks noChangeShapeType="1"/>
          </p:cNvSpPr>
          <p:nvPr/>
        </p:nvSpPr>
        <p:spPr bwMode="auto">
          <a:xfrm>
            <a:off x="4500563" y="37163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34" name="Line 26"/>
          <p:cNvSpPr>
            <a:spLocks noChangeShapeType="1"/>
          </p:cNvSpPr>
          <p:nvPr/>
        </p:nvSpPr>
        <p:spPr bwMode="auto">
          <a:xfrm>
            <a:off x="4572000" y="36449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35" name="Line 27"/>
          <p:cNvSpPr>
            <a:spLocks noChangeShapeType="1"/>
          </p:cNvSpPr>
          <p:nvPr/>
        </p:nvSpPr>
        <p:spPr bwMode="auto">
          <a:xfrm>
            <a:off x="4643438" y="35734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36" name="Line 28"/>
          <p:cNvSpPr>
            <a:spLocks noChangeShapeType="1"/>
          </p:cNvSpPr>
          <p:nvPr/>
        </p:nvSpPr>
        <p:spPr bwMode="auto">
          <a:xfrm flipV="1">
            <a:off x="1258888" y="3213100"/>
            <a:ext cx="3744912" cy="3644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37" name="Line 29"/>
          <p:cNvSpPr>
            <a:spLocks noChangeShapeType="1"/>
          </p:cNvSpPr>
          <p:nvPr/>
        </p:nvSpPr>
        <p:spPr bwMode="auto">
          <a:xfrm flipH="1">
            <a:off x="2771775" y="3141663"/>
            <a:ext cx="2305050" cy="3716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38" name="AutoShape 30"/>
          <p:cNvSpPr>
            <a:spLocks noChangeArrowheads="1"/>
          </p:cNvSpPr>
          <p:nvPr/>
        </p:nvSpPr>
        <p:spPr bwMode="auto">
          <a:xfrm>
            <a:off x="2700338" y="3429000"/>
            <a:ext cx="431800" cy="792163"/>
          </a:xfrm>
          <a:prstGeom prst="upArrow">
            <a:avLst>
              <a:gd name="adj1" fmla="val 50000"/>
              <a:gd name="adj2" fmla="val 45864"/>
            </a:avLst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39" name="AutoShape 31"/>
          <p:cNvSpPr>
            <a:spLocks noChangeArrowheads="1"/>
          </p:cNvSpPr>
          <p:nvPr/>
        </p:nvSpPr>
        <p:spPr bwMode="auto">
          <a:xfrm>
            <a:off x="0" y="0"/>
            <a:ext cx="1257300" cy="1257300"/>
          </a:xfrm>
          <a:prstGeom prst="star32">
            <a:avLst>
              <a:gd name="adj" fmla="val 22727"/>
            </a:avLst>
          </a:prstGeom>
          <a:gradFill rotWithShape="1">
            <a:gsLst>
              <a:gs pos="0">
                <a:srgbClr val="FFCC00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4240" name="WordArt 32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5113337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СТАНЦИЯ "НАБЛЮДАЙКА"</a:t>
            </a:r>
          </a:p>
        </p:txBody>
      </p:sp>
      <p:pic>
        <p:nvPicPr>
          <p:cNvPr id="94241" name="Picture 33" descr="AG00041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3429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424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186152"/>
              </p:ext>
            </p:extLst>
          </p:nvPr>
        </p:nvGraphicFramePr>
        <p:xfrm>
          <a:off x="3708400" y="2349500"/>
          <a:ext cx="4919663" cy="2973389"/>
        </p:xfrm>
        <a:graphic>
          <a:graphicData uri="http://schemas.openxmlformats.org/drawingml/2006/table">
            <a:tbl>
              <a:tblPr/>
              <a:tblGrid>
                <a:gridCol w="2460625"/>
                <a:gridCol w="2459038"/>
              </a:tblGrid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мальчик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лина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DB3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собака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арик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страна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иев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DB3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город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напа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4259" name="Text Box 51"/>
          <p:cNvSpPr txBox="1">
            <a:spLocks noChangeArrowheads="1"/>
          </p:cNvSpPr>
          <p:nvPr/>
        </p:nvSpPr>
        <p:spPr bwMode="auto">
          <a:xfrm>
            <a:off x="6227763" y="2349500"/>
            <a:ext cx="33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94262" name="Text Box 54"/>
          <p:cNvSpPr txBox="1">
            <a:spLocks noChangeArrowheads="1"/>
          </p:cNvSpPr>
          <p:nvPr/>
        </p:nvSpPr>
        <p:spPr bwMode="auto">
          <a:xfrm>
            <a:off x="6227763" y="3068638"/>
            <a:ext cx="722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FF0000"/>
                </a:solidFill>
              </a:rPr>
              <a:t>Ш</a:t>
            </a:r>
          </a:p>
        </p:txBody>
      </p:sp>
      <p:sp>
        <p:nvSpPr>
          <p:cNvPr id="94263" name="Text Box 55"/>
          <p:cNvSpPr txBox="1">
            <a:spLocks noChangeArrowheads="1"/>
          </p:cNvSpPr>
          <p:nvPr/>
        </p:nvSpPr>
        <p:spPr bwMode="auto">
          <a:xfrm>
            <a:off x="6084888" y="3789363"/>
            <a:ext cx="409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94266" name="Text Box 58"/>
          <p:cNvSpPr txBox="1">
            <a:spLocks noChangeArrowheads="1"/>
          </p:cNvSpPr>
          <p:nvPr/>
        </p:nvSpPr>
        <p:spPr bwMode="auto">
          <a:xfrm>
            <a:off x="6300788" y="4581525"/>
            <a:ext cx="44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94267" name="Rectangle 59"/>
          <p:cNvSpPr>
            <a:spLocks noChangeArrowheads="1"/>
          </p:cNvSpPr>
          <p:nvPr/>
        </p:nvSpPr>
        <p:spPr bwMode="auto">
          <a:xfrm>
            <a:off x="6156325" y="1700213"/>
            <a:ext cx="2447925" cy="6270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CC0000"/>
                </a:solidFill>
              </a:rPr>
              <a:t>собственные</a:t>
            </a:r>
          </a:p>
        </p:txBody>
      </p:sp>
      <p:sp>
        <p:nvSpPr>
          <p:cNvPr id="94268" name="Rectangle 60"/>
          <p:cNvSpPr>
            <a:spLocks noChangeArrowheads="1"/>
          </p:cNvSpPr>
          <p:nvPr/>
        </p:nvSpPr>
        <p:spPr bwMode="auto">
          <a:xfrm>
            <a:off x="3708400" y="1700213"/>
            <a:ext cx="2447925" cy="6492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CC0000"/>
                </a:solidFill>
              </a:rPr>
              <a:t>нарицательные</a:t>
            </a:r>
          </a:p>
        </p:txBody>
      </p:sp>
    </p:spTree>
    <p:extLst>
      <p:ext uri="{BB962C8B-B14F-4D97-AF65-F5344CB8AC3E}">
        <p14:creationId xmlns:p14="http://schemas.microsoft.com/office/powerpoint/2010/main" val="254267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4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4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books_writi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3898900"/>
            <a:ext cx="3352800" cy="2959100"/>
          </a:xfrm>
          <a:solidFill>
            <a:srgbClr val="CCFFCC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 rot="-621543">
            <a:off x="7380288" y="4724400"/>
            <a:ext cx="928687" cy="576263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CCECFF"/>
                </a:solidFill>
                <a:latin typeface="Arial" charset="0"/>
              </a:rPr>
              <a:t>Русский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rgbClr val="CCECFF"/>
                </a:solidFill>
                <a:latin typeface="Arial" charset="0"/>
              </a:rPr>
              <a:t> язык</a:t>
            </a:r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539750" y="260350"/>
            <a:ext cx="7561263" cy="3168650"/>
          </a:xfrm>
          <a:prstGeom prst="cloudCallout">
            <a:avLst>
              <a:gd name="adj1" fmla="val 29403"/>
              <a:gd name="adj2" fmla="val 6177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743075" y="1149350"/>
            <a:ext cx="54387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000000"/>
                </a:solidFill>
              </a:rPr>
              <a:t>Русское слово «нарицательный»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000000"/>
                </a:solidFill>
              </a:rPr>
              <a:t> образовалось от старославянского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000000"/>
                </a:solidFill>
              </a:rPr>
              <a:t>слова нарицати – называть.</a:t>
            </a:r>
          </a:p>
        </p:txBody>
      </p:sp>
    </p:spTree>
    <p:extLst>
      <p:ext uri="{BB962C8B-B14F-4D97-AF65-F5344CB8AC3E}">
        <p14:creationId xmlns:p14="http://schemas.microsoft.com/office/powerpoint/2010/main" val="1621167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мя существительное">
  <a:themeElements>
    <a:clrScheme name="Имя существительное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Имя существительное">
      <a:majorFont>
        <a:latin typeface="Arial Black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мя существительное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мя существительное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мя существительное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мя существительное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мя существительное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мя существительное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мя существительное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мя существительное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мя существительное 6">
    <a:dk1>
      <a:srgbClr val="000000"/>
    </a:dk1>
    <a:lt1>
      <a:srgbClr val="FFFFFF"/>
    </a:lt1>
    <a:dk2>
      <a:srgbClr val="666699"/>
    </a:dk2>
    <a:lt2>
      <a:srgbClr val="FFCC00"/>
    </a:lt2>
    <a:accent1>
      <a:srgbClr val="FF9900"/>
    </a:accent1>
    <a:accent2>
      <a:srgbClr val="FF0000"/>
    </a:accent2>
    <a:accent3>
      <a:srgbClr val="FFFFFF"/>
    </a:accent3>
    <a:accent4>
      <a:srgbClr val="000000"/>
    </a:accent4>
    <a:accent5>
      <a:srgbClr val="FFCAAA"/>
    </a:accent5>
    <a:accent6>
      <a:srgbClr val="E70000"/>
    </a:accent6>
    <a:hlink>
      <a:srgbClr val="666699"/>
    </a:hlink>
    <a:folHlink>
      <a:srgbClr val="9999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557</Words>
  <Application>Microsoft Office PowerPoint</Application>
  <PresentationFormat>Экран (4:3)</PresentationFormat>
  <Paragraphs>182</Paragraphs>
  <Slides>31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Имя существительное</vt:lpstr>
      <vt:lpstr>  Имена собственные и нарицательные</vt:lpstr>
      <vt:lpstr>Презентация PowerPoint</vt:lpstr>
      <vt:lpstr>Презентация PowerPoint</vt:lpstr>
      <vt:lpstr>Найди одушевленные и неодушевленные               предметы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НАРИЦАТЕЛЬНЫЕ</vt:lpstr>
      <vt:lpstr>       Кто это? Что это?</vt:lpstr>
      <vt:lpstr>Презентация PowerPoint</vt:lpstr>
      <vt:lpstr>Презентация PowerPoint</vt:lpstr>
      <vt:lpstr>Презентация PowerPoint</vt:lpstr>
      <vt:lpstr>Собери пару</vt:lpstr>
      <vt:lpstr>Презентация PowerPoint</vt:lpstr>
      <vt:lpstr> «Лови ошибку»</vt:lpstr>
      <vt:lpstr>Страна, город, река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Имена существительные собственные и нарицательные</dc:title>
  <dc:creator>User</dc:creator>
  <cp:lastModifiedBy>User</cp:lastModifiedBy>
  <cp:revision>3</cp:revision>
  <dcterms:created xsi:type="dcterms:W3CDTF">2013-02-24T09:26:15Z</dcterms:created>
  <dcterms:modified xsi:type="dcterms:W3CDTF">2013-02-24T09:42:08Z</dcterms:modified>
</cp:coreProperties>
</file>