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58" r:id="rId2"/>
    <p:sldId id="365" r:id="rId3"/>
    <p:sldId id="367" r:id="rId4"/>
    <p:sldId id="366" r:id="rId5"/>
    <p:sldId id="383" r:id="rId6"/>
    <p:sldId id="384" r:id="rId7"/>
    <p:sldId id="381" r:id="rId8"/>
    <p:sldId id="382" r:id="rId9"/>
    <p:sldId id="388" r:id="rId10"/>
    <p:sldId id="389" r:id="rId11"/>
    <p:sldId id="386" r:id="rId12"/>
    <p:sldId id="387" r:id="rId13"/>
    <p:sldId id="3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99B3"/>
    <a:srgbClr val="717171"/>
    <a:srgbClr val="FFE9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00" autoAdjust="0"/>
  </p:normalViewPr>
  <p:slideViewPr>
    <p:cSldViewPr>
      <p:cViewPr>
        <p:scale>
          <a:sx n="43" d="100"/>
          <a:sy n="43" d="100"/>
        </p:scale>
        <p:origin x="-413" y="-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77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tatuzova.r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35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«Числа 1-6</a:t>
            </a:r>
            <a:r>
              <a:rPr lang="ru-RU" sz="3200" dirty="0" smtClean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732" y="1350007"/>
            <a:ext cx="4397456" cy="284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11605" y="1714488"/>
            <a:ext cx="3786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Татузова Анна Васильевна</a:t>
            </a:r>
          </a:p>
          <a:p>
            <a:pPr algn="ct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http://avtatuzova.ru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школы № 1702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Прямая соединительная линия 118"/>
          <p:cNvCxnSpPr/>
          <p:nvPr/>
        </p:nvCxnSpPr>
        <p:spPr>
          <a:xfrm>
            <a:off x="6939367" y="5020146"/>
            <a:ext cx="465180" cy="42405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H="1">
            <a:off x="6396435" y="5013176"/>
            <a:ext cx="416918" cy="48489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550223" y="296639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180741" y="296639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746015" y="296639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8363422" y="296639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79187" y="490799"/>
            <a:ext cx="924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Вычисли.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880851" y="296639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546477" y="296639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7176995" y="296639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8359676" y="2966391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11694" y="980728"/>
            <a:ext cx="248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– 1 – 1 – 1 =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1694" y="1646415"/>
            <a:ext cx="248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– 3 =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1694" y="2312102"/>
            <a:ext cx="248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– 1 – 2 =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11694" y="2977788"/>
            <a:ext cx="248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– 2 – 1 =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79512" y="3645024"/>
            <a:ext cx="8821644" cy="7200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3789040"/>
            <a:ext cx="8821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 Narrow" pitchFamily="34" charset="0"/>
                <a:cs typeface="Arial" pitchFamily="34" charset="0"/>
              </a:rPr>
              <a:t>!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Число три можно прибавлять  и вычитать разными способами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9411" y="4496926"/>
            <a:ext cx="462309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181699" y="4489956"/>
            <a:ext cx="462309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629971" y="4509120"/>
            <a:ext cx="462309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209822" y="5013176"/>
            <a:ext cx="553866" cy="43102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8" idx="2"/>
            <a:endCxn id="99" idx="0"/>
          </p:cNvCxnSpPr>
          <p:nvPr/>
        </p:nvCxnSpPr>
        <p:spPr>
          <a:xfrm>
            <a:off x="1820566" y="5020146"/>
            <a:ext cx="0" cy="47792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9702" y="5020146"/>
            <a:ext cx="609196" cy="42405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971600" y="5498068"/>
            <a:ext cx="4623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589411" y="5498068"/>
            <a:ext cx="4623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267744" y="5498068"/>
            <a:ext cx="4623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971600" y="6093296"/>
            <a:ext cx="515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1632124" y="6093296"/>
            <a:ext cx="515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2281993" y="6093296"/>
            <a:ext cx="515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H="1">
            <a:off x="3923928" y="5013176"/>
            <a:ext cx="416918" cy="48489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4466860" y="5020146"/>
            <a:ext cx="465180" cy="42405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719390" y="5498068"/>
            <a:ext cx="4623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805536" y="5498068"/>
            <a:ext cx="4623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>
            <a:off x="3707904" y="6093296"/>
            <a:ext cx="515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4848933" y="6093296"/>
            <a:ext cx="515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191897" y="5498068"/>
            <a:ext cx="4623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278043" y="5498068"/>
            <a:ext cx="4623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6156176" y="6093296"/>
            <a:ext cx="515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7297205" y="6093296"/>
            <a:ext cx="515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5263944" y="2977788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/>
          </a:p>
        </p:txBody>
      </p:sp>
      <p:sp>
        <p:nvSpPr>
          <p:cNvPr id="126" name="Прямоугольник 125"/>
          <p:cNvSpPr/>
          <p:nvPr/>
        </p:nvSpPr>
        <p:spPr>
          <a:xfrm>
            <a:off x="5267078" y="2977788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/>
          </a:p>
        </p:txBody>
      </p:sp>
      <p:sp>
        <p:nvSpPr>
          <p:cNvPr id="127" name="Прямоугольник 126"/>
          <p:cNvSpPr/>
          <p:nvPr/>
        </p:nvSpPr>
        <p:spPr>
          <a:xfrm>
            <a:off x="5267078" y="2982884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5276344" y="2977788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179512" y="116632"/>
            <a:ext cx="338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35. Числа 1 - 6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52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6161E-6 L -0.26215 -0.287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8" y="-14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24 L -0.39636 -0.192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-96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53284E-7 L -0.33333 -0.088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4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6161E-6 L -0.33437 -0.0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0" grpId="0" animBg="1"/>
      <p:bldP spid="91" grpId="0" animBg="1"/>
      <p:bldP spid="98" grpId="0"/>
      <p:bldP spid="99" grpId="0"/>
      <p:bldP spid="100" grpId="0"/>
      <p:bldP spid="114" grpId="0"/>
      <p:bldP spid="115" grpId="0"/>
      <p:bldP spid="120" grpId="0"/>
      <p:bldP spid="121" grpId="0"/>
      <p:bldP spid="125" grpId="0" animBg="1"/>
      <p:bldP spid="126" grpId="0" animBg="1"/>
      <p:bldP spid="127" grpId="0" animBg="1"/>
      <p:bldP spid="1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64666" y="620688"/>
            <a:ext cx="882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Какое число должно стоять последним в « цепочке»?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07792" y="2364616"/>
            <a:ext cx="30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580112" y="2060848"/>
            <a:ext cx="6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995936" y="206084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48149" y="2060848"/>
            <a:ext cx="64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483768" y="2060848"/>
            <a:ext cx="63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07504" y="2255651"/>
            <a:ext cx="748687" cy="748687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1619672" y="2255651"/>
            <a:ext cx="748687" cy="748687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3131840" y="2255651"/>
            <a:ext cx="748687" cy="748687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4716016" y="2255651"/>
            <a:ext cx="748687" cy="748687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6372200" y="2255651"/>
            <a:ext cx="748687" cy="748687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0" name="Прямая со стрелкой 119"/>
          <p:cNvCxnSpPr/>
          <p:nvPr/>
        </p:nvCxnSpPr>
        <p:spPr>
          <a:xfrm>
            <a:off x="5580112" y="2642300"/>
            <a:ext cx="680194" cy="1055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4355976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5085229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5814482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6543735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Овал 123"/>
          <p:cNvSpPr/>
          <p:nvPr/>
        </p:nvSpPr>
        <p:spPr>
          <a:xfrm>
            <a:off x="7272988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Овал 124"/>
          <p:cNvSpPr/>
          <p:nvPr/>
        </p:nvSpPr>
        <p:spPr>
          <a:xfrm>
            <a:off x="4355976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5085229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Овал 126"/>
          <p:cNvSpPr/>
          <p:nvPr/>
        </p:nvSpPr>
        <p:spPr>
          <a:xfrm>
            <a:off x="5814482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6543735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Овал 128"/>
          <p:cNvSpPr/>
          <p:nvPr/>
        </p:nvSpPr>
        <p:spPr>
          <a:xfrm>
            <a:off x="7272988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Овал 129"/>
          <p:cNvSpPr/>
          <p:nvPr/>
        </p:nvSpPr>
        <p:spPr>
          <a:xfrm>
            <a:off x="4355976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5085229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5814482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Овал 132"/>
          <p:cNvSpPr/>
          <p:nvPr/>
        </p:nvSpPr>
        <p:spPr>
          <a:xfrm>
            <a:off x="6543735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Овал 133"/>
          <p:cNvSpPr/>
          <p:nvPr/>
        </p:nvSpPr>
        <p:spPr>
          <a:xfrm>
            <a:off x="7272988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Овал 134"/>
          <p:cNvSpPr/>
          <p:nvPr/>
        </p:nvSpPr>
        <p:spPr>
          <a:xfrm>
            <a:off x="4355976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Овал 135"/>
          <p:cNvSpPr/>
          <p:nvPr/>
        </p:nvSpPr>
        <p:spPr>
          <a:xfrm>
            <a:off x="5085229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Овал 136"/>
          <p:cNvSpPr/>
          <p:nvPr/>
        </p:nvSpPr>
        <p:spPr>
          <a:xfrm>
            <a:off x="5814482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Овал 137"/>
          <p:cNvSpPr/>
          <p:nvPr/>
        </p:nvSpPr>
        <p:spPr>
          <a:xfrm>
            <a:off x="6543735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Овал 138"/>
          <p:cNvSpPr/>
          <p:nvPr/>
        </p:nvSpPr>
        <p:spPr>
          <a:xfrm>
            <a:off x="7272988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01956" y="3932762"/>
            <a:ext cx="8632588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в режиме демонстрации воспользоваться цифрами на магнитиках .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8028384" y="2255651"/>
            <a:ext cx="748687" cy="748687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7236296" y="2631747"/>
            <a:ext cx="758684" cy="2110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899592" y="2641260"/>
            <a:ext cx="680194" cy="1055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411760" y="2636912"/>
            <a:ext cx="680194" cy="1055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995936" y="2636912"/>
            <a:ext cx="680194" cy="1055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36296" y="2060848"/>
            <a:ext cx="6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7993067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179512" y="116632"/>
            <a:ext cx="338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35. Числа 1 - 6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3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64666" y="620688"/>
            <a:ext cx="882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Какое число должно стоять последним в « цепочке»?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07792" y="2364616"/>
            <a:ext cx="30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580112" y="2060848"/>
            <a:ext cx="6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995936" y="206084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48149" y="2060848"/>
            <a:ext cx="64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483768" y="2060848"/>
            <a:ext cx="632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07504" y="2255651"/>
            <a:ext cx="748687" cy="748687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1619672" y="2255651"/>
            <a:ext cx="748687" cy="748687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3131840" y="2255651"/>
            <a:ext cx="748687" cy="748687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4716016" y="2255651"/>
            <a:ext cx="748687" cy="748687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6372200" y="2255651"/>
            <a:ext cx="748687" cy="748687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0" name="Прямая со стрелкой 119"/>
          <p:cNvCxnSpPr/>
          <p:nvPr/>
        </p:nvCxnSpPr>
        <p:spPr>
          <a:xfrm>
            <a:off x="5580112" y="2642300"/>
            <a:ext cx="680194" cy="1055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4355976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5085229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5814482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6543735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Овал 123"/>
          <p:cNvSpPr/>
          <p:nvPr/>
        </p:nvSpPr>
        <p:spPr>
          <a:xfrm>
            <a:off x="7272988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Овал 124"/>
          <p:cNvSpPr/>
          <p:nvPr/>
        </p:nvSpPr>
        <p:spPr>
          <a:xfrm>
            <a:off x="4355976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Овал 125"/>
          <p:cNvSpPr/>
          <p:nvPr/>
        </p:nvSpPr>
        <p:spPr>
          <a:xfrm>
            <a:off x="5085229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Овал 126"/>
          <p:cNvSpPr/>
          <p:nvPr/>
        </p:nvSpPr>
        <p:spPr>
          <a:xfrm>
            <a:off x="5814482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6543735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Овал 128"/>
          <p:cNvSpPr/>
          <p:nvPr/>
        </p:nvSpPr>
        <p:spPr>
          <a:xfrm>
            <a:off x="7272988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Овал 129"/>
          <p:cNvSpPr/>
          <p:nvPr/>
        </p:nvSpPr>
        <p:spPr>
          <a:xfrm>
            <a:off x="4355976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5085229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5814482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Овал 132"/>
          <p:cNvSpPr/>
          <p:nvPr/>
        </p:nvSpPr>
        <p:spPr>
          <a:xfrm>
            <a:off x="6543735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Овал 133"/>
          <p:cNvSpPr/>
          <p:nvPr/>
        </p:nvSpPr>
        <p:spPr>
          <a:xfrm>
            <a:off x="7272988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Овал 134"/>
          <p:cNvSpPr/>
          <p:nvPr/>
        </p:nvSpPr>
        <p:spPr>
          <a:xfrm>
            <a:off x="4355976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Овал 135"/>
          <p:cNvSpPr/>
          <p:nvPr/>
        </p:nvSpPr>
        <p:spPr>
          <a:xfrm>
            <a:off x="5085229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Овал 136"/>
          <p:cNvSpPr/>
          <p:nvPr/>
        </p:nvSpPr>
        <p:spPr>
          <a:xfrm>
            <a:off x="5814482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Овал 137"/>
          <p:cNvSpPr/>
          <p:nvPr/>
        </p:nvSpPr>
        <p:spPr>
          <a:xfrm>
            <a:off x="6543735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Овал 138"/>
          <p:cNvSpPr/>
          <p:nvPr/>
        </p:nvSpPr>
        <p:spPr>
          <a:xfrm>
            <a:off x="7272988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8028384" y="2255651"/>
            <a:ext cx="748687" cy="748687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7236296" y="2631747"/>
            <a:ext cx="758684" cy="2110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899592" y="2641260"/>
            <a:ext cx="680194" cy="1055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411760" y="2636912"/>
            <a:ext cx="680194" cy="1055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995936" y="2636912"/>
            <a:ext cx="680194" cy="1055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36296" y="2060848"/>
            <a:ext cx="6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7993067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355976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085229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5814482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543735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272988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4355976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5085229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5814482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543735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7272988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355976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5085229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5814482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6543735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7272988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4355976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5085229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5814482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6543735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7272988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7993067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4355976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5085229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5814482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6543735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7272988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355976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5085229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5814482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543735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7272988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4355976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5085229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5814482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6543735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7272988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4355976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5085229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5814482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6543735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7272988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7993067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4355976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5085229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5814482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6543735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Овал 97"/>
          <p:cNvSpPr/>
          <p:nvPr/>
        </p:nvSpPr>
        <p:spPr>
          <a:xfrm>
            <a:off x="7272988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4355976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5085229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5814482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Овал 101"/>
          <p:cNvSpPr/>
          <p:nvPr/>
        </p:nvSpPr>
        <p:spPr>
          <a:xfrm>
            <a:off x="6543735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7272988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4355976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5085229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5814482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6543735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Овал 117"/>
          <p:cNvSpPr/>
          <p:nvPr/>
        </p:nvSpPr>
        <p:spPr>
          <a:xfrm>
            <a:off x="7272988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4355976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Овал 140"/>
          <p:cNvSpPr/>
          <p:nvPr/>
        </p:nvSpPr>
        <p:spPr>
          <a:xfrm>
            <a:off x="5085229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Овал 141"/>
          <p:cNvSpPr/>
          <p:nvPr/>
        </p:nvSpPr>
        <p:spPr>
          <a:xfrm>
            <a:off x="5814482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Овал 142"/>
          <p:cNvSpPr/>
          <p:nvPr/>
        </p:nvSpPr>
        <p:spPr>
          <a:xfrm>
            <a:off x="6543735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7272988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Овал 144"/>
          <p:cNvSpPr/>
          <p:nvPr/>
        </p:nvSpPr>
        <p:spPr>
          <a:xfrm>
            <a:off x="7993067" y="5733256"/>
            <a:ext cx="683389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7" name="Группа 146"/>
          <p:cNvGrpSpPr/>
          <p:nvPr/>
        </p:nvGrpSpPr>
        <p:grpSpPr>
          <a:xfrm rot="1691281" flipH="1">
            <a:off x="4560184" y="3668165"/>
            <a:ext cx="775534" cy="1832684"/>
            <a:chOff x="4032026" y="332656"/>
            <a:chExt cx="1368152" cy="3233114"/>
          </a:xfrm>
        </p:grpSpPr>
        <p:sp>
          <p:nvSpPr>
            <p:cNvPr id="148" name="Равнобедренный треугольник 147"/>
            <p:cNvSpPr/>
            <p:nvPr/>
          </p:nvSpPr>
          <p:spPr>
            <a:xfrm rot="329560">
              <a:off x="4496855" y="2060848"/>
              <a:ext cx="383083" cy="360040"/>
            </a:xfrm>
            <a:prstGeom prst="triangle">
              <a:avLst/>
            </a:prstGeom>
            <a:solidFill>
              <a:srgbClr val="00B0F0">
                <a:alpha val="52941"/>
              </a:srgbClr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 rot="329560">
              <a:off x="4032026" y="332656"/>
              <a:ext cx="1368152" cy="1728192"/>
            </a:xfrm>
            <a:prstGeom prst="ellipse">
              <a:avLst/>
            </a:prstGeom>
            <a:solidFill>
              <a:srgbClr val="00B0F0">
                <a:alpha val="52941"/>
              </a:srgbClr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олилиния 149"/>
            <p:cNvSpPr/>
            <p:nvPr/>
          </p:nvSpPr>
          <p:spPr>
            <a:xfrm rot="329560">
              <a:off x="4619898" y="2161982"/>
              <a:ext cx="192408" cy="1403788"/>
            </a:xfrm>
            <a:custGeom>
              <a:avLst/>
              <a:gdLst>
                <a:gd name="connsiteX0" fmla="*/ 111278 w 253168"/>
                <a:gd name="connsiteY0" fmla="*/ 0 h 1403788"/>
                <a:gd name="connsiteX1" fmla="*/ 32450 w 253168"/>
                <a:gd name="connsiteY1" fmla="*/ 78828 h 1403788"/>
                <a:gd name="connsiteX2" fmla="*/ 919 w 253168"/>
                <a:gd name="connsiteY2" fmla="*/ 126124 h 1403788"/>
                <a:gd name="connsiteX3" fmla="*/ 16685 w 253168"/>
                <a:gd name="connsiteY3" fmla="*/ 331076 h 1403788"/>
                <a:gd name="connsiteX4" fmla="*/ 63981 w 253168"/>
                <a:gd name="connsiteY4" fmla="*/ 425669 h 1403788"/>
                <a:gd name="connsiteX5" fmla="*/ 79747 w 253168"/>
                <a:gd name="connsiteY5" fmla="*/ 472966 h 1403788"/>
                <a:gd name="connsiteX6" fmla="*/ 111278 w 253168"/>
                <a:gd name="connsiteY6" fmla="*/ 520262 h 1403788"/>
                <a:gd name="connsiteX7" fmla="*/ 142809 w 253168"/>
                <a:gd name="connsiteY7" fmla="*/ 614855 h 1403788"/>
                <a:gd name="connsiteX8" fmla="*/ 158575 w 253168"/>
                <a:gd name="connsiteY8" fmla="*/ 662152 h 1403788"/>
                <a:gd name="connsiteX9" fmla="*/ 174340 w 253168"/>
                <a:gd name="connsiteY9" fmla="*/ 709449 h 1403788"/>
                <a:gd name="connsiteX10" fmla="*/ 205871 w 253168"/>
                <a:gd name="connsiteY10" fmla="*/ 756745 h 1403788"/>
                <a:gd name="connsiteX11" fmla="*/ 237402 w 253168"/>
                <a:gd name="connsiteY11" fmla="*/ 898635 h 1403788"/>
                <a:gd name="connsiteX12" fmla="*/ 253168 w 253168"/>
                <a:gd name="connsiteY12" fmla="*/ 945931 h 1403788"/>
                <a:gd name="connsiteX13" fmla="*/ 174340 w 253168"/>
                <a:gd name="connsiteY13" fmla="*/ 1308538 h 1403788"/>
                <a:gd name="connsiteX14" fmla="*/ 95513 w 253168"/>
                <a:gd name="connsiteY14" fmla="*/ 1371600 h 1403788"/>
                <a:gd name="connsiteX15" fmla="*/ 48216 w 253168"/>
                <a:gd name="connsiteY15" fmla="*/ 1387366 h 140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3168" h="1403788">
                  <a:moveTo>
                    <a:pt x="111278" y="0"/>
                  </a:moveTo>
                  <a:cubicBezTo>
                    <a:pt x="85002" y="26276"/>
                    <a:pt x="56920" y="50862"/>
                    <a:pt x="32450" y="78828"/>
                  </a:cubicBezTo>
                  <a:cubicBezTo>
                    <a:pt x="19973" y="93088"/>
                    <a:pt x="2101" y="107213"/>
                    <a:pt x="919" y="126124"/>
                  </a:cubicBezTo>
                  <a:cubicBezTo>
                    <a:pt x="-3355" y="194510"/>
                    <a:pt x="8186" y="263086"/>
                    <a:pt x="16685" y="331076"/>
                  </a:cubicBezTo>
                  <a:cubicBezTo>
                    <a:pt x="23290" y="383915"/>
                    <a:pt x="40507" y="378722"/>
                    <a:pt x="63981" y="425669"/>
                  </a:cubicBezTo>
                  <a:cubicBezTo>
                    <a:pt x="71413" y="440533"/>
                    <a:pt x="72315" y="458102"/>
                    <a:pt x="79747" y="472966"/>
                  </a:cubicBezTo>
                  <a:cubicBezTo>
                    <a:pt x="88221" y="489913"/>
                    <a:pt x="103583" y="502947"/>
                    <a:pt x="111278" y="520262"/>
                  </a:cubicBezTo>
                  <a:cubicBezTo>
                    <a:pt x="124777" y="550634"/>
                    <a:pt x="132299" y="583324"/>
                    <a:pt x="142809" y="614855"/>
                  </a:cubicBezTo>
                  <a:lnTo>
                    <a:pt x="158575" y="662152"/>
                  </a:lnTo>
                  <a:cubicBezTo>
                    <a:pt x="163830" y="677918"/>
                    <a:pt x="165122" y="695622"/>
                    <a:pt x="174340" y="709449"/>
                  </a:cubicBezTo>
                  <a:lnTo>
                    <a:pt x="205871" y="756745"/>
                  </a:lnTo>
                  <a:cubicBezTo>
                    <a:pt x="216705" y="810915"/>
                    <a:pt x="222562" y="846696"/>
                    <a:pt x="237402" y="898635"/>
                  </a:cubicBezTo>
                  <a:cubicBezTo>
                    <a:pt x="241967" y="914614"/>
                    <a:pt x="247913" y="930166"/>
                    <a:pt x="253168" y="945931"/>
                  </a:cubicBezTo>
                  <a:cubicBezTo>
                    <a:pt x="235177" y="1251777"/>
                    <a:pt x="287044" y="1139482"/>
                    <a:pt x="174340" y="1308538"/>
                  </a:cubicBezTo>
                  <a:cubicBezTo>
                    <a:pt x="133591" y="1369662"/>
                    <a:pt x="160785" y="1349843"/>
                    <a:pt x="95513" y="1371600"/>
                  </a:cubicBezTo>
                  <a:cubicBezTo>
                    <a:pt x="58726" y="1408386"/>
                    <a:pt x="74492" y="1413642"/>
                    <a:pt x="48216" y="1387366"/>
                  </a:cubicBezTo>
                </a:path>
              </a:pathLst>
            </a:custGeom>
            <a:noFill/>
            <a:ln w="28575">
              <a:solidFill>
                <a:srgbClr val="37E72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Блок-схема: сохраненные данные 150"/>
            <p:cNvSpPr/>
            <p:nvPr/>
          </p:nvSpPr>
          <p:spPr>
            <a:xfrm rot="16325270">
              <a:off x="4364314" y="762424"/>
              <a:ext cx="206197" cy="236413"/>
            </a:xfrm>
            <a:prstGeom prst="flowChartOnlineStorage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2" name="Группа 151"/>
          <p:cNvGrpSpPr/>
          <p:nvPr/>
        </p:nvGrpSpPr>
        <p:grpSpPr>
          <a:xfrm rot="21277336" flipH="1">
            <a:off x="4010190" y="3405040"/>
            <a:ext cx="895440" cy="2068907"/>
            <a:chOff x="6444208" y="548680"/>
            <a:chExt cx="1368152" cy="3161106"/>
          </a:xfrm>
        </p:grpSpPr>
        <p:sp>
          <p:nvSpPr>
            <p:cNvPr id="153" name="Равнобедренный треугольник 152"/>
            <p:cNvSpPr/>
            <p:nvPr/>
          </p:nvSpPr>
          <p:spPr>
            <a:xfrm>
              <a:off x="6936743" y="2204864"/>
              <a:ext cx="383083" cy="360040"/>
            </a:xfrm>
            <a:prstGeom prst="triangle">
              <a:avLst/>
            </a:prstGeom>
            <a:solidFill>
              <a:srgbClr val="ED1FD0">
                <a:alpha val="52941"/>
              </a:srgbClr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6444208" y="548680"/>
              <a:ext cx="1368152" cy="1728192"/>
            </a:xfrm>
            <a:prstGeom prst="ellipse">
              <a:avLst/>
            </a:prstGeom>
            <a:solidFill>
              <a:srgbClr val="ED1FD0">
                <a:alpha val="52941"/>
              </a:srgbClr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Полилиния 154"/>
            <p:cNvSpPr/>
            <p:nvPr/>
          </p:nvSpPr>
          <p:spPr>
            <a:xfrm>
              <a:off x="7059786" y="2305998"/>
              <a:ext cx="192408" cy="1403788"/>
            </a:xfrm>
            <a:custGeom>
              <a:avLst/>
              <a:gdLst>
                <a:gd name="connsiteX0" fmla="*/ 111278 w 253168"/>
                <a:gd name="connsiteY0" fmla="*/ 0 h 1403788"/>
                <a:gd name="connsiteX1" fmla="*/ 32450 w 253168"/>
                <a:gd name="connsiteY1" fmla="*/ 78828 h 1403788"/>
                <a:gd name="connsiteX2" fmla="*/ 919 w 253168"/>
                <a:gd name="connsiteY2" fmla="*/ 126124 h 1403788"/>
                <a:gd name="connsiteX3" fmla="*/ 16685 w 253168"/>
                <a:gd name="connsiteY3" fmla="*/ 331076 h 1403788"/>
                <a:gd name="connsiteX4" fmla="*/ 63981 w 253168"/>
                <a:gd name="connsiteY4" fmla="*/ 425669 h 1403788"/>
                <a:gd name="connsiteX5" fmla="*/ 79747 w 253168"/>
                <a:gd name="connsiteY5" fmla="*/ 472966 h 1403788"/>
                <a:gd name="connsiteX6" fmla="*/ 111278 w 253168"/>
                <a:gd name="connsiteY6" fmla="*/ 520262 h 1403788"/>
                <a:gd name="connsiteX7" fmla="*/ 142809 w 253168"/>
                <a:gd name="connsiteY7" fmla="*/ 614855 h 1403788"/>
                <a:gd name="connsiteX8" fmla="*/ 158575 w 253168"/>
                <a:gd name="connsiteY8" fmla="*/ 662152 h 1403788"/>
                <a:gd name="connsiteX9" fmla="*/ 174340 w 253168"/>
                <a:gd name="connsiteY9" fmla="*/ 709449 h 1403788"/>
                <a:gd name="connsiteX10" fmla="*/ 205871 w 253168"/>
                <a:gd name="connsiteY10" fmla="*/ 756745 h 1403788"/>
                <a:gd name="connsiteX11" fmla="*/ 237402 w 253168"/>
                <a:gd name="connsiteY11" fmla="*/ 898635 h 1403788"/>
                <a:gd name="connsiteX12" fmla="*/ 253168 w 253168"/>
                <a:gd name="connsiteY12" fmla="*/ 945931 h 1403788"/>
                <a:gd name="connsiteX13" fmla="*/ 174340 w 253168"/>
                <a:gd name="connsiteY13" fmla="*/ 1308538 h 1403788"/>
                <a:gd name="connsiteX14" fmla="*/ 95513 w 253168"/>
                <a:gd name="connsiteY14" fmla="*/ 1371600 h 1403788"/>
                <a:gd name="connsiteX15" fmla="*/ 48216 w 253168"/>
                <a:gd name="connsiteY15" fmla="*/ 1387366 h 140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3168" h="1403788">
                  <a:moveTo>
                    <a:pt x="111278" y="0"/>
                  </a:moveTo>
                  <a:cubicBezTo>
                    <a:pt x="85002" y="26276"/>
                    <a:pt x="56920" y="50862"/>
                    <a:pt x="32450" y="78828"/>
                  </a:cubicBezTo>
                  <a:cubicBezTo>
                    <a:pt x="19973" y="93088"/>
                    <a:pt x="2101" y="107213"/>
                    <a:pt x="919" y="126124"/>
                  </a:cubicBezTo>
                  <a:cubicBezTo>
                    <a:pt x="-3355" y="194510"/>
                    <a:pt x="8186" y="263086"/>
                    <a:pt x="16685" y="331076"/>
                  </a:cubicBezTo>
                  <a:cubicBezTo>
                    <a:pt x="23290" y="383915"/>
                    <a:pt x="40507" y="378722"/>
                    <a:pt x="63981" y="425669"/>
                  </a:cubicBezTo>
                  <a:cubicBezTo>
                    <a:pt x="71413" y="440533"/>
                    <a:pt x="72315" y="458102"/>
                    <a:pt x="79747" y="472966"/>
                  </a:cubicBezTo>
                  <a:cubicBezTo>
                    <a:pt x="88221" y="489913"/>
                    <a:pt x="103583" y="502947"/>
                    <a:pt x="111278" y="520262"/>
                  </a:cubicBezTo>
                  <a:cubicBezTo>
                    <a:pt x="124777" y="550634"/>
                    <a:pt x="132299" y="583324"/>
                    <a:pt x="142809" y="614855"/>
                  </a:cubicBezTo>
                  <a:lnTo>
                    <a:pt x="158575" y="662152"/>
                  </a:lnTo>
                  <a:cubicBezTo>
                    <a:pt x="163830" y="677918"/>
                    <a:pt x="165122" y="695622"/>
                    <a:pt x="174340" y="709449"/>
                  </a:cubicBezTo>
                  <a:lnTo>
                    <a:pt x="205871" y="756745"/>
                  </a:lnTo>
                  <a:cubicBezTo>
                    <a:pt x="216705" y="810915"/>
                    <a:pt x="222562" y="846696"/>
                    <a:pt x="237402" y="898635"/>
                  </a:cubicBezTo>
                  <a:cubicBezTo>
                    <a:pt x="241967" y="914614"/>
                    <a:pt x="247913" y="930166"/>
                    <a:pt x="253168" y="945931"/>
                  </a:cubicBezTo>
                  <a:cubicBezTo>
                    <a:pt x="235177" y="1251777"/>
                    <a:pt x="287044" y="1139482"/>
                    <a:pt x="174340" y="1308538"/>
                  </a:cubicBezTo>
                  <a:cubicBezTo>
                    <a:pt x="133591" y="1369662"/>
                    <a:pt x="160785" y="1349843"/>
                    <a:pt x="95513" y="1371600"/>
                  </a:cubicBezTo>
                  <a:cubicBezTo>
                    <a:pt x="58726" y="1408386"/>
                    <a:pt x="74492" y="1413642"/>
                    <a:pt x="48216" y="138736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Блок-схема: сохраненные данные 155"/>
            <p:cNvSpPr/>
            <p:nvPr/>
          </p:nvSpPr>
          <p:spPr>
            <a:xfrm rot="15995710">
              <a:off x="6804202" y="906440"/>
              <a:ext cx="206197" cy="236413"/>
            </a:xfrm>
            <a:prstGeom prst="flowChartOnlineStorage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7" name="Группа 156"/>
          <p:cNvGrpSpPr/>
          <p:nvPr/>
        </p:nvGrpSpPr>
        <p:grpSpPr>
          <a:xfrm rot="19402266" flipH="1">
            <a:off x="3525339" y="3872283"/>
            <a:ext cx="775534" cy="1832684"/>
            <a:chOff x="4032026" y="332656"/>
            <a:chExt cx="1368152" cy="3233114"/>
          </a:xfrm>
        </p:grpSpPr>
        <p:sp>
          <p:nvSpPr>
            <p:cNvPr id="158" name="Равнобедренный треугольник 157"/>
            <p:cNvSpPr/>
            <p:nvPr/>
          </p:nvSpPr>
          <p:spPr>
            <a:xfrm rot="329560">
              <a:off x="4496855" y="2060848"/>
              <a:ext cx="383083" cy="360040"/>
            </a:xfrm>
            <a:prstGeom prst="triangle">
              <a:avLst/>
            </a:prstGeom>
            <a:solidFill>
              <a:srgbClr val="00B0F0">
                <a:alpha val="52941"/>
              </a:srgbClr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 rot="329560">
              <a:off x="4032026" y="332656"/>
              <a:ext cx="1368152" cy="1728192"/>
            </a:xfrm>
            <a:prstGeom prst="ellipse">
              <a:avLst/>
            </a:prstGeom>
            <a:solidFill>
              <a:srgbClr val="00B0F0">
                <a:alpha val="52941"/>
              </a:srgbClr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олилиния 159"/>
            <p:cNvSpPr/>
            <p:nvPr/>
          </p:nvSpPr>
          <p:spPr>
            <a:xfrm rot="329560">
              <a:off x="4619898" y="2161982"/>
              <a:ext cx="192408" cy="1403788"/>
            </a:xfrm>
            <a:custGeom>
              <a:avLst/>
              <a:gdLst>
                <a:gd name="connsiteX0" fmla="*/ 111278 w 253168"/>
                <a:gd name="connsiteY0" fmla="*/ 0 h 1403788"/>
                <a:gd name="connsiteX1" fmla="*/ 32450 w 253168"/>
                <a:gd name="connsiteY1" fmla="*/ 78828 h 1403788"/>
                <a:gd name="connsiteX2" fmla="*/ 919 w 253168"/>
                <a:gd name="connsiteY2" fmla="*/ 126124 h 1403788"/>
                <a:gd name="connsiteX3" fmla="*/ 16685 w 253168"/>
                <a:gd name="connsiteY3" fmla="*/ 331076 h 1403788"/>
                <a:gd name="connsiteX4" fmla="*/ 63981 w 253168"/>
                <a:gd name="connsiteY4" fmla="*/ 425669 h 1403788"/>
                <a:gd name="connsiteX5" fmla="*/ 79747 w 253168"/>
                <a:gd name="connsiteY5" fmla="*/ 472966 h 1403788"/>
                <a:gd name="connsiteX6" fmla="*/ 111278 w 253168"/>
                <a:gd name="connsiteY6" fmla="*/ 520262 h 1403788"/>
                <a:gd name="connsiteX7" fmla="*/ 142809 w 253168"/>
                <a:gd name="connsiteY7" fmla="*/ 614855 h 1403788"/>
                <a:gd name="connsiteX8" fmla="*/ 158575 w 253168"/>
                <a:gd name="connsiteY8" fmla="*/ 662152 h 1403788"/>
                <a:gd name="connsiteX9" fmla="*/ 174340 w 253168"/>
                <a:gd name="connsiteY9" fmla="*/ 709449 h 1403788"/>
                <a:gd name="connsiteX10" fmla="*/ 205871 w 253168"/>
                <a:gd name="connsiteY10" fmla="*/ 756745 h 1403788"/>
                <a:gd name="connsiteX11" fmla="*/ 237402 w 253168"/>
                <a:gd name="connsiteY11" fmla="*/ 898635 h 1403788"/>
                <a:gd name="connsiteX12" fmla="*/ 253168 w 253168"/>
                <a:gd name="connsiteY12" fmla="*/ 945931 h 1403788"/>
                <a:gd name="connsiteX13" fmla="*/ 174340 w 253168"/>
                <a:gd name="connsiteY13" fmla="*/ 1308538 h 1403788"/>
                <a:gd name="connsiteX14" fmla="*/ 95513 w 253168"/>
                <a:gd name="connsiteY14" fmla="*/ 1371600 h 1403788"/>
                <a:gd name="connsiteX15" fmla="*/ 48216 w 253168"/>
                <a:gd name="connsiteY15" fmla="*/ 1387366 h 140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3168" h="1403788">
                  <a:moveTo>
                    <a:pt x="111278" y="0"/>
                  </a:moveTo>
                  <a:cubicBezTo>
                    <a:pt x="85002" y="26276"/>
                    <a:pt x="56920" y="50862"/>
                    <a:pt x="32450" y="78828"/>
                  </a:cubicBezTo>
                  <a:cubicBezTo>
                    <a:pt x="19973" y="93088"/>
                    <a:pt x="2101" y="107213"/>
                    <a:pt x="919" y="126124"/>
                  </a:cubicBezTo>
                  <a:cubicBezTo>
                    <a:pt x="-3355" y="194510"/>
                    <a:pt x="8186" y="263086"/>
                    <a:pt x="16685" y="331076"/>
                  </a:cubicBezTo>
                  <a:cubicBezTo>
                    <a:pt x="23290" y="383915"/>
                    <a:pt x="40507" y="378722"/>
                    <a:pt x="63981" y="425669"/>
                  </a:cubicBezTo>
                  <a:cubicBezTo>
                    <a:pt x="71413" y="440533"/>
                    <a:pt x="72315" y="458102"/>
                    <a:pt x="79747" y="472966"/>
                  </a:cubicBezTo>
                  <a:cubicBezTo>
                    <a:pt x="88221" y="489913"/>
                    <a:pt x="103583" y="502947"/>
                    <a:pt x="111278" y="520262"/>
                  </a:cubicBezTo>
                  <a:cubicBezTo>
                    <a:pt x="124777" y="550634"/>
                    <a:pt x="132299" y="583324"/>
                    <a:pt x="142809" y="614855"/>
                  </a:cubicBezTo>
                  <a:lnTo>
                    <a:pt x="158575" y="662152"/>
                  </a:lnTo>
                  <a:cubicBezTo>
                    <a:pt x="163830" y="677918"/>
                    <a:pt x="165122" y="695622"/>
                    <a:pt x="174340" y="709449"/>
                  </a:cubicBezTo>
                  <a:lnTo>
                    <a:pt x="205871" y="756745"/>
                  </a:lnTo>
                  <a:cubicBezTo>
                    <a:pt x="216705" y="810915"/>
                    <a:pt x="222562" y="846696"/>
                    <a:pt x="237402" y="898635"/>
                  </a:cubicBezTo>
                  <a:cubicBezTo>
                    <a:pt x="241967" y="914614"/>
                    <a:pt x="247913" y="930166"/>
                    <a:pt x="253168" y="945931"/>
                  </a:cubicBezTo>
                  <a:cubicBezTo>
                    <a:pt x="235177" y="1251777"/>
                    <a:pt x="287044" y="1139482"/>
                    <a:pt x="174340" y="1308538"/>
                  </a:cubicBezTo>
                  <a:cubicBezTo>
                    <a:pt x="133591" y="1369662"/>
                    <a:pt x="160785" y="1349843"/>
                    <a:pt x="95513" y="1371600"/>
                  </a:cubicBezTo>
                  <a:cubicBezTo>
                    <a:pt x="58726" y="1408386"/>
                    <a:pt x="74492" y="1413642"/>
                    <a:pt x="48216" y="1387366"/>
                  </a:cubicBezTo>
                </a:path>
              </a:pathLst>
            </a:custGeom>
            <a:noFill/>
            <a:ln w="28575">
              <a:solidFill>
                <a:srgbClr val="37E72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Блок-схема: сохраненные данные 160"/>
            <p:cNvSpPr/>
            <p:nvPr/>
          </p:nvSpPr>
          <p:spPr>
            <a:xfrm rot="16325270">
              <a:off x="4364314" y="762424"/>
              <a:ext cx="206197" cy="236413"/>
            </a:xfrm>
            <a:prstGeom prst="flowChartOnlineStorage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2" name="Прямоугольник 16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179512" y="116632"/>
            <a:ext cx="338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35. Числа 1 - 6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04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22757E-6 L -0.45677 -0.49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-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22757E-6 L -0.21146 -0.492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22757E-6 L 0.04149 -0.492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-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22757E-6 L 0.06302 -0.492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22757E-6 L 0.16441 -0.492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2" y="-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19" grpId="0" animBg="1"/>
      <p:bldP spid="141" grpId="0" animBg="1"/>
      <p:bldP spid="142" grpId="0" animBg="1"/>
      <p:bldP spid="1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155311" y="3645024"/>
            <a:ext cx="8929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405" y="551002"/>
            <a:ext cx="90136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Кате разложить фотоснимки в альбоме по порядку. Расскажи, что было раньше, что позже.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473" y="1681609"/>
            <a:ext cx="1335087" cy="1603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1886" y="1681609"/>
            <a:ext cx="1408113" cy="160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0325" y="1681609"/>
            <a:ext cx="1354137" cy="160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788" y="1700659"/>
            <a:ext cx="1347787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34"/>
          <a:stretch/>
        </p:blipFill>
        <p:spPr bwMode="auto">
          <a:xfrm>
            <a:off x="6132901" y="1700659"/>
            <a:ext cx="1358900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2126" y="1681609"/>
            <a:ext cx="1384300" cy="160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07166" y="587727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8190" y="590779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49214" y="5907792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84052" y="590779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05076" y="590779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26098" y="590779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79512" y="5445224"/>
            <a:ext cx="8929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116632"/>
            <a:ext cx="338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35. Числа 1 - 6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8014" y="4357694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9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155311" y="3645024"/>
            <a:ext cx="8929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405" y="551002"/>
            <a:ext cx="90136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Кате разложить фотоснимки в альбоме по порядку. Расскажи, что было раньше, что позже.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473" y="1700659"/>
            <a:ext cx="1335087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2160" y="1730821"/>
            <a:ext cx="1408113" cy="155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0873" y="1730821"/>
            <a:ext cx="1354137" cy="155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5610" y="1741934"/>
            <a:ext cx="1347787" cy="154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88"/>
          <a:stretch/>
        </p:blipFill>
        <p:spPr bwMode="auto">
          <a:xfrm>
            <a:off x="6173997" y="1730821"/>
            <a:ext cx="1358900" cy="155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9"/>
          <a:stretch/>
        </p:blipFill>
        <p:spPr bwMode="auto">
          <a:xfrm>
            <a:off x="7643496" y="1730821"/>
            <a:ext cx="1384300" cy="155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07166" y="587727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8190" y="590779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49214" y="5907792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84052" y="590779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05076" y="590779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26098" y="590779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79512" y="5445224"/>
            <a:ext cx="8929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116632"/>
            <a:ext cx="338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35. Числа 1 - 6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75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0208 0.31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00138 0.3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16285 0.312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2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325 0.316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0347 0.318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47048 0.312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155311" y="3645024"/>
            <a:ext cx="8929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77" y="3830425"/>
            <a:ext cx="1335087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60587"/>
            <a:ext cx="1408113" cy="155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45505"/>
            <a:ext cx="1354137" cy="155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2205" y="3871700"/>
            <a:ext cx="1347787" cy="154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18037"/>
            <a:ext cx="1358900" cy="162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5852" y="3811375"/>
            <a:ext cx="1384300" cy="160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405" y="551002"/>
            <a:ext cx="90136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Кате разложить фотоснимки в альбоме по порядку. Расскажи, что было раньше, что позже.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66" y="587727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8190" y="590779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9214" y="5907792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84052" y="590779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05076" y="590779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6098" y="590779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79512" y="5445224"/>
            <a:ext cx="8929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116632"/>
            <a:ext cx="338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35. Числа 1 - 6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69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00903 -0.147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-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08767 -0.151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75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17587 -0.15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-75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0.24826 -0.151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-75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32691 -0.141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-70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41649 -0.151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16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1975300" y="311135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62622" y="311135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467"/>
          <a:stretch/>
        </p:blipFill>
        <p:spPr bwMode="auto">
          <a:xfrm>
            <a:off x="4716016" y="2345960"/>
            <a:ext cx="4254438" cy="43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467"/>
          <a:stretch/>
        </p:blipFill>
        <p:spPr bwMode="auto">
          <a:xfrm>
            <a:off x="125228" y="2324928"/>
            <a:ext cx="4254438" cy="43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79512" y="2640975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66538" y="2640975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71600" y="264097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86618" y="2640975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44" name="Блок-схема: узел 43"/>
          <p:cNvSpPr/>
          <p:nvPr/>
        </p:nvSpPr>
        <p:spPr>
          <a:xfrm>
            <a:off x="1835696" y="2433662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9512" y="116632"/>
            <a:ext cx="338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35. Числа 1 - 6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7200843" y="245759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274" y="1988425"/>
            <a:ext cx="2322685" cy="38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203848" y="2640975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98786" y="2640975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88024" y="2640975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77773" y="2640975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80112" y="264097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23122" y="2640975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87218" y="2640975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07298" y="2640975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32911" y="1340768"/>
            <a:ext cx="0" cy="44033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9187" y="490799"/>
            <a:ext cx="92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Вова дал задание воробью, зайчику и стрекозе выполнить сложение. Помоги им справиться с заданием.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Блок-схема: узел 64"/>
          <p:cNvSpPr/>
          <p:nvPr/>
        </p:nvSpPr>
        <p:spPr>
          <a:xfrm>
            <a:off x="4132939" y="2433662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79903" y="1536658"/>
            <a:ext cx="74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1093" y="1870054"/>
            <a:ext cx="690309" cy="70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323528" y="311135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755576" y="3092187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547664" y="3110293"/>
            <a:ext cx="41549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=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788024" y="320154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5220072" y="3201541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7620457" y="3201541"/>
            <a:ext cx="41549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=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8" name="Блок-схема: узел 77"/>
          <p:cNvSpPr/>
          <p:nvPr/>
        </p:nvSpPr>
        <p:spPr>
          <a:xfrm>
            <a:off x="8732314" y="2460409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6444208" y="2474674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Блок-схема: узел 76"/>
          <p:cNvSpPr/>
          <p:nvPr/>
        </p:nvSpPr>
        <p:spPr>
          <a:xfrm>
            <a:off x="7958656" y="2480005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2882" y="2087695"/>
            <a:ext cx="803321" cy="38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754" y="2084618"/>
            <a:ext cx="803321" cy="38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6203" y="2017400"/>
            <a:ext cx="803321" cy="38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6516216" y="1508011"/>
            <a:ext cx="74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58967" y="1508011"/>
            <a:ext cx="74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100392" y="1508011"/>
            <a:ext cx="74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049548" y="3201541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6804248" y="3201541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8076203" y="3201541"/>
            <a:ext cx="429319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7236296" y="3201541"/>
            <a:ext cx="429319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444208" y="3201541"/>
            <a:ext cx="429319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5568741" y="3201541"/>
            <a:ext cx="429319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156059" y="31251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sp>
        <p:nvSpPr>
          <p:cNvPr id="80" name="TextBox 79"/>
          <p:cNvSpPr txBox="1"/>
          <p:nvPr/>
        </p:nvSpPr>
        <p:spPr>
          <a:xfrm>
            <a:off x="3995936" y="263691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82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809 C 0.00156 0.00901 0.00295 0.01133 0.00469 0.01063 C 0.01163 0.00901 0.00746 0.003 0.0125 -0.00162 C 0.01528 -0.0044 0.02187 -0.00671 0.02187 -0.00648 C 0.0283 -0.02174 0.03923 -0.03122 0.04878 -0.04116 C 0.05278 -0.04555 0.05833 -0.05365 0.06302 -0.05596 C 0.075 -0.06266 0.0868 -0.06983 0.0993 -0.07584 C 0.1026 -0.07723 0.1059 -0.07815 0.10868 -0.08093 C 0.11024 -0.08232 0.11163 -0.08509 0.11337 -0.08555 C 0.11909 -0.0874 0.125 -0.0874 0.1309 -0.0881 C 0.16198 -0.08671 0.17517 -0.08833 0.20017 -0.07839 C 0.20347 -0.07515 0.20625 -0.07052 0.20972 -0.06844 C 0.21302 -0.06659 0.21927 -0.06336 0.21927 -0.06313 C 0.2335 -0.04116 0.21111 -0.07399 0.23333 -0.0511 C 0.24409 -0.03954 0.23923 -0.04301 0.24757 -0.03885 C 0.25364 -0.02937 0.25573 -0.03052 0.26337 -0.02636 C 0.2651 -0.02405 0.26632 -0.02128 0.26805 -0.01896 C 0.27222 -0.01341 0.27673 -0.01434 0.27934 -0.00671 " pathEditMode="relative" rAng="0" ptsTypes="fffffffffffffffffA">
                                      <p:cBhvr>
                                        <p:cTn id="1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4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17206E-6 L -0.22413 0.066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5" y="3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5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467"/>
          <a:stretch/>
        </p:blipFill>
        <p:spPr bwMode="auto">
          <a:xfrm>
            <a:off x="4716016" y="2318594"/>
            <a:ext cx="4254438" cy="43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Прямоугольник 102"/>
          <p:cNvSpPr/>
          <p:nvPr/>
        </p:nvSpPr>
        <p:spPr>
          <a:xfrm>
            <a:off x="8607440" y="2622819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975300" y="3083985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62622" y="3083985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467"/>
          <a:stretch/>
        </p:blipFill>
        <p:spPr bwMode="auto">
          <a:xfrm>
            <a:off x="125228" y="2297562"/>
            <a:ext cx="4254438" cy="43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79512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66538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71600" y="261360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86618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Блок-схема: узел 43"/>
          <p:cNvSpPr/>
          <p:nvPr/>
        </p:nvSpPr>
        <p:spPr>
          <a:xfrm>
            <a:off x="1835696" y="2406296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7200843" y="243022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274" y="1961059"/>
            <a:ext cx="2322685" cy="38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203848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98786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88024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77773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80112" y="261360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23122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87218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07298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32911" y="1101517"/>
            <a:ext cx="0" cy="4403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9187" y="490799"/>
            <a:ext cx="92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Вова дал задание воробью, зайчику и стрекозе выполнить сложение. Помоги им справиться с заданием.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Блок-схема: узел 64"/>
          <p:cNvSpPr/>
          <p:nvPr/>
        </p:nvSpPr>
        <p:spPr>
          <a:xfrm>
            <a:off x="4132939" y="2406296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79903" y="1509292"/>
            <a:ext cx="74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683" y="1772816"/>
            <a:ext cx="690309" cy="70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323528" y="3083985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755576" y="3064821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547664" y="3082927"/>
            <a:ext cx="41549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=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788024" y="3174175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5220072" y="3174175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7620457" y="3174175"/>
            <a:ext cx="41549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=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8" name="Блок-схема: узел 77"/>
          <p:cNvSpPr/>
          <p:nvPr/>
        </p:nvSpPr>
        <p:spPr>
          <a:xfrm>
            <a:off x="8732314" y="2433043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6444208" y="244730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Блок-схема: узел 76"/>
          <p:cNvSpPr/>
          <p:nvPr/>
        </p:nvSpPr>
        <p:spPr>
          <a:xfrm>
            <a:off x="7958656" y="2452639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2882" y="2060329"/>
            <a:ext cx="803321" cy="38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754" y="2057252"/>
            <a:ext cx="803321" cy="38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6203" y="1990034"/>
            <a:ext cx="803321" cy="38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6516216" y="1480645"/>
            <a:ext cx="74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58967" y="1480645"/>
            <a:ext cx="74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100392" y="1480645"/>
            <a:ext cx="74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049548" y="3174175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6804248" y="3174175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601281" y="31935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11176" y="3716748"/>
            <a:ext cx="503556" cy="33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" name="Прямоугольник 110"/>
          <p:cNvSpPr/>
          <p:nvPr/>
        </p:nvSpPr>
        <p:spPr>
          <a:xfrm>
            <a:off x="6492067" y="31935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165851" y="4101077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7258434" y="3169104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078880" y="4078569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8076203" y="3174175"/>
            <a:ext cx="429319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7236296" y="3174175"/>
            <a:ext cx="429319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444208" y="3174175"/>
            <a:ext cx="429319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5568741" y="3174175"/>
            <a:ext cx="429319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7393" y="1412776"/>
            <a:ext cx="500530" cy="93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3798" y="1560931"/>
            <a:ext cx="500530" cy="93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4354" y="1560931"/>
            <a:ext cx="500530" cy="93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92331" y="3743229"/>
            <a:ext cx="503556" cy="33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" name="Прямоугольник 97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99" name="TextBox 98"/>
          <p:cNvSpPr txBox="1"/>
          <p:nvPr/>
        </p:nvSpPr>
        <p:spPr>
          <a:xfrm>
            <a:off x="179512" y="116632"/>
            <a:ext cx="338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35. Числа 1 - 6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52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2662 L 0.0257 -0.03333 C 0.03108 -0.04676 0.03924 -0.05393 0.04774 -0.05393 C 0.05729 -0.05393 0.06511 -0.04676 0.07049 -0.03333 L 0.09636 0.02662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98612E-6 L 0.02187 -0.04395 C 0.02656 -0.05389 0.0335 -0.05898 0.04079 -0.05898 C 0.04895 -0.05898 0.05555 -0.05389 0.06024 -0.04395 L 0.08246 4.98612E-6 " pathEditMode="relative" rAng="0" ptsTypes="FffFF">
                                      <p:cBhvr>
                                        <p:cTn id="5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2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 0.0266 L 0.03473 -0.02914 C 0.03941 -0.04163 0.04618 -0.0481 0.05365 -0.0481 C 0.06181 -0.0481 0.06823 -0.04163 0.07292 -0.02914 L 0.09497 0.0266 " pathEditMode="relative" rAng="0" ptsTypes="FffFF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-3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958E-6 L -0.0592 0.0807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4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1" grpId="0"/>
      <p:bldP spid="78" grpId="0" animBg="1"/>
      <p:bldP spid="77" grpId="0" animBg="1"/>
      <p:bldP spid="100" grpId="0"/>
      <p:bldP spid="111" grpId="0"/>
      <p:bldP spid="112" grpId="0" animBg="1"/>
      <p:bldP spid="116" grpId="0"/>
      <p:bldP spid="1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467"/>
          <a:stretch/>
        </p:blipFill>
        <p:spPr bwMode="auto">
          <a:xfrm>
            <a:off x="4716016" y="2318594"/>
            <a:ext cx="4254438" cy="43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467"/>
          <a:stretch/>
        </p:blipFill>
        <p:spPr bwMode="auto">
          <a:xfrm>
            <a:off x="125228" y="2297562"/>
            <a:ext cx="4254438" cy="43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79512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66538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71600" y="261360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86618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53301" y="3215831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/>
          </a:p>
        </p:txBody>
      </p:sp>
      <p:sp>
        <p:nvSpPr>
          <p:cNvPr id="44" name="Блок-схема: узел 43"/>
          <p:cNvSpPr/>
          <p:nvPr/>
        </p:nvSpPr>
        <p:spPr>
          <a:xfrm>
            <a:off x="1835696" y="2406296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7200843" y="243022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275" y="1961058"/>
            <a:ext cx="1647752" cy="4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203848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98786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88024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77773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80112" y="261360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23122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87218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07298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32911" y="1101517"/>
            <a:ext cx="0" cy="4403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9187" y="490799"/>
            <a:ext cx="92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Вова дал задание воробью, зайчику и стрекозе выполнить сложение. Помоги им справиться с заданием.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Блок-схема: узел 64"/>
          <p:cNvSpPr/>
          <p:nvPr/>
        </p:nvSpPr>
        <p:spPr>
          <a:xfrm>
            <a:off x="4132939" y="2406296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52447" y="1396535"/>
            <a:ext cx="74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Блок-схема: узел 77"/>
          <p:cNvSpPr/>
          <p:nvPr/>
        </p:nvSpPr>
        <p:spPr>
          <a:xfrm>
            <a:off x="8732314" y="2433043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6444208" y="244730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754" y="2057252"/>
            <a:ext cx="803321" cy="38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6516216" y="1480645"/>
            <a:ext cx="74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646999" y="1480645"/>
            <a:ext cx="74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Блок-схема: узел 102"/>
          <p:cNvSpPr/>
          <p:nvPr/>
        </p:nvSpPr>
        <p:spPr>
          <a:xfrm>
            <a:off x="3347864" y="242088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2443" y="1976007"/>
            <a:ext cx="857653" cy="37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Box 105"/>
          <p:cNvSpPr txBox="1"/>
          <p:nvPr/>
        </p:nvSpPr>
        <p:spPr>
          <a:xfrm>
            <a:off x="3470535" y="1423416"/>
            <a:ext cx="74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350446" y="320154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782494" y="3201541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2390791" y="3201541"/>
            <a:ext cx="41549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=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1611970" y="3201541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dirty="0"/>
          </a:p>
        </p:txBody>
      </p:sp>
      <p:pic>
        <p:nvPicPr>
          <p:cNvPr id="12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3598" y="3861048"/>
            <a:ext cx="503556" cy="33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" name="Прямоугольник 129"/>
          <p:cNvSpPr/>
          <p:nvPr/>
        </p:nvSpPr>
        <p:spPr>
          <a:xfrm>
            <a:off x="728273" y="424119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846537" y="3201541"/>
            <a:ext cx="429319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006630" y="3201541"/>
            <a:ext cx="429319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131163" y="3201541"/>
            <a:ext cx="429319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4788024" y="320154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5220072" y="3201541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6927295" y="3201541"/>
            <a:ext cx="41549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=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6049548" y="3201541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dirty="0"/>
          </a:p>
        </p:txBody>
      </p:sp>
      <p:sp>
        <p:nvSpPr>
          <p:cNvPr id="160" name="Прямоугольник 159"/>
          <p:cNvSpPr/>
          <p:nvPr/>
        </p:nvSpPr>
        <p:spPr>
          <a:xfrm>
            <a:off x="7383041" y="3201541"/>
            <a:ext cx="429319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6444208" y="3201541"/>
            <a:ext cx="429319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5568741" y="3201541"/>
            <a:ext cx="429319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728" y="2008231"/>
            <a:ext cx="1647752" cy="4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160">
            <a:off x="1208614" y="1654133"/>
            <a:ext cx="696220" cy="61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160">
            <a:off x="2972349" y="1663394"/>
            <a:ext cx="696220" cy="61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Прямоугольник 79"/>
          <p:cNvSpPr/>
          <p:nvPr/>
        </p:nvSpPr>
        <p:spPr>
          <a:xfrm>
            <a:off x="2029469" y="3215831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/>
          </a:p>
        </p:txBody>
      </p:sp>
      <p:sp>
        <p:nvSpPr>
          <p:cNvPr id="81" name="TextBox 80"/>
          <p:cNvSpPr txBox="1"/>
          <p:nvPr/>
        </p:nvSpPr>
        <p:spPr>
          <a:xfrm>
            <a:off x="3995936" y="261774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179512" y="116632"/>
            <a:ext cx="338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35. Числа 1 - 6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23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416 L 0.05243 -0.03909 C 0.06354 -0.0488 0.08003 -0.05389 0.09705 -0.05389 C 0.11667 -0.05389 0.13229 -0.0488 0.1434 -0.03909 L 0.19601 0.00416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2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787 L 0.02969 -0.05388 C 0.03663 -0.06776 0.04705 -0.07493 0.05764 -0.07493 C 0.06997 -0.07493 0.07969 -0.06776 0.08663 -0.05388 L 0.11979 0.00787 " pathEditMode="relative" rAng="0" ptsTypes="FffFF">
                                      <p:cBhvr>
                                        <p:cTn id="4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4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8094E-6 L -0.12187 0.0839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4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5" grpId="0" animBg="1"/>
      <p:bldP spid="103" grpId="0" animBg="1"/>
      <p:bldP spid="130" grpId="0" animBg="1"/>
      <p:bldP spid="80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467"/>
          <a:stretch/>
        </p:blipFill>
        <p:spPr bwMode="auto">
          <a:xfrm>
            <a:off x="4716016" y="2318594"/>
            <a:ext cx="4254438" cy="43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467"/>
          <a:stretch/>
        </p:blipFill>
        <p:spPr bwMode="auto">
          <a:xfrm>
            <a:off x="125228" y="2297562"/>
            <a:ext cx="4254438" cy="43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79512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66538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71600" y="261360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86618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53301" y="3215831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/>
          </a:p>
        </p:txBody>
      </p:sp>
      <p:sp>
        <p:nvSpPr>
          <p:cNvPr id="44" name="Блок-схема: узел 43"/>
          <p:cNvSpPr/>
          <p:nvPr/>
        </p:nvSpPr>
        <p:spPr>
          <a:xfrm>
            <a:off x="1835696" y="2406296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7200843" y="243022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9275" y="1961058"/>
            <a:ext cx="1647752" cy="4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203848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98786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88024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77773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80112" y="261360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23122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87218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07298" y="2613609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32911" y="1101517"/>
            <a:ext cx="0" cy="4403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9187" y="490799"/>
            <a:ext cx="92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Вова дал задание воробью, зайчику и стрекозе выполнить сложение. Помоги им справиться с заданием.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Блок-схема: узел 64"/>
          <p:cNvSpPr/>
          <p:nvPr/>
        </p:nvSpPr>
        <p:spPr>
          <a:xfrm>
            <a:off x="4132939" y="2406296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52447" y="1396535"/>
            <a:ext cx="74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Блок-схема: узел 77"/>
          <p:cNvSpPr/>
          <p:nvPr/>
        </p:nvSpPr>
        <p:spPr>
          <a:xfrm>
            <a:off x="8732314" y="2433043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6444208" y="244730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754" y="2057252"/>
            <a:ext cx="803321" cy="38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6516216" y="1480645"/>
            <a:ext cx="74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646999" y="1480645"/>
            <a:ext cx="74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Блок-схема: узел 102"/>
          <p:cNvSpPr/>
          <p:nvPr/>
        </p:nvSpPr>
        <p:spPr>
          <a:xfrm>
            <a:off x="3347864" y="242088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2443" y="1976007"/>
            <a:ext cx="857653" cy="37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Box 105"/>
          <p:cNvSpPr txBox="1"/>
          <p:nvPr/>
        </p:nvSpPr>
        <p:spPr>
          <a:xfrm>
            <a:off x="3470535" y="1423416"/>
            <a:ext cx="741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350446" y="320154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782494" y="3201541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2390791" y="3201541"/>
            <a:ext cx="41549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=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1611970" y="3201541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dirty="0"/>
          </a:p>
        </p:txBody>
      </p:sp>
      <p:pic>
        <p:nvPicPr>
          <p:cNvPr id="12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3598" y="3861048"/>
            <a:ext cx="503556" cy="33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" name="Прямоугольник 129"/>
          <p:cNvSpPr/>
          <p:nvPr/>
        </p:nvSpPr>
        <p:spPr>
          <a:xfrm>
            <a:off x="728273" y="424119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2846537" y="3201541"/>
            <a:ext cx="429319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006630" y="3201541"/>
            <a:ext cx="429319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131163" y="3201541"/>
            <a:ext cx="429319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4788024" y="320154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5220072" y="3201541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6927295" y="3201541"/>
            <a:ext cx="415498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=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6049548" y="3201541"/>
            <a:ext cx="39466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dirty="0"/>
          </a:p>
        </p:txBody>
      </p:sp>
      <p:pic>
        <p:nvPicPr>
          <p:cNvPr id="15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48564" y="3861048"/>
            <a:ext cx="503556" cy="33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" name="Прямоугольник 151"/>
          <p:cNvSpPr/>
          <p:nvPr/>
        </p:nvSpPr>
        <p:spPr>
          <a:xfrm>
            <a:off x="5203239" y="4196388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7383041" y="3201541"/>
            <a:ext cx="429319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6444208" y="3201541"/>
            <a:ext cx="429319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5568741" y="3201541"/>
            <a:ext cx="429319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728" y="2008231"/>
            <a:ext cx="1647752" cy="41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5852" y="1459101"/>
            <a:ext cx="1046559" cy="85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160">
            <a:off x="3946784" y="1663395"/>
            <a:ext cx="696220" cy="61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Прямоугольник 79"/>
          <p:cNvSpPr/>
          <p:nvPr/>
        </p:nvSpPr>
        <p:spPr>
          <a:xfrm>
            <a:off x="2029469" y="3215831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/>
          </a:p>
        </p:txBody>
      </p:sp>
      <p:sp>
        <p:nvSpPr>
          <p:cNvPr id="81" name="TextBox 80"/>
          <p:cNvSpPr txBox="1"/>
          <p:nvPr/>
        </p:nvSpPr>
        <p:spPr>
          <a:xfrm>
            <a:off x="3995936" y="261774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598982" y="3222344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444208" y="321297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/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5801" y="1489387"/>
            <a:ext cx="1046559" cy="85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Прямоугольник 76"/>
          <p:cNvSpPr/>
          <p:nvPr/>
        </p:nvSpPr>
        <p:spPr>
          <a:xfrm>
            <a:off x="8595182" y="2633484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2868675" y="3201541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179512" y="116632"/>
            <a:ext cx="338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35. Числа 1 - 6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02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457 L 0.03195 -0.03631 C 0.03855 -0.04787 0.04862 -0.05389 0.05903 -0.05389 C 0.07101 -0.05389 0.08056 -0.04787 0.08716 -0.03631 L 0.11928 0.01457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-34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1175E-6 L 0.04271 -0.06336 C 0.05156 -0.0777 0.06493 -0.0851 0.07899 -0.0851 C 0.09496 -0.0851 0.10781 -0.0777 0.11667 -0.06336 L 0.15972 -3.31175E-6 " pathEditMode="relative" rAng="0" ptsTypes="FffFF">
                                      <p:cBhvr>
                                        <p:cTn id="3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4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3811E-6 L -0.13003 0.0807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4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1" grpId="0"/>
      <p:bldP spid="78" grpId="0" animBg="1"/>
      <p:bldP spid="152" grpId="0" animBg="1"/>
      <p:bldP spid="74" grpId="0"/>
      <p:bldP spid="7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Прямая соединительная линия 118"/>
          <p:cNvCxnSpPr/>
          <p:nvPr/>
        </p:nvCxnSpPr>
        <p:spPr>
          <a:xfrm>
            <a:off x="6939367" y="5020146"/>
            <a:ext cx="465180" cy="42405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H="1">
            <a:off x="6396435" y="5013176"/>
            <a:ext cx="416918" cy="48489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550223" y="296639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180741" y="296639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746015" y="296639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8363422" y="296639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79187" y="490799"/>
            <a:ext cx="326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Вычисли.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880851" y="296639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546477" y="296639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7176995" y="2966391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8359676" y="2966391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11694" y="980728"/>
            <a:ext cx="3225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– 1 – 1 – 1 =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11694" y="1646415"/>
            <a:ext cx="264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– 3 =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1693" y="2312102"/>
            <a:ext cx="2640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– 1 – 2 =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11693" y="2977788"/>
            <a:ext cx="280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– 2 – 1 =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79512" y="3645024"/>
            <a:ext cx="8821644" cy="7200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3789040"/>
            <a:ext cx="8821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 Narrow" pitchFamily="34" charset="0"/>
                <a:cs typeface="Arial" pitchFamily="34" charset="0"/>
              </a:rPr>
              <a:t>!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Число три можно прибавлять  и вычитать разными способами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9411" y="4496926"/>
            <a:ext cx="462309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181699" y="4489956"/>
            <a:ext cx="462309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629971" y="4509120"/>
            <a:ext cx="462309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209822" y="5013176"/>
            <a:ext cx="553866" cy="43102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8" idx="2"/>
            <a:endCxn id="99" idx="0"/>
          </p:cNvCxnSpPr>
          <p:nvPr/>
        </p:nvCxnSpPr>
        <p:spPr>
          <a:xfrm>
            <a:off x="1820566" y="5020146"/>
            <a:ext cx="0" cy="47792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89702" y="5020146"/>
            <a:ext cx="609196" cy="42405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971600" y="5498068"/>
            <a:ext cx="4623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589411" y="5498068"/>
            <a:ext cx="4623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267744" y="5498068"/>
            <a:ext cx="4623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971600" y="6093296"/>
            <a:ext cx="515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1632124" y="6093296"/>
            <a:ext cx="515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2281993" y="6093296"/>
            <a:ext cx="515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H="1">
            <a:off x="3923928" y="5013176"/>
            <a:ext cx="416918" cy="48489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4466860" y="5020146"/>
            <a:ext cx="465180" cy="42405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719390" y="5498068"/>
            <a:ext cx="4623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805536" y="5498068"/>
            <a:ext cx="4623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>
            <a:off x="3707904" y="6093296"/>
            <a:ext cx="515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4848933" y="6093296"/>
            <a:ext cx="515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191897" y="5498068"/>
            <a:ext cx="4623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278043" y="5498068"/>
            <a:ext cx="4623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6156176" y="6093296"/>
            <a:ext cx="515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7297205" y="6093296"/>
            <a:ext cx="5151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>
            <a:off x="5263944" y="2977788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/>
          </a:p>
        </p:txBody>
      </p:sp>
      <p:sp>
        <p:nvSpPr>
          <p:cNvPr id="126" name="Прямоугольник 125"/>
          <p:cNvSpPr/>
          <p:nvPr/>
        </p:nvSpPr>
        <p:spPr>
          <a:xfrm>
            <a:off x="5267078" y="2977788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/>
          </a:p>
        </p:txBody>
      </p:sp>
      <p:sp>
        <p:nvSpPr>
          <p:cNvPr id="127" name="Прямоугольник 126"/>
          <p:cNvSpPr/>
          <p:nvPr/>
        </p:nvSpPr>
        <p:spPr>
          <a:xfrm>
            <a:off x="5267078" y="2982884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5276344" y="2977788"/>
            <a:ext cx="38504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4913885" y="1072850"/>
            <a:ext cx="4012893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презентацию надо перевести в режим редактирования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179512" y="116632"/>
            <a:ext cx="338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35. Числа 1 - 6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8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2022</TotalTime>
  <Words>804</Words>
  <Application>Microsoft Office PowerPoint</Application>
  <PresentationFormat>Экран (4:3)</PresentationFormat>
  <Paragraphs>367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244</cp:revision>
  <dcterms:created xsi:type="dcterms:W3CDTF">2010-10-26T14:31:01Z</dcterms:created>
  <dcterms:modified xsi:type="dcterms:W3CDTF">2012-10-30T19:26:33Z</dcterms:modified>
</cp:coreProperties>
</file>