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59" r:id="rId8"/>
    <p:sldId id="269" r:id="rId9"/>
    <p:sldId id="270" r:id="rId10"/>
    <p:sldId id="271" r:id="rId11"/>
    <p:sldId id="273" r:id="rId12"/>
    <p:sldId id="274" r:id="rId13"/>
    <p:sldId id="275" r:id="rId14"/>
    <p:sldId id="276" r:id="rId15"/>
    <p:sldId id="284" r:id="rId16"/>
    <p:sldId id="265" r:id="rId17"/>
    <p:sldId id="261" r:id="rId18"/>
    <p:sldId id="260" r:id="rId19"/>
    <p:sldId id="262" r:id="rId20"/>
    <p:sldId id="264" r:id="rId21"/>
    <p:sldId id="298" r:id="rId22"/>
    <p:sldId id="263" r:id="rId23"/>
    <p:sldId id="299" r:id="rId24"/>
    <p:sldId id="297" r:id="rId25"/>
    <p:sldId id="283" r:id="rId26"/>
    <p:sldId id="282" r:id="rId27"/>
    <p:sldId id="281" r:id="rId28"/>
    <p:sldId id="296" r:id="rId29"/>
    <p:sldId id="280" r:id="rId30"/>
    <p:sldId id="295" r:id="rId31"/>
    <p:sldId id="294" r:id="rId32"/>
    <p:sldId id="293" r:id="rId33"/>
    <p:sldId id="292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5591-5521-4456-902D-A57EA56CE6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5446-2939-4B73-93A0-D767CD52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5591-5521-4456-902D-A57EA56CE6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5446-2939-4B73-93A0-D767CD52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5591-5521-4456-902D-A57EA56CE6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5446-2939-4B73-93A0-D767CD52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5591-5521-4456-902D-A57EA56CE6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5446-2939-4B73-93A0-D767CD52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5591-5521-4456-902D-A57EA56CE6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5446-2939-4B73-93A0-D767CD52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5591-5521-4456-902D-A57EA56CE6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5446-2939-4B73-93A0-D767CD52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5591-5521-4456-902D-A57EA56CE6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5446-2939-4B73-93A0-D767CD52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5591-5521-4456-902D-A57EA56CE6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5446-2939-4B73-93A0-D767CD52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5591-5521-4456-902D-A57EA56CE6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5446-2939-4B73-93A0-D767CD52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5591-5521-4456-902D-A57EA56CE6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5446-2939-4B73-93A0-D767CD52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5591-5521-4456-902D-A57EA56CE6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5446-2939-4B73-93A0-D767CD526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25591-5521-4456-902D-A57EA56CE6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F5446-2939-4B73-93A0-D767CD5268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2_%D1%84%D0%B5%D0%B2%D1%80%D0%B0%D0%BB%D1%8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ru.wikipedia.org/wiki/194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N.Baskov_s_horom_-_Na_mamaevom_kurgane_tishina_(iPlayer.fm).mp3" TargetMode="Externa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shablony-prezentaziy-powerpoint-9-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332656"/>
            <a:ext cx="65767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Сталинградской битве посвящается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1844824"/>
            <a:ext cx="45127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sz="4800" b="1" u="sng" dirty="0">
                <a:solidFill>
                  <a:srgbClr val="FF0000"/>
                </a:solidFill>
                <a:hlinkClick r:id="rId3" tooltip="2 февраля"/>
              </a:rPr>
              <a:t>2 февраля</a:t>
            </a:r>
            <a:r>
              <a:rPr lang="ru-RU" sz="4800" b="1" dirty="0">
                <a:solidFill>
                  <a:srgbClr val="FF0000"/>
                </a:solidFill>
              </a:rPr>
              <a:t> </a:t>
            </a:r>
            <a:r>
              <a:rPr lang="ru-RU" sz="4800" b="1" dirty="0" smtClean="0">
                <a:solidFill>
                  <a:srgbClr val="FF0000"/>
                </a:solidFill>
                <a:hlinkClick r:id="rId4" tooltip="1943"/>
              </a:rPr>
              <a:t>1943</a:t>
            </a:r>
            <a:r>
              <a:rPr lang="ru-RU" sz="4800" b="1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285293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/>
              <a:t>МБОУ «</a:t>
            </a:r>
            <a:r>
              <a:rPr lang="ru-RU" sz="2000" b="1" dirty="0" err="1" smtClean="0"/>
              <a:t>Новообинцевская</a:t>
            </a:r>
            <a:r>
              <a:rPr lang="ru-RU" sz="2000" b="1" dirty="0" smtClean="0"/>
              <a:t> СОШ»</a:t>
            </a:r>
          </a:p>
          <a:p>
            <a:pPr algn="ctr"/>
            <a:r>
              <a:rPr lang="ru-RU" sz="2000" b="1" dirty="0" smtClean="0"/>
              <a:t>Презентацию подготовила </a:t>
            </a:r>
          </a:p>
          <a:p>
            <a:pPr algn="ctr"/>
            <a:r>
              <a:rPr lang="ru-RU" sz="2000" b="1" dirty="0" err="1" smtClean="0"/>
              <a:t>читель</a:t>
            </a:r>
            <a:r>
              <a:rPr lang="ru-RU" sz="2000" b="1" dirty="0" smtClean="0"/>
              <a:t> начальных </a:t>
            </a:r>
          </a:p>
          <a:p>
            <a:pPr algn="ctr"/>
            <a:r>
              <a:rPr lang="ru-RU" sz="2000" b="1" dirty="0" err="1" smtClean="0"/>
              <a:t>Кавылина</a:t>
            </a:r>
            <a:r>
              <a:rPr lang="ru-RU" sz="2000" b="1" dirty="0" smtClean="0"/>
              <a:t> Надежда Васильевна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548680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Морской пехотинец Михаил </a:t>
            </a:r>
            <a:r>
              <a:rPr lang="ru-RU" sz="2400" b="1" dirty="0" err="1"/>
              <a:t>Паникаха</a:t>
            </a:r>
            <a:r>
              <a:rPr lang="ru-RU" sz="2400" b="1" dirty="0"/>
              <a:t> был не просто ранен — пуля попала в бутылку с зажигательной смесью, которую он держал в руках, и боец превратился в горящий факел. Но у него хватило сил на последний подвиг: добравшись до фашистского танка, он поджег и уничтожил вражескую машину.</a:t>
            </a:r>
          </a:p>
        </p:txBody>
      </p:sp>
      <p:pic>
        <p:nvPicPr>
          <p:cNvPr id="16387" name="Picture 3" descr="F:\Panikaha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67943" y="2564904"/>
            <a:ext cx="2608143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548680"/>
            <a:ext cx="86044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Особую известность среди защитников города получил знаменитый «Дом Павлова». Это обычное с виду здание оборонял совсем небольшой отряд под командованием сержанта Павлова и лейтенанта Афанасьева. Пытаясь взять дом штурмом, немцы потеряли больше бойцов, чем при взятии многих западноевропейских городов. А ведь защитников было не больше тридцати человек!</a:t>
            </a:r>
          </a:p>
        </p:txBody>
      </p:sp>
      <p:pic>
        <p:nvPicPr>
          <p:cNvPr id="17410" name="Picture 2" descr="F:\i (5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83768" y="3212976"/>
            <a:ext cx="4104456" cy="29886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692696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Перечислить </a:t>
            </a:r>
            <a:r>
              <a:rPr lang="ru-RU" sz="2400" b="1" dirty="0"/>
              <a:t>всех героев той битвы просто невозможно. О подвигах многих мы, увы, никогда не узнаем. Но можно точно сказать: лишь благодаря их отваге в тех тяжелейших условиях наша армия смогла выстоять перед напором фашистов.</a:t>
            </a:r>
          </a:p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/>
          </a:p>
        </p:txBody>
      </p:sp>
      <p:pic>
        <p:nvPicPr>
          <p:cNvPr id="5" name="Picture 3" descr="F:\i (1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560" y="2636912"/>
            <a:ext cx="5328592" cy="3521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612845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И вот — январь 1943 года. Гитлеровцы уже совсем не те бравые вояки, какими были они летом прошлого года на подступах к Сталинграду. Теперь это уставшие, грязные, голодные люди в изорванных шинелях, которые почти не защищают их от лютого мороза на ледяном степном ветру. В развалинах захваченного ими города они больше похожи на погорельцев, чем на победителей. Гитлеровцы так увлеклись штурмом города, что не заметили, как нашим войскам удалось обойти их сразу с двух сторон. Оказавшиеся в окружении фашисты страдали от холода, голода и болезней. Многие умирали уже вовсе не от пуль. Но бежать им теперь было некуда. Даже немецкие генералы стали говорить о том, что хорошо бы сдаться в плен, многие из них жалели своих солдат. Но Гитлер был непреклонен.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548680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Он требовал от своих командиров сражаться до последнего, погубить всех бойцов и погибнуть самим. Уже в январе он неожиданно присвоил командующему окруженной армией Паулюсу высшее воинское звание — </a:t>
            </a:r>
            <a:r>
              <a:rPr lang="ru-RU" sz="2000" b="1" dirty="0" err="1"/>
              <a:t>фельд-маршал</a:t>
            </a:r>
            <a:r>
              <a:rPr lang="ru-RU" sz="2000" b="1" dirty="0"/>
              <a:t>. С чего бы это вдруг такая честь для командира, уже почти проигравшего величайшую битву? Ответ кроется в «поздравительной» телеграмме, где Гитлер пишет: «ещё ни один немецкий фельдмаршал не попадал в плен». Намек простой: сражайся до конца или умри. </a:t>
            </a:r>
          </a:p>
        </p:txBody>
      </p:sp>
      <p:pic>
        <p:nvPicPr>
          <p:cNvPr id="18434" name="Picture 2" descr="F:\76150_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1999" y="2780928"/>
            <a:ext cx="4392833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764704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Ну а на Мамаевом кургане в 1967 году открылся целый мемориальный комплекс — в честь тех, кто отстоял здесь свободу не только нашей страны, но и всего мира. Там и стоит знаменитая статуя Родины-матери с мечом в руке. Как напоминание нам всем о тех великих днях, когда решалась судьба нашей страны.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39552" y="548680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Если плыть по Волге мимо города Волгограда, трудно не заметить огромную статую. Женщина с мечом в руке будто бы призывает людей куда-то. Это — один из самых крупных памятников в мире, он почти в два раза выше знаменитой американской статуи Свободы! </a:t>
            </a:r>
            <a:endParaRPr lang="ru-RU" sz="2400" b="1" dirty="0"/>
          </a:p>
          <a:p>
            <a:r>
              <a:rPr lang="ru-RU" sz="2400" b="1" i="1" dirty="0"/>
              <a:t>Но откуда же он здесь, в волгоградских степях? И в честь каких событий его воздвигли? </a:t>
            </a:r>
            <a:endParaRPr lang="ru-RU" sz="2400" b="1" dirty="0"/>
          </a:p>
          <a:p>
            <a:r>
              <a:rPr lang="ru-RU" sz="2400" b="1" i="1" dirty="0"/>
              <a:t>Памятник этот называют «Родина-мать» и стоит он на Мамаевом кургане, в том самом месте, где семьдесят лет назад в великой битве решилась судьба не только нашей страны, но и всего мира. </a:t>
            </a:r>
            <a:endParaRPr lang="ru-RU" sz="2400" b="1" dirty="0"/>
          </a:p>
        </p:txBody>
      </p:sp>
      <p:pic>
        <p:nvPicPr>
          <p:cNvPr id="10246" name="Picture 6" descr="http://img.liveinternet.ru/images/attach/3/7437/7437196_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87130" cy="6453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11560" y="692696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Для Советского </a:t>
            </a:r>
            <a:r>
              <a:rPr lang="ru-RU" sz="2400" b="1" dirty="0" smtClean="0"/>
              <a:t>Союза, </a:t>
            </a:r>
            <a:r>
              <a:rPr lang="ru-RU" sz="2400" b="1" dirty="0"/>
              <a:t>который также понёс большие потери в ходе сражения, победа в Сталинградской битве положила «начало массовому изгнанию захватчиков с советской земли»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39552" y="692696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К 23 августа 1942 года из 400 тысяч жителей Сталинграда было эвакуировано около 100 </a:t>
            </a:r>
            <a:r>
              <a:rPr lang="ru-RU" sz="2800" b="1" dirty="0" smtClean="0"/>
              <a:t>тысяч. </a:t>
            </a:r>
            <a:r>
              <a:rPr lang="ru-RU" sz="2800" b="1" dirty="0"/>
              <a:t>24 августа Городской комитет обороны Сталинграда принял запоздалое постановление об эвакуации женщин, детей и раненых на левый берег Волги. Все граждане, включая женщин и детей, работали над постройкой траншей и </a:t>
            </a:r>
            <a:r>
              <a:rPr lang="ru-RU" sz="2800" b="1" dirty="0" smtClean="0"/>
              <a:t>других фортификационных сооружений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8" y="548680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23 августа силы 4-го воздушного флота произвели самую долгую и разрушительную бомбардировку города. Вражеская авиация разрушила город, убила более 90 тысяч человек, уничтожила более половины жилого фонда довоенного Сталинграда, превратив тем самым город в громадную территорию, покрытую горящими руинами.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548680"/>
            <a:ext cx="86764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2 февраля является Днём </a:t>
            </a:r>
            <a:r>
              <a:rPr lang="ru-RU" sz="2800" b="1" dirty="0" smtClean="0"/>
              <a:t>воинской славы России — </a:t>
            </a:r>
            <a:r>
              <a:rPr lang="ru-RU" sz="2800" b="1" dirty="0"/>
              <a:t>День разгрома советскими </a:t>
            </a:r>
            <a:r>
              <a:rPr lang="ru-RU" sz="2800" b="1" dirty="0" smtClean="0"/>
              <a:t>войсками</a:t>
            </a:r>
          </a:p>
          <a:p>
            <a:pPr algn="ctr"/>
            <a:r>
              <a:rPr lang="ru-RU" sz="2800" b="1" dirty="0" smtClean="0"/>
              <a:t> </a:t>
            </a:r>
            <a:r>
              <a:rPr lang="ru-RU" sz="2800" b="1" dirty="0"/>
              <a:t>немецко-фашистских </a:t>
            </a:r>
            <a:r>
              <a:rPr lang="ru-RU" sz="2800" b="1" dirty="0" smtClean="0"/>
              <a:t>войск</a:t>
            </a:r>
          </a:p>
          <a:p>
            <a:pPr algn="ctr"/>
            <a:r>
              <a:rPr lang="ru-RU" sz="2800" b="1" dirty="0" smtClean="0"/>
              <a:t> </a:t>
            </a:r>
            <a:r>
              <a:rPr lang="ru-RU" sz="2800" b="1" dirty="0"/>
              <a:t>в Сталинградской битве в 1943 году.</a:t>
            </a:r>
          </a:p>
        </p:txBody>
      </p:sp>
      <p:pic>
        <p:nvPicPr>
          <p:cNvPr id="2052" name="Picture 4" descr="F:\i (6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51720" y="2276872"/>
            <a:ext cx="4800533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764704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Сталинград  </a:t>
            </a:r>
            <a:r>
              <a:rPr lang="ru-RU" sz="3200" b="1" dirty="0"/>
              <a:t>для всего мира стал символом поражения фашизма. А так же — символом решающего сражения, способного определить всю будущую судьбу его участников.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:\0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47461"/>
          </a:xfrm>
          <a:prstGeom prst="rect">
            <a:avLst/>
          </a:prstGeom>
          <a:noFill/>
        </p:spPr>
      </p:pic>
      <p:pic>
        <p:nvPicPr>
          <p:cNvPr id="3" name="N.Baskov_s_horom_-_Na_mamaevom_kurgane_tishina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4" name="N.Baskov_s_horom_-_Na_mamaevom_kurgane_tishina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5" name="N.Baskov_s_horom_-_Na_mamaevom_kurgane_tishina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6" name="N.Baskov_s_horom_-_Na_mamaevom_kurgane_tishina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4427984" y="328498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numSld="999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F:\0000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:\83e23fec3ce3cd9a1219a43d55ce274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74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:\i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925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:\i (7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9402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F:\stal_1942_0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6436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F:\76061_90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698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F:\60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" y="0"/>
            <a:ext cx="912635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F:\66-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6093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548680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Сражение включало в </a:t>
            </a:r>
            <a:r>
              <a:rPr lang="ru-RU" sz="2800" b="1" dirty="0" smtClean="0"/>
              <a:t>себя попытку</a:t>
            </a:r>
            <a:r>
              <a:rPr lang="ru-RU" sz="2800" b="1" dirty="0"/>
              <a:t> вермахта захватить правобережье Волги в районе Сталинграда (современный Волгоград) и сам город, противостояние </a:t>
            </a:r>
            <a:r>
              <a:rPr lang="ru-RU" sz="2800" b="1" u="sng" dirty="0"/>
              <a:t>Красной </a:t>
            </a:r>
            <a:r>
              <a:rPr lang="ru-RU" sz="2800" b="1" u="sng" dirty="0" smtClean="0"/>
              <a:t>армии</a:t>
            </a:r>
            <a:r>
              <a:rPr lang="ru-RU" sz="2800" b="1" dirty="0" smtClean="0"/>
              <a:t> и </a:t>
            </a:r>
            <a:r>
              <a:rPr lang="ru-RU" sz="2800" b="1" dirty="0"/>
              <a:t>вермахта в городе и контрнаступление Красной армии (операция «Уран»), в результате </a:t>
            </a:r>
            <a:r>
              <a:rPr lang="ru-RU" sz="2800" b="1" dirty="0" smtClean="0"/>
              <a:t>которого</a:t>
            </a:r>
          </a:p>
          <a:p>
            <a:pPr algn="ctr"/>
            <a:r>
              <a:rPr lang="ru-RU" sz="2800" b="1" dirty="0"/>
              <a:t> 6-я армия и другие силы союзников </a:t>
            </a:r>
            <a:r>
              <a:rPr lang="ru-RU" sz="2800" b="1" dirty="0" smtClean="0"/>
              <a:t>нацистской Германии внутри </a:t>
            </a:r>
            <a:r>
              <a:rPr lang="ru-RU" sz="2800" b="1" dirty="0"/>
              <a:t>и около города были окружены и частью уничтожены, а частью захвачены в плен.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F:\i (8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F:\e9924b2c23c47619964a3863994235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9614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5602" name="Picture 2" descr="F:\9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5366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6628" name="Picture 4" descr="http://900igr.net/datai/istorija/Stalingradskaja/0015-016-Stalingradskaj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1052736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Шел второй год Великой Отечественной войны. Потерпев сокрушительное поражение под Москвой, фашистские части продолжали наступать на других фронтах. Немецкие танки ревели в донских степях, спеша как можно скорее прорваться вглубь нашей страны. Одной из их главных целей был город на Волге — Сталинград (ныне называемый Волгоградом). План у Гитлера был простой: разрушить городские заводы, производившие вооружение для советской армии, а самое главное, получить выход к Волге.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620688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И, конечно, на пути к своей победе фашисты не жалели ни солдат, ни мирных людей. Женщины, старики, дети — все, кто жил в нашей стране были для них людьми «второго сорта». А потому и битву за Сталинград Гитлер начал с жестокой расправы над мирными жителями.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564904"/>
            <a:ext cx="85324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Фашистские бомбардировщики накрыли город «ковром» из бомб. За один день гитлеровцы сделали столько боевых вылетов, сколько до этого делали за целый год! В городе, где жили 450 тысяч человек, не уцелело почти ни одного здания! На железной дороге вспыхнули цистерны с нефтью, которая полилась по улицам, а потом попала в Волгу.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692696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Это было страшное зрелище — горела даже сама река и пароходы у пристани! Тысячи простых горожан погибли от этого страшного удара с неба, и казалось, что превращенный в руины город больше не сможет противостоять захватчикам. Еще шаг — и враги выйдут к Волге, а там и войне конец: победят нас фашисты.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068960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Гитлер и его генералы надеялись взять Сталинград с первой же атаки. Ведь город уже превратился в дымящиеся руины, а из пыльной степи на него надвигалась целая орда захватчиков, готовая смести на своем пути все. Но не тут-то было!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836712"/>
            <a:ext cx="7416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По приблизительным подсчётам, суммарные потери обеих сторон в этом сражении превышают два миллиона человек. Державы </a:t>
            </a:r>
            <a:r>
              <a:rPr lang="ru-RU" sz="3200" b="1" dirty="0" smtClean="0"/>
              <a:t>Оси потеряли </a:t>
            </a:r>
            <a:r>
              <a:rPr lang="ru-RU" sz="3200" b="1" dirty="0"/>
              <a:t>большое количество людей и вооружения и впоследствии не смогли полностью оправиться от поражения.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692696"/>
            <a:ext cx="85324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Бои в городе растянулись почти на полгода. Наши солдаты дрались за каждый дом и даже за каждый этаж! На знаменитом Сталинградском тракторном заводе фашисты уже врывались в цеха, но рабочие даже под пулями не прекращали ремонтировать танки, а когда было надо — сами бросались в бой, помогая нашим бойцам, защищавшим их необходимый для армии труд.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356992"/>
            <a:ext cx="86044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Английский журналист писал: за 28 дней Гитлер захватил всю Польшу, а в Сталинграде за тот же срок удалось захватить лишь один дом. Франция сдалась фашистам через 38 дней, за которые защитники Сталинграда уступили им лишь одну улицу! </a:t>
            </a:r>
          </a:p>
          <a:p>
            <a:r>
              <a:rPr lang="ru-RU" sz="2000" b="1" dirty="0"/>
              <a:t>— За Волгой для нас земли нет! — сказал своим солдатам командующий обороной маршал Чуйков, имея в виду, что отступить за реку — значило проиграть. И эти слова стали лозунгом защитников города.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:\536374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620688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Удивительные подвиги наших солдат можно перечислять бесконечно. Связист Матвей Путилов, будучи ранен в обе руки, несколько часов соединял оборванный кабель зубами. Он погиб, но восстановил связь, чтобы наши войска могли организовать контратаку и отбросить немцев. </a:t>
            </a:r>
          </a:p>
        </p:txBody>
      </p:sp>
      <p:pic>
        <p:nvPicPr>
          <p:cNvPr id="15363" name="Picture 3" descr="F:\ea6e665a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43808" y="2492896"/>
            <a:ext cx="2592288" cy="3503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314</Words>
  <Application>Microsoft Office PowerPoint</Application>
  <PresentationFormat>Экран (4:3)</PresentationFormat>
  <Paragraphs>35</Paragraphs>
  <Slides>33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Антон</dc:creator>
  <cp:lastModifiedBy>Антон</cp:lastModifiedBy>
  <cp:revision>12</cp:revision>
  <dcterms:created xsi:type="dcterms:W3CDTF">2014-01-26T12:34:41Z</dcterms:created>
  <dcterms:modified xsi:type="dcterms:W3CDTF">2014-01-26T14:22:44Z</dcterms:modified>
</cp:coreProperties>
</file>