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99" r:id="rId5"/>
    <p:sldId id="300" r:id="rId6"/>
    <p:sldId id="262" r:id="rId7"/>
    <p:sldId id="301" r:id="rId8"/>
    <p:sldId id="264" r:id="rId9"/>
    <p:sldId id="258" r:id="rId10"/>
    <p:sldId id="271" r:id="rId11"/>
    <p:sldId id="302" r:id="rId12"/>
    <p:sldId id="303" r:id="rId13"/>
    <p:sldId id="304" r:id="rId14"/>
    <p:sldId id="266" r:id="rId15"/>
    <p:sldId id="275" r:id="rId16"/>
    <p:sldId id="274" r:id="rId17"/>
    <p:sldId id="273" r:id="rId18"/>
    <p:sldId id="277" r:id="rId19"/>
    <p:sldId id="276" r:id="rId20"/>
    <p:sldId id="278" r:id="rId21"/>
    <p:sldId id="263" r:id="rId22"/>
    <p:sldId id="305" r:id="rId23"/>
    <p:sldId id="282" r:id="rId24"/>
    <p:sldId id="306" r:id="rId25"/>
    <p:sldId id="286" r:id="rId26"/>
    <p:sldId id="283" r:id="rId27"/>
    <p:sldId id="285" r:id="rId28"/>
    <p:sldId id="284" r:id="rId29"/>
    <p:sldId id="288" r:id="rId30"/>
    <p:sldId id="289" r:id="rId31"/>
    <p:sldId id="290" r:id="rId32"/>
    <p:sldId id="292" r:id="rId33"/>
    <p:sldId id="293" r:id="rId34"/>
    <p:sldId id="294" r:id="rId35"/>
    <p:sldId id="295" r:id="rId36"/>
    <p:sldId id="259" r:id="rId37"/>
    <p:sldId id="307"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8AA4420-29E1-48F1-A382-6ADC8FE65AA5}" type="datetimeFigureOut">
              <a:rPr lang="ru-RU"/>
              <a:pPr>
                <a:defRPr/>
              </a:pPr>
              <a:t>14.11.2014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A3E592-4C55-41FD-AE76-D2DAD4FBE279}" type="slidenum">
              <a:rPr lang="ru-RU"/>
              <a:pPr>
                <a:defRPr/>
              </a:pPr>
              <a:t>‹#›</a:t>
            </a:fld>
            <a:endParaRPr lang="ru-RU"/>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B025A64-07C4-4433-9214-FC57B174AD5C}" type="datetimeFigureOut">
              <a:rPr lang="ru-RU"/>
              <a:pPr>
                <a:defRPr/>
              </a:pPr>
              <a:t>14.11.2014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9F56D62-F0BE-45B7-8C6A-BC1550C85E9A}" type="slidenum">
              <a:rPr lang="ru-RU"/>
              <a:pPr>
                <a:defRPr/>
              </a:pPr>
              <a:t>‹#›</a:t>
            </a:fld>
            <a:endParaRPr lang="ru-RU"/>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7825060-00AC-4720-B2BE-4305179A8444}" type="datetimeFigureOut">
              <a:rPr lang="ru-RU"/>
              <a:pPr>
                <a:defRPr/>
              </a:pPr>
              <a:t>14.11.2014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6FA1EA7-CB30-4E69-A4EB-EC2C95328945}" type="slidenum">
              <a:rPr lang="ru-RU"/>
              <a:pPr>
                <a:defRPr/>
              </a:pPr>
              <a:t>‹#›</a:t>
            </a:fld>
            <a:endParaRPr lang="ru-RU"/>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5E6700D-538A-4552-8D1C-82DAFBC6411F}" type="datetimeFigureOut">
              <a:rPr lang="ru-RU"/>
              <a:pPr>
                <a:defRPr/>
              </a:pPr>
              <a:t>14.11.2014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7A52270-685B-4550-8BE5-DF5F75989120}" type="slidenum">
              <a:rPr lang="ru-RU"/>
              <a:pPr>
                <a:defRPr/>
              </a:pPr>
              <a:t>‹#›</a:t>
            </a:fld>
            <a:endParaRPr lang="ru-RU"/>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89EA134-F815-486A-A770-4AE2F4FDC02F}" type="datetimeFigureOut">
              <a:rPr lang="ru-RU"/>
              <a:pPr>
                <a:defRPr/>
              </a:pPr>
              <a:t>14.11.2014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BCF140-0769-4F42-A3DD-B501DFCE5FAD}" type="slidenum">
              <a:rPr lang="ru-RU"/>
              <a:pPr>
                <a:defRPr/>
              </a:pPr>
              <a:t>‹#›</a:t>
            </a:fld>
            <a:endParaRPr lang="ru-RU"/>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683A140-59FF-4EAD-A1DF-A18D697B3BE7}" type="datetimeFigureOut">
              <a:rPr lang="ru-RU"/>
              <a:pPr>
                <a:defRPr/>
              </a:pPr>
              <a:t>14.11.2014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E0D5B15-2EF8-48C4-A651-72AB240A831C}" type="slidenum">
              <a:rPr lang="ru-RU"/>
              <a:pPr>
                <a:defRPr/>
              </a:pPr>
              <a:t>‹#›</a:t>
            </a:fld>
            <a:endParaRPr lang="ru-RU"/>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D1AAF6F-10AF-41D7-A21A-AD44E58D14AE}" type="datetimeFigureOut">
              <a:rPr lang="ru-RU"/>
              <a:pPr>
                <a:defRPr/>
              </a:pPr>
              <a:t>14.11.2014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DB1C00A-9A70-443F-8AE1-5DA67EA38843}" type="slidenum">
              <a:rPr lang="ru-RU"/>
              <a:pPr>
                <a:defRPr/>
              </a:pPr>
              <a:t>‹#›</a:t>
            </a:fld>
            <a:endParaRPr lang="ru-RU"/>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B1F6D65-5114-4A00-93E0-D9DC9F4A5546}" type="datetimeFigureOut">
              <a:rPr lang="ru-RU"/>
              <a:pPr>
                <a:defRPr/>
              </a:pPr>
              <a:t>14.11.2014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6C1C4B8-C663-419D-9F8E-44C7ADD8BECE}" type="slidenum">
              <a:rPr lang="ru-RU"/>
              <a:pPr>
                <a:defRPr/>
              </a:pPr>
              <a:t>‹#›</a:t>
            </a:fld>
            <a:endParaRPr lang="ru-RU"/>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26AF95D-5B39-467C-8468-D18F83ECC94C}" type="datetimeFigureOut">
              <a:rPr lang="ru-RU"/>
              <a:pPr>
                <a:defRPr/>
              </a:pPr>
              <a:t>14.11.2014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D0A3E61-10AD-405C-8F7E-1F58DAFF0425}" type="slidenum">
              <a:rPr lang="ru-RU"/>
              <a:pPr>
                <a:defRPr/>
              </a:pPr>
              <a:t>‹#›</a:t>
            </a:fld>
            <a:endParaRPr lang="ru-RU"/>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571C0E6-C212-413F-95DF-988DF3306C4A}" type="datetimeFigureOut">
              <a:rPr lang="ru-RU"/>
              <a:pPr>
                <a:defRPr/>
              </a:pPr>
              <a:t>14.11.2014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7EA411C-B7F8-45A0-9307-A42B2AE927AB}" type="slidenum">
              <a:rPr lang="ru-RU"/>
              <a:pPr>
                <a:defRPr/>
              </a:pPr>
              <a:t>‹#›</a:t>
            </a:fld>
            <a:endParaRPr lang="ru-RU"/>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C9BD35C-CB81-494B-9229-2C56C73AC3F0}" type="datetimeFigureOut">
              <a:rPr lang="ru-RU"/>
              <a:pPr>
                <a:defRPr/>
              </a:pPr>
              <a:t>14.11.2014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A363CEA-74C3-4F29-AD75-E03D9F8F5850}" type="slidenum">
              <a:rPr lang="ru-RU"/>
              <a:pPr>
                <a:defRPr/>
              </a:pPr>
              <a:t>‹#›</a:t>
            </a:fld>
            <a:endParaRPr lang="ru-RU"/>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87CE678-9115-4A48-9113-AEDB55C11AB4}" type="datetimeFigureOut">
              <a:rPr lang="ru-RU"/>
              <a:pPr>
                <a:defRPr/>
              </a:pPr>
              <a:t>14.11.2014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A1EADA-FCD1-434D-9E0D-812C6CDBF2A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1357313" y="3887788"/>
            <a:ext cx="7358062" cy="1470025"/>
          </a:xfrm>
        </p:spPr>
        <p:txBody>
          <a:bodyPr/>
          <a:lstStyle/>
          <a:p>
            <a:pPr eaLnBrk="1" hangingPunct="1"/>
            <a:r>
              <a:rPr lang="ru-RU" b="1" i="1" dirty="0" smtClean="0"/>
              <a:t>Использование современных технологий в работе с детьми .</a:t>
            </a:r>
          </a:p>
        </p:txBody>
      </p:sp>
      <p:sp>
        <p:nvSpPr>
          <p:cNvPr id="3" name="Подзаголовок 2"/>
          <p:cNvSpPr>
            <a:spLocks noGrp="1"/>
          </p:cNvSpPr>
          <p:nvPr>
            <p:ph type="subTitle" idx="1"/>
          </p:nvPr>
        </p:nvSpPr>
        <p:spPr>
          <a:xfrm>
            <a:off x="5435600" y="285750"/>
            <a:ext cx="3465513" cy="1785938"/>
          </a:xfrm>
        </p:spPr>
        <p:txBody>
          <a:bodyPr rtlCol="0">
            <a:normAutofit/>
          </a:bodyPr>
          <a:lstStyle/>
          <a:p>
            <a:pPr algn="r" eaLnBrk="1" fontAlgn="auto" hangingPunct="1">
              <a:spcAft>
                <a:spcPts val="0"/>
              </a:spcAft>
              <a:defRPr/>
            </a:pPr>
            <a:r>
              <a:rPr lang="ru-RU" sz="2000" b="1" dirty="0" smtClean="0">
                <a:solidFill>
                  <a:schemeClr val="tx1">
                    <a:lumMod val="75000"/>
                    <a:lumOff val="25000"/>
                  </a:schemeClr>
                </a:solidFill>
              </a:rPr>
              <a:t>Автор: Коробова Светлана Алексеевна, воспитатель средней группы ГБДОУ детского сада № 47 Невского района Санкт-Петербурга</a:t>
            </a:r>
            <a:endParaRPr lang="ru-RU" sz="2000"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iterate type="lt">
                                    <p:tmPct val="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193" decel="100000"/>
                                        <p:tgtEl>
                                          <p:spTgt spid="2050"/>
                                        </p:tgtEl>
                                      </p:cBhvr>
                                    </p:animEffect>
                                    <p:animScale>
                                      <p:cBhvr>
                                        <p:cTn id="8" dur="193" decel="100000"/>
                                        <p:tgtEl>
                                          <p:spTgt spid="2050"/>
                                        </p:tgtEl>
                                      </p:cBhvr>
                                      <p:from x="10000" y="10000"/>
                                      <p:to x="200000" y="450000"/>
                                    </p:animScale>
                                    <p:animScale>
                                      <p:cBhvr>
                                        <p:cTn id="9" dur="308" accel="100000" fill="hold">
                                          <p:stCondLst>
                                            <p:cond delay="193"/>
                                          </p:stCondLst>
                                        </p:cTn>
                                        <p:tgtEl>
                                          <p:spTgt spid="2050"/>
                                        </p:tgtEl>
                                      </p:cBhvr>
                                      <p:from x="200000" y="450000"/>
                                      <p:to x="100000" y="100000"/>
                                    </p:animScale>
                                    <p:set>
                                      <p:cBhvr>
                                        <p:cTn id="10" dur="193" fill="hold"/>
                                        <p:tgtEl>
                                          <p:spTgt spid="2050"/>
                                        </p:tgtEl>
                                        <p:attrNameLst>
                                          <p:attrName>ppt_x</p:attrName>
                                        </p:attrNameLst>
                                      </p:cBhvr>
                                      <p:to>
                                        <p:strVal val="(0.5)"/>
                                      </p:to>
                                    </p:set>
                                    <p:anim from="(0.5)" to="(#ppt_x)" calcmode="lin" valueType="num">
                                      <p:cBhvr>
                                        <p:cTn id="11" dur="308" accel="100000" fill="hold">
                                          <p:stCondLst>
                                            <p:cond delay="193"/>
                                          </p:stCondLst>
                                        </p:cTn>
                                        <p:tgtEl>
                                          <p:spTgt spid="2050"/>
                                        </p:tgtEl>
                                        <p:attrNameLst>
                                          <p:attrName>ppt_x</p:attrName>
                                        </p:attrNameLst>
                                      </p:cBhvr>
                                    </p:anim>
                                    <p:set>
                                      <p:cBhvr>
                                        <p:cTn id="12" dur="193" fill="hold"/>
                                        <p:tgtEl>
                                          <p:spTgt spid="2050"/>
                                        </p:tgtEl>
                                        <p:attrNameLst>
                                          <p:attrName>ppt_y</p:attrName>
                                        </p:attrNameLst>
                                      </p:cBhvr>
                                      <p:to>
                                        <p:strVal val="(#ppt_y+0.4)"/>
                                      </p:to>
                                    </p:set>
                                    <p:anim from="(#ppt_y+0.4)" to="(#ppt_y)" calcmode="lin" valueType="num">
                                      <p:cBhvr>
                                        <p:cTn id="13" dur="308" accel="100000" fill="hold">
                                          <p:stCondLst>
                                            <p:cond delay="193"/>
                                          </p:stCondLst>
                                        </p:cTn>
                                        <p:tgtEl>
                                          <p:spTgt spid="20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95536" y="2495707"/>
            <a:ext cx="8424936" cy="3046988"/>
          </a:xfrm>
          <a:prstGeom prst="rect">
            <a:avLst/>
          </a:prstGeom>
          <a:noFill/>
          <a:ln w="9525">
            <a:noFill/>
            <a:miter lim="800000"/>
            <a:headEnd/>
            <a:tailEnd/>
          </a:ln>
        </p:spPr>
        <p:txBody>
          <a:bodyPr wrap="square" anchor="ctr">
            <a:spAutoFit/>
          </a:bodyPr>
          <a:lstStyle/>
          <a:p>
            <a:pPr indent="450850" algn="just" eaLnBrk="0" hangingPunct="0"/>
            <a:r>
              <a:rPr lang="ru-RU" sz="3200" b="1" dirty="0">
                <a:latin typeface="Times New Roman" pitchFamily="18" charset="0"/>
                <a:cs typeface="Times New Roman" pitchFamily="18" charset="0"/>
              </a:rPr>
              <a:t>Цель</a:t>
            </a:r>
            <a:r>
              <a:rPr lang="ru-RU" sz="3200" dirty="0">
                <a:solidFill>
                  <a:srgbClr val="000000"/>
                </a:solidFill>
                <a:latin typeface="Times New Roman" pitchFamily="18" charset="0"/>
                <a:cs typeface="Times New Roman" pitchFamily="18" charset="0"/>
              </a:rPr>
              <a:t> </a:t>
            </a:r>
            <a:r>
              <a:rPr lang="ru-RU" sz="3200" dirty="0" err="1">
                <a:solidFill>
                  <a:srgbClr val="000000"/>
                </a:solidFill>
                <a:latin typeface="Times New Roman" pitchFamily="18" charset="0"/>
                <a:cs typeface="Times New Roman" pitchFamily="18" charset="0"/>
              </a:rPr>
              <a:t>здоровьесберегающих</a:t>
            </a:r>
            <a:r>
              <a:rPr lang="ru-RU" sz="3200" dirty="0">
                <a:solidFill>
                  <a:srgbClr val="000000"/>
                </a:solidFill>
                <a:latin typeface="Times New Roman" pitchFamily="18" charset="0"/>
                <a:cs typeface="Times New Roman" pitchFamily="18" charset="0"/>
              </a:rPr>
              <a:t> технологий в дошкольном образовании это формирование  осознанного отношения ребёнка к своему  здоровью, развитие умения оберегать, поддерживать,  сохранять его, и накопление знаний о здоровом образе жизни. </a:t>
            </a:r>
            <a:endParaRPr lang="ru-RU" sz="3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92896"/>
            <a:ext cx="8229600" cy="2520280"/>
          </a:xfrm>
        </p:spPr>
        <p:txBody>
          <a:bodyPr/>
          <a:lstStyle/>
          <a:p>
            <a:r>
              <a:rPr lang="ru-RU" b="1" dirty="0" err="1" smtClean="0">
                <a:latin typeface="Times New Roman" pitchFamily="18" charset="0"/>
                <a:cs typeface="Times New Roman" pitchFamily="18" charset="0"/>
              </a:rPr>
              <a:t>Здоровьесберегающие</a:t>
            </a:r>
            <a:r>
              <a:rPr lang="ru-RU" b="1" dirty="0" smtClean="0">
                <a:latin typeface="Times New Roman" pitchFamily="18" charset="0"/>
                <a:cs typeface="Times New Roman" pitchFamily="18" charset="0"/>
              </a:rPr>
              <a:t> технологии, применяемые в работе с детьми.</a:t>
            </a: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539552" y="2441037"/>
            <a:ext cx="7920880" cy="3933384"/>
          </a:xfrm>
          <a:prstGeom prst="rect">
            <a:avLst/>
          </a:prstGeom>
        </p:spPr>
        <p:txBody>
          <a:bodyPr wrap="square">
            <a:spAutoFit/>
          </a:bodyPr>
          <a:lstStyle/>
          <a:p>
            <a:pPr marL="342900" indent="-342900" eaLnBrk="0" hangingPunct="0">
              <a:spcBef>
                <a:spcPct val="20000"/>
              </a:spcBef>
              <a:buFont typeface="Arial" charset="0"/>
              <a:buChar char="•"/>
            </a:pPr>
            <a:r>
              <a:rPr lang="ru-RU" sz="3200" dirty="0" smtClean="0">
                <a:latin typeface="Times New Roman" pitchFamily="18" charset="0"/>
                <a:cs typeface="Times New Roman" pitchFamily="18" charset="0"/>
              </a:rPr>
              <a:t>физкультурные занятия</a:t>
            </a:r>
            <a:r>
              <a:rPr lang="en-US" sz="3200" dirty="0" smtClean="0">
                <a:latin typeface="Times New Roman" pitchFamily="18" charset="0"/>
                <a:cs typeface="Times New Roman" pitchFamily="18" charset="0"/>
              </a:rPr>
              <a:t>;</a:t>
            </a:r>
            <a:r>
              <a:rPr lang="ru-RU" sz="3200" dirty="0" smtClean="0">
                <a:latin typeface="Times New Roman" pitchFamily="18" charset="0"/>
                <a:cs typeface="Times New Roman" pitchFamily="18" charset="0"/>
              </a:rPr>
              <a:t>  </a:t>
            </a:r>
          </a:p>
          <a:p>
            <a:pPr marL="342900" indent="-342900" eaLnBrk="0" hangingPunct="0">
              <a:spcBef>
                <a:spcPct val="20000"/>
              </a:spcBef>
              <a:buFont typeface="Arial" charset="0"/>
              <a:buChar char="•"/>
            </a:pPr>
            <a:r>
              <a:rPr lang="ru-RU" sz="3200" dirty="0" smtClean="0">
                <a:latin typeface="Times New Roman" pitchFamily="18" charset="0"/>
                <a:cs typeface="Times New Roman" pitchFamily="18" charset="0"/>
              </a:rPr>
              <a:t>физкультминутки и динамические паузы; </a:t>
            </a:r>
          </a:p>
          <a:p>
            <a:pPr marL="342900" indent="-342900" eaLnBrk="0" hangingPunct="0">
              <a:spcBef>
                <a:spcPct val="20000"/>
              </a:spcBef>
              <a:buFont typeface="Arial" charset="0"/>
              <a:buChar char="•"/>
            </a:pPr>
            <a:r>
              <a:rPr lang="ru-RU" sz="3200" dirty="0" smtClean="0">
                <a:latin typeface="Times New Roman" pitchFamily="18" charset="0"/>
                <a:cs typeface="Times New Roman" pitchFamily="18" charset="0"/>
              </a:rPr>
              <a:t>эмоциональные разминки; </a:t>
            </a:r>
          </a:p>
          <a:p>
            <a:pPr marL="342900" indent="-342900" eaLnBrk="0" hangingPunct="0">
              <a:spcBef>
                <a:spcPct val="20000"/>
              </a:spcBef>
              <a:buFont typeface="Arial" charset="0"/>
              <a:buChar char="•"/>
            </a:pPr>
            <a:r>
              <a:rPr lang="ru-RU" sz="3200" dirty="0" smtClean="0">
                <a:latin typeface="Times New Roman" pitchFamily="18" charset="0"/>
                <a:cs typeface="Times New Roman" pitchFamily="18" charset="0"/>
              </a:rPr>
              <a:t>утренняя гимнастика, закаливающие мероприятия и бодрящая гимнастика после сна;</a:t>
            </a:r>
          </a:p>
          <a:p>
            <a:pPr marL="342900" indent="-342900" eaLnBrk="0" hangingPunct="0">
              <a:spcBef>
                <a:spcPct val="20000"/>
              </a:spcBef>
              <a:buFont typeface="Arial" charset="0"/>
              <a:buChar char="•"/>
            </a:pPr>
            <a:r>
              <a:rPr lang="ru-RU" sz="3200" dirty="0" smtClean="0">
                <a:latin typeface="Times New Roman" pitchFamily="18" charset="0"/>
                <a:cs typeface="Times New Roman" pitchFamily="18" charset="0"/>
              </a:rPr>
              <a:t>оздоровительный бег, ходьба</a:t>
            </a:r>
            <a:r>
              <a:rPr lang="en-US"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496437"/>
            <a:ext cx="7632848" cy="3243965"/>
          </a:xfrm>
          <a:prstGeom prst="rect">
            <a:avLst/>
          </a:prstGeom>
        </p:spPr>
        <p:txBody>
          <a:bodyPr wrap="square">
            <a:spAutoFit/>
          </a:bodyPr>
          <a:lstStyle/>
          <a:p>
            <a:pPr marL="342900" indent="-342900" eaLnBrk="0" hangingPunct="0">
              <a:spcBef>
                <a:spcPct val="20000"/>
              </a:spcBef>
              <a:buFont typeface="Arial" charset="0"/>
              <a:buChar char="•"/>
            </a:pPr>
            <a:r>
              <a:rPr lang="ru-RU" sz="3200" dirty="0" smtClean="0">
                <a:latin typeface="Times New Roman" pitchFamily="18" charset="0"/>
                <a:cs typeface="Times New Roman" pitchFamily="18" charset="0"/>
              </a:rPr>
              <a:t>подвижные, спортивные игры и упражнения  на прогулке и в группе;</a:t>
            </a:r>
          </a:p>
          <a:p>
            <a:pPr marL="342900" indent="-342900" eaLnBrk="0" hangingPunct="0">
              <a:spcBef>
                <a:spcPct val="20000"/>
              </a:spcBef>
              <a:buFont typeface="Arial" charset="0"/>
              <a:buChar char="•"/>
            </a:pPr>
            <a:r>
              <a:rPr lang="ru-RU" sz="3200" dirty="0" smtClean="0">
                <a:latin typeface="Times New Roman" pitchFamily="18" charset="0"/>
                <a:cs typeface="Times New Roman" pitchFamily="18" charset="0"/>
              </a:rPr>
              <a:t>гимнастики - пальчиковая, зрительная,  дыхательная;  </a:t>
            </a:r>
          </a:p>
          <a:p>
            <a:pPr marL="342900" indent="-342900" eaLnBrk="0" hangingPunct="0">
              <a:spcBef>
                <a:spcPct val="20000"/>
              </a:spcBef>
              <a:buFont typeface="Arial" charset="0"/>
              <a:buChar char="•"/>
            </a:pPr>
            <a:r>
              <a:rPr lang="ru-RU" sz="3200" dirty="0" smtClean="0">
                <a:latin typeface="Times New Roman" pitchFamily="18" charset="0"/>
                <a:cs typeface="Times New Roman" pitchFamily="18" charset="0"/>
              </a:rPr>
              <a:t>самостоятельная двигательная </a:t>
            </a:r>
            <a:r>
              <a:rPr lang="ru-RU" sz="3200" dirty="0" err="1" smtClean="0">
                <a:latin typeface="Times New Roman" pitchFamily="18" charset="0"/>
                <a:cs typeface="Times New Roman" pitchFamily="18" charset="0"/>
              </a:rPr>
              <a:t>деятельностьдетей</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0" y="1772816"/>
            <a:ext cx="9144000" cy="720079"/>
          </a:xfrm>
        </p:spPr>
        <p:txBody>
          <a:bodyPr/>
          <a:lstStyle/>
          <a:p>
            <a:pPr algn="ctr"/>
            <a:r>
              <a:rPr lang="ru-RU" sz="3600" b="1" dirty="0" smtClean="0">
                <a:latin typeface="Times New Roman" pitchFamily="18" charset="0"/>
                <a:cs typeface="Times New Roman" pitchFamily="18" charset="0"/>
              </a:rPr>
              <a:t>Физкультминутки и динамические паузы</a:t>
            </a:r>
            <a:r>
              <a:rPr lang="ru-RU" sz="3600" dirty="0" smtClean="0">
                <a:solidFill>
                  <a:srgbClr val="7030A0"/>
                </a:solidFill>
                <a:latin typeface="Times New Roman" pitchFamily="18" charset="0"/>
                <a:cs typeface="Times New Roman" pitchFamily="18" charset="0"/>
              </a:rPr>
              <a:t>.</a:t>
            </a:r>
          </a:p>
        </p:txBody>
      </p:sp>
      <p:pic>
        <p:nvPicPr>
          <p:cNvPr id="11267" name="Рисунок 4" descr="IMG_7009.JPG"/>
          <p:cNvPicPr>
            <a:picLocks noGrp="1" noChangeAspect="1"/>
          </p:cNvPicPr>
          <p:nvPr>
            <p:ph sz="half" idx="1"/>
          </p:nvPr>
        </p:nvPicPr>
        <p:blipFill>
          <a:blip r:embed="rId2" cstate="screen"/>
          <a:stretch>
            <a:fillRect/>
          </a:stretch>
        </p:blipFill>
        <p:spPr>
          <a:xfrm>
            <a:off x="251520" y="2708920"/>
            <a:ext cx="4802233" cy="3600000"/>
          </a:xfrm>
          <a:prstGeom prst="cloud">
            <a:avLst/>
          </a:prstGeom>
          <a:effectLst>
            <a:glow rad="139700">
              <a:schemeClr val="accent2">
                <a:satMod val="175000"/>
                <a:alpha val="40000"/>
              </a:schemeClr>
            </a:glow>
          </a:effectLst>
        </p:spPr>
      </p:pic>
      <p:sp>
        <p:nvSpPr>
          <p:cNvPr id="11268" name="Текст 3"/>
          <p:cNvSpPr>
            <a:spLocks noGrp="1"/>
          </p:cNvSpPr>
          <p:nvPr>
            <p:ph sz="half" idx="2"/>
          </p:nvPr>
        </p:nvSpPr>
        <p:spPr>
          <a:xfrm>
            <a:off x="4644008" y="2780928"/>
            <a:ext cx="4042792" cy="3600400"/>
          </a:xfrm>
        </p:spPr>
        <p:txBody>
          <a:bodyPr/>
          <a:lstStyle/>
          <a:p>
            <a:pPr algn="ctr">
              <a:buNone/>
            </a:pPr>
            <a:r>
              <a:rPr lang="ru-RU" dirty="0" smtClean="0">
                <a:latin typeface="Times New Roman" pitchFamily="18" charset="0"/>
                <a:cs typeface="Times New Roman" pitchFamily="18" charset="0"/>
              </a:rPr>
              <a:t>     Физкультминутки – прекрасное средство переключить детей на другой вид деятельности, повысить их работоспособность в образовательной деятельности.</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slide(fromRight)">
                                      <p:cBhvr>
                                        <p:cTn id="7" dur="500"/>
                                        <p:tgtEl>
                                          <p:spTgt spid="11266"/>
                                        </p:tgtEl>
                                      </p:cBhvr>
                                    </p:animEffect>
                                  </p:childTnLst>
                                </p:cTn>
                              </p:par>
                              <p:par>
                                <p:cTn id="8" presetID="10" presetClass="entr" presetSubtype="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fade">
                                      <p:cBhvr>
                                        <p:cTn id="10"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79512" y="1772816"/>
            <a:ext cx="8784976" cy="792088"/>
          </a:xfrm>
        </p:spPr>
        <p:txBody>
          <a:bodyPr/>
          <a:lstStyle/>
          <a:p>
            <a:pPr algn="ctr"/>
            <a:r>
              <a:rPr lang="ru-RU" sz="3200" b="0" dirty="0" smtClean="0">
                <a:latin typeface="Arial" charset="0"/>
                <a:cs typeface="Arial" charset="0"/>
              </a:rPr>
              <a:t/>
            </a:r>
            <a:br>
              <a:rPr lang="ru-RU" sz="3200" b="0" dirty="0" smtClean="0">
                <a:latin typeface="Arial" charset="0"/>
                <a:cs typeface="Arial" charset="0"/>
              </a:rPr>
            </a:br>
            <a:r>
              <a:rPr lang="ru-RU" sz="3200" b="0" dirty="0" smtClean="0">
                <a:latin typeface="Arial" charset="0"/>
                <a:cs typeface="Arial" charset="0"/>
              </a:rPr>
              <a:t/>
            </a:r>
            <a:br>
              <a:rPr lang="ru-RU" sz="3200" b="0" dirty="0" smtClean="0">
                <a:latin typeface="Arial" charset="0"/>
                <a:cs typeface="Arial" charset="0"/>
              </a:rPr>
            </a:br>
            <a:r>
              <a:rPr lang="ru-RU" sz="3200" b="0" dirty="0" smtClean="0">
                <a:latin typeface="Arial" charset="0"/>
                <a:cs typeface="Arial" charset="0"/>
              </a:rPr>
              <a:t/>
            </a:r>
            <a:br>
              <a:rPr lang="ru-RU" sz="3200" b="0" dirty="0" smtClean="0">
                <a:latin typeface="Arial" charset="0"/>
                <a:cs typeface="Arial" charset="0"/>
              </a:rPr>
            </a:br>
            <a:r>
              <a:rPr lang="ru-RU" sz="3200" b="0" dirty="0" smtClean="0">
                <a:latin typeface="Arial" charset="0"/>
                <a:cs typeface="Arial" charset="0"/>
              </a:rPr>
              <a:t/>
            </a:r>
            <a:br>
              <a:rPr lang="ru-RU" sz="3200" b="0" dirty="0" smtClean="0">
                <a:latin typeface="Arial" charset="0"/>
                <a:cs typeface="Arial" charset="0"/>
              </a:rPr>
            </a:br>
            <a:r>
              <a:rPr lang="ru-RU" sz="3200" b="0" dirty="0" smtClean="0">
                <a:latin typeface="Arial" charset="0"/>
                <a:cs typeface="Arial" charset="0"/>
              </a:rPr>
              <a:t/>
            </a:r>
            <a:br>
              <a:rPr lang="ru-RU" sz="3200" b="0" dirty="0" smtClean="0">
                <a:latin typeface="Arial" charset="0"/>
                <a:cs typeface="Arial" charset="0"/>
              </a:rPr>
            </a:br>
            <a:r>
              <a:rPr lang="ru-RU" sz="3200" b="0" dirty="0" smtClean="0">
                <a:latin typeface="Arial" charset="0"/>
                <a:cs typeface="Arial" charset="0"/>
              </a:rPr>
              <a:t/>
            </a:r>
            <a:br>
              <a:rPr lang="ru-RU" sz="3200" b="0" dirty="0" smtClean="0">
                <a:latin typeface="Arial" charset="0"/>
                <a:cs typeface="Arial" charset="0"/>
              </a:rPr>
            </a:br>
            <a:r>
              <a:rPr lang="ru-RU" sz="3200" b="0" dirty="0" smtClean="0">
                <a:latin typeface="Arial" charset="0"/>
                <a:cs typeface="Arial" charset="0"/>
              </a:rPr>
              <a:t/>
            </a:r>
            <a:br>
              <a:rPr lang="ru-RU" sz="3200" b="0" dirty="0" smtClean="0">
                <a:latin typeface="Arial" charset="0"/>
                <a:cs typeface="Arial" charset="0"/>
              </a:rPr>
            </a:br>
            <a:r>
              <a:rPr lang="ru-RU" sz="3200" b="0" dirty="0" smtClean="0">
                <a:latin typeface="Arial" charset="0"/>
                <a:cs typeface="Arial" charset="0"/>
              </a:rPr>
              <a:t/>
            </a:r>
            <a:br>
              <a:rPr lang="ru-RU" sz="3200" b="0" dirty="0" smtClean="0">
                <a:latin typeface="Arial" charset="0"/>
                <a:cs typeface="Arial" charset="0"/>
              </a:rPr>
            </a:br>
            <a:r>
              <a:rPr lang="ru-RU" sz="3200" b="0" dirty="0" smtClean="0">
                <a:latin typeface="Arial" charset="0"/>
                <a:cs typeface="Arial" charset="0"/>
              </a:rPr>
              <a:t/>
            </a:r>
            <a:br>
              <a:rPr lang="ru-RU" sz="3200" b="0" dirty="0" smtClean="0">
                <a:latin typeface="Arial" charset="0"/>
                <a:cs typeface="Arial" charset="0"/>
              </a:rPr>
            </a:br>
            <a:r>
              <a:rPr lang="ru-RU" sz="3200" b="0" dirty="0" smtClean="0">
                <a:latin typeface="Arial" charset="0"/>
                <a:cs typeface="Arial" charset="0"/>
              </a:rPr>
              <a:t/>
            </a:r>
            <a:br>
              <a:rPr lang="ru-RU" sz="3200" b="0" dirty="0" smtClean="0">
                <a:latin typeface="Arial" charset="0"/>
                <a:cs typeface="Arial" charset="0"/>
              </a:rPr>
            </a:br>
            <a:r>
              <a:rPr lang="ru-RU" sz="3200" b="0" dirty="0" smtClean="0">
                <a:latin typeface="Arial" charset="0"/>
                <a:cs typeface="Arial" charset="0"/>
              </a:rPr>
              <a:t/>
            </a:r>
            <a:br>
              <a:rPr lang="ru-RU" sz="3200" b="0" dirty="0" smtClean="0">
                <a:latin typeface="Arial" charset="0"/>
                <a:cs typeface="Arial" charset="0"/>
              </a:rPr>
            </a:br>
            <a:r>
              <a:rPr lang="ru-RU" sz="4400" dirty="0" smtClean="0">
                <a:latin typeface="Times New Roman" pitchFamily="18" charset="0"/>
                <a:cs typeface="Times New Roman" pitchFamily="18" charset="0"/>
              </a:rPr>
              <a:t>Эмоциональные разминки. </a:t>
            </a:r>
            <a:endParaRPr lang="ru-RU" sz="3600" dirty="0" smtClean="0">
              <a:latin typeface="Times New Roman" pitchFamily="18" charset="0"/>
              <a:cs typeface="Times New Roman" pitchFamily="18" charset="0"/>
            </a:endParaRPr>
          </a:p>
        </p:txBody>
      </p:sp>
      <p:sp>
        <p:nvSpPr>
          <p:cNvPr id="12292" name="Текст 3"/>
          <p:cNvSpPr>
            <a:spLocks noGrp="1"/>
          </p:cNvSpPr>
          <p:nvPr>
            <p:ph type="body" sz="half" idx="2"/>
          </p:nvPr>
        </p:nvSpPr>
        <p:spPr>
          <a:xfrm>
            <a:off x="323528" y="2708920"/>
            <a:ext cx="8424935" cy="3469630"/>
          </a:xfrm>
        </p:spPr>
        <p:txBody>
          <a:bodyPr/>
          <a:lstStyle/>
          <a:p>
            <a:pPr algn="ctr"/>
            <a:r>
              <a:rPr lang="ru-RU" sz="3200" dirty="0" smtClean="0">
                <a:latin typeface="Times New Roman" pitchFamily="18" charset="0"/>
                <a:cs typeface="Times New Roman" pitchFamily="18" charset="0"/>
              </a:rPr>
              <a:t>Детям нравятся эмоциональные разминки, которые снимают эмоциональное напряжение. Детям нравятся эмоциональные разминки, например «похохочем, покричим так, чтобы стены задрожали; как будто кричит огромный, неведомый зверь» и т.д.</a:t>
            </a:r>
          </a:p>
          <a:p>
            <a:pPr algn="ctr"/>
            <a:endParaRPr lang="ru-RU" sz="3200" dirty="0" smtClean="0">
              <a:latin typeface="Arial" charset="0"/>
              <a:cs typeface="Arial" charset="0"/>
            </a:endParaRPr>
          </a:p>
          <a:p>
            <a:endParaRPr lang="ru-RU"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0" y="0"/>
            <a:ext cx="9144000" cy="1052736"/>
          </a:xfrm>
        </p:spPr>
        <p:txBody>
          <a:bodyPr/>
          <a:lstStyle/>
          <a:p>
            <a:pPr marL="342900" indent="-342900">
              <a:spcBef>
                <a:spcPct val="20000"/>
              </a:spcBef>
            </a:pPr>
            <a:r>
              <a:rPr lang="ru-RU" sz="3200" b="1" dirty="0" smtClean="0">
                <a:latin typeface="Times New Roman" pitchFamily="18" charset="0"/>
                <a:ea typeface="Times New Roman" pitchFamily="18" charset="0"/>
                <a:cs typeface="Times New Roman" pitchFamily="18" charset="0"/>
              </a:rPr>
              <a:t>Утренняя гимнастика, бодрящая гимнастика после сна.</a:t>
            </a:r>
          </a:p>
        </p:txBody>
      </p:sp>
      <p:pic>
        <p:nvPicPr>
          <p:cNvPr id="13315" name="Содержимое 5" descr="IMG_6964.JPG"/>
          <p:cNvPicPr>
            <a:picLocks noGrp="1" noChangeAspect="1"/>
          </p:cNvPicPr>
          <p:nvPr>
            <p:ph sz="half" idx="1"/>
          </p:nvPr>
        </p:nvPicPr>
        <p:blipFill>
          <a:blip r:embed="rId2" cstate="screen"/>
          <a:srcRect/>
          <a:stretch>
            <a:fillRect/>
          </a:stretch>
        </p:blipFill>
        <p:spPr>
          <a:xfrm>
            <a:off x="179512" y="1988840"/>
            <a:ext cx="4560000" cy="3420000"/>
          </a:xfrm>
          <a:prstGeom prst="cloud">
            <a:avLst/>
          </a:prstGeom>
          <a:ln>
            <a:noFill/>
          </a:ln>
          <a:effectLst>
            <a:glow rad="63500">
              <a:schemeClr val="accent2">
                <a:satMod val="175000"/>
                <a:alpha val="40000"/>
              </a:schemeClr>
            </a:glow>
          </a:effectLst>
          <a:scene3d>
            <a:camera prst="perspectiveContrastingRightFacing"/>
            <a:lightRig rig="threePt" dir="t"/>
          </a:scene3d>
        </p:spPr>
      </p:pic>
      <p:pic>
        <p:nvPicPr>
          <p:cNvPr id="13316" name="Содержимое 8" descr="IMG_7039.JPG"/>
          <p:cNvPicPr>
            <a:picLocks noGrp="1" noChangeAspect="1"/>
          </p:cNvPicPr>
          <p:nvPr>
            <p:ph sz="half" idx="2"/>
          </p:nvPr>
        </p:nvPicPr>
        <p:blipFill>
          <a:blip r:embed="rId3" cstate="screen"/>
          <a:srcRect/>
          <a:stretch>
            <a:fillRect/>
          </a:stretch>
        </p:blipFill>
        <p:spPr>
          <a:xfrm>
            <a:off x="4644008" y="2060848"/>
            <a:ext cx="3960000" cy="4321012"/>
          </a:xfrm>
          <a:prstGeom prst="cloud">
            <a:avLst/>
          </a:prstGeom>
          <a:ln>
            <a:noFill/>
          </a:ln>
          <a:effectLst>
            <a:glow rad="101600">
              <a:schemeClr val="accent2">
                <a:satMod val="175000"/>
                <a:alpha val="40000"/>
              </a:schemeClr>
            </a:glow>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anim calcmode="lin" valueType="num">
                                      <p:cBhvr>
                                        <p:cTn id="8" dur="500" fill="hold"/>
                                        <p:tgtEl>
                                          <p:spTgt spid="13314"/>
                                        </p:tgtEl>
                                        <p:attrNameLst>
                                          <p:attrName>ppt_x</p:attrName>
                                        </p:attrNameLst>
                                      </p:cBhvr>
                                      <p:tavLst>
                                        <p:tav tm="0">
                                          <p:val>
                                            <p:strVal val="#ppt_x"/>
                                          </p:val>
                                        </p:tav>
                                        <p:tav tm="100000">
                                          <p:val>
                                            <p:strVal val="#ppt_x"/>
                                          </p:val>
                                        </p:tav>
                                      </p:tavLst>
                                    </p:anim>
                                    <p:anim calcmode="lin" valueType="num">
                                      <p:cBhvr>
                                        <p:cTn id="9" dur="500" fill="hold"/>
                                        <p:tgtEl>
                                          <p:spTgt spid="1331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fade">
                                      <p:cBhvr>
                                        <p:cTn id="12" dur="2000"/>
                                        <p:tgtEl>
                                          <p:spTgt spid="13315"/>
                                        </p:tgtEl>
                                      </p:cBhvr>
                                    </p:animEffect>
                                  </p:childTnLst>
                                </p:cTn>
                              </p:par>
                              <p:par>
                                <p:cTn id="13" presetID="10" presetClass="entr" presetSubtype="0" fill="hold" nodeType="with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fade">
                                      <p:cBhvr>
                                        <p:cTn id="15"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0" y="0"/>
            <a:ext cx="9144000" cy="908720"/>
          </a:xfrm>
        </p:spPr>
        <p:txBody>
          <a:bodyPr/>
          <a:lstStyle/>
          <a:p>
            <a:pPr marL="342900" indent="-342900" algn="ctr">
              <a:spcBef>
                <a:spcPct val="20000"/>
              </a:spcBef>
            </a:pPr>
            <a:r>
              <a:rPr lang="ru-RU" sz="3200" b="0" dirty="0" smtClean="0">
                <a:latin typeface="Arial" charset="0"/>
                <a:ea typeface="Times New Roman" pitchFamily="18" charset="0"/>
                <a:cs typeface="Arial" charset="0"/>
              </a:rPr>
              <a:t/>
            </a:r>
            <a:br>
              <a:rPr lang="ru-RU" sz="3200" b="0" dirty="0" smtClean="0">
                <a:latin typeface="Arial" charset="0"/>
                <a:ea typeface="Times New Roman" pitchFamily="18" charset="0"/>
                <a:cs typeface="Arial" charset="0"/>
              </a:rPr>
            </a:br>
            <a:r>
              <a:rPr lang="ru-RU" sz="3200" b="0" dirty="0" smtClean="0">
                <a:latin typeface="Arial" charset="0"/>
                <a:ea typeface="Times New Roman" pitchFamily="18" charset="0"/>
                <a:cs typeface="Arial" charset="0"/>
              </a:rPr>
              <a:t/>
            </a:r>
            <a:br>
              <a:rPr lang="ru-RU" sz="3200" b="0" dirty="0" smtClean="0">
                <a:latin typeface="Arial" charset="0"/>
                <a:ea typeface="Times New Roman" pitchFamily="18" charset="0"/>
                <a:cs typeface="Arial" charset="0"/>
              </a:rPr>
            </a:br>
            <a:r>
              <a:rPr lang="ru-RU" sz="3200" b="0" dirty="0" smtClean="0">
                <a:latin typeface="Arial" charset="0"/>
                <a:ea typeface="Times New Roman" pitchFamily="18" charset="0"/>
                <a:cs typeface="Arial" charset="0"/>
              </a:rPr>
              <a:t/>
            </a:r>
            <a:br>
              <a:rPr lang="ru-RU" sz="3200" b="0" dirty="0" smtClean="0">
                <a:latin typeface="Arial" charset="0"/>
                <a:ea typeface="Times New Roman" pitchFamily="18" charset="0"/>
                <a:cs typeface="Arial" charset="0"/>
              </a:rPr>
            </a:br>
            <a:r>
              <a:rPr lang="ru-RU" sz="3200" b="0" dirty="0" smtClean="0">
                <a:latin typeface="Arial" charset="0"/>
                <a:ea typeface="Times New Roman" pitchFamily="18" charset="0"/>
                <a:cs typeface="Arial" charset="0"/>
              </a:rPr>
              <a:t/>
            </a:r>
            <a:br>
              <a:rPr lang="ru-RU" sz="3200" b="0" dirty="0" smtClean="0">
                <a:latin typeface="Arial" charset="0"/>
                <a:ea typeface="Times New Roman" pitchFamily="18" charset="0"/>
                <a:cs typeface="Arial" charset="0"/>
              </a:rPr>
            </a:br>
            <a:r>
              <a:rPr lang="ru-RU" sz="3200" dirty="0" smtClean="0">
                <a:latin typeface="Times New Roman" pitchFamily="18" charset="0"/>
                <a:ea typeface="Times New Roman" pitchFamily="18" charset="0"/>
                <a:cs typeface="Times New Roman" pitchFamily="18" charset="0"/>
              </a:rPr>
              <a:t>Подвижные, спортивные игры и упражнения  на прогулке и в группе.</a:t>
            </a:r>
            <a:endParaRPr lang="ru-RU" sz="3600" dirty="0" smtClean="0">
              <a:latin typeface="Times New Roman" pitchFamily="18" charset="0"/>
              <a:ea typeface="Times New Roman" pitchFamily="18" charset="0"/>
              <a:cs typeface="Times New Roman" pitchFamily="18" charset="0"/>
            </a:endParaRPr>
          </a:p>
        </p:txBody>
      </p:sp>
      <p:sp>
        <p:nvSpPr>
          <p:cNvPr id="14339" name="Текст 3"/>
          <p:cNvSpPr>
            <a:spLocks noGrp="1"/>
          </p:cNvSpPr>
          <p:nvPr>
            <p:ph type="body" sz="half" idx="2"/>
          </p:nvPr>
        </p:nvSpPr>
        <p:spPr>
          <a:xfrm>
            <a:off x="0" y="5589588"/>
            <a:ext cx="8964613" cy="588962"/>
          </a:xfrm>
        </p:spPr>
        <p:txBody>
          <a:bodyPr/>
          <a:lstStyle/>
          <a:p>
            <a:pPr algn="ctr"/>
            <a:r>
              <a:rPr lang="ru-RU" sz="3200" dirty="0" smtClean="0">
                <a:latin typeface="Times New Roman" pitchFamily="18" charset="0"/>
                <a:cs typeface="Times New Roman" pitchFamily="18" charset="0"/>
              </a:rPr>
              <a:t>Подвижная игра « Зайчик беленький сидит…»</a:t>
            </a:r>
          </a:p>
        </p:txBody>
      </p:sp>
      <p:pic>
        <p:nvPicPr>
          <p:cNvPr id="14340" name="Рисунок 6" descr="IMG_7034.JPG"/>
          <p:cNvPicPr>
            <a:picLocks noGrp="1" noChangeAspect="1"/>
          </p:cNvPicPr>
          <p:nvPr>
            <p:ph type="pic" idx="1"/>
          </p:nvPr>
        </p:nvPicPr>
        <p:blipFill>
          <a:blip r:embed="rId2" cstate="screen"/>
          <a:srcRect/>
          <a:stretch>
            <a:fillRect/>
          </a:stretch>
        </p:blipFill>
        <p:spPr>
          <a:xfrm>
            <a:off x="1475656" y="1844824"/>
            <a:ext cx="6010275" cy="3708400"/>
          </a:xfrm>
          <a:prstGeom prst="cloud">
            <a:avLst/>
          </a:prstGeom>
          <a:solidFill>
            <a:srgbClr val="FFFFFF">
              <a:shade val="85000"/>
            </a:srgbClr>
          </a:solidFill>
          <a:ln>
            <a:noFill/>
          </a:ln>
          <a:effectLst>
            <a:glow rad="101600">
              <a:schemeClr val="accent2">
                <a:satMod val="175000"/>
                <a:alpha val="40000"/>
              </a:schemeClr>
            </a:glow>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anim calcmode="lin" valueType="num">
                                      <p:cBhvr>
                                        <p:cTn id="8" dur="500" fill="hold"/>
                                        <p:tgtEl>
                                          <p:spTgt spid="14338"/>
                                        </p:tgtEl>
                                        <p:attrNameLst>
                                          <p:attrName>ppt_x</p:attrName>
                                        </p:attrNameLst>
                                      </p:cBhvr>
                                      <p:tavLst>
                                        <p:tav tm="0">
                                          <p:val>
                                            <p:strVal val="#ppt_x-.1"/>
                                          </p:val>
                                        </p:tav>
                                        <p:tav tm="100000">
                                          <p:val>
                                            <p:strVal val="#ppt_x"/>
                                          </p:val>
                                        </p:tav>
                                      </p:tavLst>
                                    </p:anim>
                                    <p:anim calcmode="lin" valueType="num">
                                      <p:cBhvr>
                                        <p:cTn id="9" dur="500" fill="hold"/>
                                        <p:tgtEl>
                                          <p:spTgt spid="14338"/>
                                        </p:tgtEl>
                                        <p:attrNameLst>
                                          <p:attrName>ppt_y</p:attrName>
                                        </p:attrNameLst>
                                      </p:cBhvr>
                                      <p:tavLst>
                                        <p:tav tm="0">
                                          <p:val>
                                            <p:strVal val="#ppt_y"/>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2" descr="DSC04824_0"/>
          <p:cNvPicPr>
            <a:picLocks noChangeAspect="1" noChangeArrowheads="1"/>
          </p:cNvPicPr>
          <p:nvPr/>
        </p:nvPicPr>
        <p:blipFill>
          <a:blip r:embed="rId2" cstate="screen"/>
          <a:srcRect/>
          <a:stretch>
            <a:fillRect/>
          </a:stretch>
        </p:blipFill>
        <p:spPr bwMode="auto">
          <a:xfrm>
            <a:off x="4716016" y="1988840"/>
            <a:ext cx="4020462" cy="3992864"/>
          </a:xfrm>
          <a:prstGeom prst="cloud">
            <a:avLst/>
          </a:prstGeom>
          <a:noFill/>
          <a:ln w="25400">
            <a:noFill/>
            <a:miter lim="800000"/>
            <a:headEnd/>
            <a:tailEnd/>
          </a:ln>
          <a:effectLst>
            <a:glow rad="139700">
              <a:schemeClr val="accent2">
                <a:satMod val="175000"/>
                <a:alpha val="40000"/>
              </a:schemeClr>
            </a:glow>
          </a:effectLst>
        </p:spPr>
      </p:pic>
      <p:sp>
        <p:nvSpPr>
          <p:cNvPr id="16386" name="Заголовок 1"/>
          <p:cNvSpPr>
            <a:spLocks noGrp="1"/>
          </p:cNvSpPr>
          <p:nvPr>
            <p:ph type="title"/>
          </p:nvPr>
        </p:nvSpPr>
        <p:spPr>
          <a:xfrm>
            <a:off x="457200" y="188640"/>
            <a:ext cx="8229600" cy="288032"/>
          </a:xfrm>
        </p:spPr>
        <p:txBody>
          <a:bodyPr/>
          <a:lstStyle/>
          <a:p>
            <a:pPr algn="ctr"/>
            <a:r>
              <a:rPr lang="ru-RU" sz="3200" b="1" dirty="0" smtClean="0">
                <a:latin typeface="Arial" charset="0"/>
                <a:cs typeface="Arial" charset="0"/>
              </a:rPr>
              <a:t/>
            </a:r>
            <a:br>
              <a:rPr lang="ru-RU" sz="3200" b="1" dirty="0" smtClean="0">
                <a:latin typeface="Arial" charset="0"/>
                <a:cs typeface="Arial" charset="0"/>
              </a:rPr>
            </a:br>
            <a:r>
              <a:rPr lang="ru-RU" b="1" dirty="0" smtClean="0">
                <a:latin typeface="Times New Roman" pitchFamily="18" charset="0"/>
                <a:cs typeface="Times New Roman" pitchFamily="18" charset="0"/>
              </a:rPr>
              <a:t>Пальчиковая гимнастика.</a:t>
            </a:r>
            <a:endParaRPr lang="ru-RU" sz="3600" b="1" dirty="0" smtClean="0">
              <a:latin typeface="Times New Roman" pitchFamily="18" charset="0"/>
              <a:cs typeface="Times New Roman" pitchFamily="18" charset="0"/>
            </a:endParaRPr>
          </a:p>
        </p:txBody>
      </p:sp>
      <p:sp>
        <p:nvSpPr>
          <p:cNvPr id="11" name="Содержимое 10"/>
          <p:cNvSpPr>
            <a:spLocks noGrp="1"/>
          </p:cNvSpPr>
          <p:nvPr>
            <p:ph sz="half" idx="2"/>
          </p:nvPr>
        </p:nvSpPr>
        <p:spPr>
          <a:xfrm>
            <a:off x="467544" y="1600200"/>
            <a:ext cx="4104456" cy="4709120"/>
          </a:xfrm>
        </p:spPr>
        <p:txBody>
          <a:bodyPr/>
          <a:lstStyle/>
          <a:p>
            <a:pPr>
              <a:buNone/>
            </a:pP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lgn="ctr">
              <a:buNone/>
            </a:pPr>
            <a:r>
              <a:rPr lang="ru-RU" dirty="0" smtClean="0">
                <a:latin typeface="Times New Roman" pitchFamily="18" charset="0"/>
                <a:cs typeface="Times New Roman" pitchFamily="18" charset="0"/>
              </a:rPr>
              <a:t>Пальчиковая гимнастика  является мощным средством повышения работоспособности головного мозга.</a:t>
            </a:r>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anim calcmode="lin" valueType="num">
                                      <p:cBhvr>
                                        <p:cTn id="8" dur="500" fill="hold"/>
                                        <p:tgtEl>
                                          <p:spTgt spid="16386"/>
                                        </p:tgtEl>
                                        <p:attrNameLst>
                                          <p:attrName>ppt_x</p:attrName>
                                        </p:attrNameLst>
                                      </p:cBhvr>
                                      <p:tavLst>
                                        <p:tav tm="0">
                                          <p:val>
                                            <p:strVal val="#ppt_x"/>
                                          </p:val>
                                        </p:tav>
                                        <p:tav tm="100000">
                                          <p:val>
                                            <p:strVal val="#ppt_x"/>
                                          </p:val>
                                        </p:tav>
                                      </p:tavLst>
                                    </p:anim>
                                    <p:anim calcmode="lin" valueType="num">
                                      <p:cBhvr>
                                        <p:cTn id="9" dur="5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57200" y="0"/>
            <a:ext cx="8229600" cy="836712"/>
          </a:xfrm>
        </p:spPr>
        <p:txBody>
          <a:bodyPr/>
          <a:lstStyle/>
          <a:p>
            <a:pPr marL="342900" indent="-342900" algn="ctr">
              <a:spcBef>
                <a:spcPct val="20000"/>
              </a:spcBef>
            </a:pPr>
            <a:r>
              <a:rPr lang="ru-RU" b="1" dirty="0" smtClean="0">
                <a:latin typeface="Times New Roman" pitchFamily="18" charset="0"/>
                <a:cs typeface="Times New Roman" pitchFamily="18" charset="0"/>
              </a:rPr>
              <a:t>Дыхательная гимнастика.</a:t>
            </a:r>
          </a:p>
        </p:txBody>
      </p:sp>
      <p:pic>
        <p:nvPicPr>
          <p:cNvPr id="17411" name="Рисунок 4" descr="IMG_6988.JPG"/>
          <p:cNvPicPr>
            <a:picLocks noGrp="1" noChangeAspect="1"/>
          </p:cNvPicPr>
          <p:nvPr>
            <p:ph sz="half" idx="1"/>
          </p:nvPr>
        </p:nvPicPr>
        <p:blipFill>
          <a:blip r:embed="rId2" cstate="screen"/>
          <a:stretch>
            <a:fillRect/>
          </a:stretch>
        </p:blipFill>
        <p:spPr>
          <a:xfrm>
            <a:off x="4644008" y="2420888"/>
            <a:ext cx="4320000" cy="3240000"/>
          </a:xfrm>
          <a:prstGeom prst="cloud">
            <a:avLst/>
          </a:prstGeom>
          <a:effectLst>
            <a:glow rad="139700">
              <a:schemeClr val="accent2">
                <a:satMod val="175000"/>
                <a:alpha val="40000"/>
              </a:schemeClr>
            </a:glow>
          </a:effectLst>
        </p:spPr>
      </p:pic>
      <p:sp>
        <p:nvSpPr>
          <p:cNvPr id="6" name="Прямоугольник 5"/>
          <p:cNvSpPr/>
          <p:nvPr/>
        </p:nvSpPr>
        <p:spPr>
          <a:xfrm>
            <a:off x="179512" y="2060848"/>
            <a:ext cx="4320480" cy="3785652"/>
          </a:xfrm>
          <a:prstGeom prst="rect">
            <a:avLst/>
          </a:prstGeom>
        </p:spPr>
        <p:txBody>
          <a:bodyPr wrap="square">
            <a:spAutoFit/>
          </a:bodyPr>
          <a:lstStyle/>
          <a:p>
            <a:pPr marL="342900" lvl="0" indent="-342900" eaLnBrk="0" hangingPunct="0">
              <a:spcBef>
                <a:spcPct val="20000"/>
              </a:spcBef>
            </a:pPr>
            <a:r>
              <a:rPr lang="ru-RU" sz="2400" b="1" dirty="0" smtClean="0">
                <a:solidFill>
                  <a:prstClr val="black"/>
                </a:solidFill>
                <a:latin typeface="Times New Roman" pitchFamily="18" charset="0"/>
                <a:cs typeface="Times New Roman" pitchFamily="18" charset="0"/>
              </a:rPr>
              <a:t>  Дыхательная </a:t>
            </a:r>
            <a:r>
              <a:rPr lang="ru-RU" sz="2400" b="1" dirty="0">
                <a:solidFill>
                  <a:prstClr val="black"/>
                </a:solidFill>
                <a:latin typeface="Times New Roman" pitchFamily="18" charset="0"/>
                <a:cs typeface="Times New Roman" pitchFamily="18" charset="0"/>
              </a:rPr>
              <a:t>гимнастика </a:t>
            </a:r>
            <a:r>
              <a:rPr lang="ru-RU" sz="2400" dirty="0">
                <a:solidFill>
                  <a:prstClr val="black"/>
                </a:solidFill>
                <a:latin typeface="Times New Roman" pitchFamily="18" charset="0"/>
                <a:cs typeface="Times New Roman" pitchFamily="18" charset="0"/>
              </a:rPr>
              <a:t>– проводятся в различных формах физкультурно-оздоровительной работы. Для этого необходимо обеспечить проветривание помещения, дать детям инструкции об обязательной гигиене полости носа перед проведением процедуры</a:t>
            </a:r>
            <a:r>
              <a:rPr lang="ru-RU" sz="1600" dirty="0">
                <a:solidFill>
                  <a:prstClr val="black"/>
                </a:solidFill>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anim calcmode="lin" valueType="num">
                                      <p:cBhvr>
                                        <p:cTn id="8" dur="500" fill="hold"/>
                                        <p:tgtEl>
                                          <p:spTgt spid="17410"/>
                                        </p:tgtEl>
                                        <p:attrNameLst>
                                          <p:attrName>ppt_x</p:attrName>
                                        </p:attrNameLst>
                                      </p:cBhvr>
                                      <p:tavLst>
                                        <p:tav tm="0">
                                          <p:val>
                                            <p:strVal val="#ppt_x"/>
                                          </p:val>
                                        </p:tav>
                                        <p:tav tm="100000">
                                          <p:val>
                                            <p:strVal val="#ppt_x"/>
                                          </p:val>
                                        </p:tav>
                                      </p:tavLst>
                                    </p:anim>
                                    <p:anim calcmode="lin" valueType="num">
                                      <p:cBhvr>
                                        <p:cTn id="9" dur="500" fill="hold"/>
                                        <p:tgtEl>
                                          <p:spTgt spid="1741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1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p:cNvSpPr>
            <a:spLocks noChangeArrowheads="1"/>
          </p:cNvSpPr>
          <p:nvPr/>
        </p:nvSpPr>
        <p:spPr bwMode="auto">
          <a:xfrm>
            <a:off x="468313" y="2205038"/>
            <a:ext cx="8496300" cy="4524315"/>
          </a:xfrm>
          <a:prstGeom prst="rect">
            <a:avLst/>
          </a:prstGeom>
          <a:noFill/>
          <a:ln w="9525">
            <a:noFill/>
            <a:miter lim="800000"/>
            <a:headEnd/>
            <a:tailEnd/>
          </a:ln>
        </p:spPr>
        <p:txBody>
          <a:bodyPr>
            <a:spAutoFit/>
          </a:bodyPr>
          <a:lstStyle/>
          <a:p>
            <a:r>
              <a:rPr lang="ru-RU" sz="3200" dirty="0"/>
              <a:t>Обновление содержания образования требует от педагогов развития таких компетенций, которые помогли бы ему строить весь образовательный процесс в соответствии с ФГОС. А значит, педагогу необходимо  использовать в своей работе новые методы, формы обучения и воспитания, современные педагогические технологии. </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0"/>
            <a:ext cx="8229600" cy="836712"/>
          </a:xfrm>
        </p:spPr>
        <p:txBody>
          <a:bodyPr/>
          <a:lstStyle/>
          <a:p>
            <a:pPr marL="342900" indent="-342900" algn="ctr">
              <a:spcBef>
                <a:spcPct val="20000"/>
              </a:spcBef>
            </a:pPr>
            <a:r>
              <a:rPr lang="ru-RU" sz="4400" b="1" dirty="0" smtClean="0">
                <a:latin typeface="Times New Roman" pitchFamily="18" charset="0"/>
                <a:cs typeface="Times New Roman" pitchFamily="18" charset="0"/>
              </a:rPr>
              <a:t>Зрительная гимнастика.</a:t>
            </a:r>
          </a:p>
        </p:txBody>
      </p:sp>
      <p:pic>
        <p:nvPicPr>
          <p:cNvPr id="18436" name="Рисунок 5" descr="IMG_7005.JPG"/>
          <p:cNvPicPr>
            <a:picLocks noGrp="1" noChangeAspect="1"/>
          </p:cNvPicPr>
          <p:nvPr>
            <p:ph sz="half" idx="1"/>
          </p:nvPr>
        </p:nvPicPr>
        <p:blipFill>
          <a:blip r:embed="rId2" cstate="screen"/>
          <a:stretch>
            <a:fillRect/>
          </a:stretch>
        </p:blipFill>
        <p:spPr>
          <a:xfrm>
            <a:off x="4499989" y="2636911"/>
            <a:ext cx="4369901" cy="3276000"/>
          </a:xfrm>
          <a:prstGeom prst="cloud">
            <a:avLst/>
          </a:prstGeom>
          <a:effectLst>
            <a:glow rad="139700">
              <a:schemeClr val="accent2">
                <a:satMod val="175000"/>
                <a:alpha val="40000"/>
              </a:schemeClr>
            </a:glow>
          </a:effectLst>
        </p:spPr>
      </p:pic>
      <p:sp>
        <p:nvSpPr>
          <p:cNvPr id="18435" name="Текст 3"/>
          <p:cNvSpPr>
            <a:spLocks noGrp="1"/>
          </p:cNvSpPr>
          <p:nvPr>
            <p:ph sz="half" idx="2"/>
          </p:nvPr>
        </p:nvSpPr>
        <p:spPr>
          <a:xfrm>
            <a:off x="179512" y="2132856"/>
            <a:ext cx="4464496" cy="3993307"/>
          </a:xfrm>
        </p:spPr>
        <p:txBody>
          <a:bodyPr/>
          <a:lstStyle/>
          <a:p>
            <a:pPr>
              <a:buNone/>
            </a:pPr>
            <a:r>
              <a:rPr lang="ru-RU" sz="2400" b="1" dirty="0" smtClean="0">
                <a:latin typeface="Times New Roman" pitchFamily="18" charset="0"/>
                <a:cs typeface="Times New Roman" pitchFamily="18" charset="0"/>
              </a:rPr>
              <a:t>Гимнастика для глаз </a:t>
            </a:r>
            <a:r>
              <a:rPr lang="ru-RU" sz="2400" dirty="0" smtClean="0">
                <a:latin typeface="Times New Roman" pitchFamily="18" charset="0"/>
                <a:cs typeface="Times New Roman" pitchFamily="18" charset="0"/>
              </a:rPr>
              <a:t>–полезна для гигиены и профилактики нарушения зрения. В своей работе использую игры и упражнения разработанные специалистами по охране зрения детей . Их рекомендуется проводить в зависимости от интенсивности зрительной нагрузки с младшего возраста.</a:t>
            </a:r>
          </a:p>
          <a:p>
            <a:endParaRPr lang="ru-RU"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anim calcmode="lin" valueType="num">
                                      <p:cBhvr>
                                        <p:cTn id="8" dur="500" fill="hold"/>
                                        <p:tgtEl>
                                          <p:spTgt spid="18434"/>
                                        </p:tgtEl>
                                        <p:attrNameLst>
                                          <p:attrName>ppt_x</p:attrName>
                                        </p:attrNameLst>
                                      </p:cBhvr>
                                      <p:tavLst>
                                        <p:tav tm="0">
                                          <p:val>
                                            <p:strVal val="#ppt_x"/>
                                          </p:val>
                                        </p:tav>
                                        <p:tav tm="100000">
                                          <p:val>
                                            <p:strVal val="#ppt_x"/>
                                          </p:val>
                                        </p:tav>
                                      </p:tavLst>
                                    </p:anim>
                                    <p:anim calcmode="lin" valueType="num">
                                      <p:cBhvr>
                                        <p:cTn id="9" dur="500" fill="hold"/>
                                        <p:tgtEl>
                                          <p:spTgt spid="1843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fade">
                                      <p:cBhvr>
                                        <p:cTn id="12"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3"/>
          <p:cNvSpPr>
            <a:spLocks noGrp="1"/>
          </p:cNvSpPr>
          <p:nvPr>
            <p:ph type="title"/>
          </p:nvPr>
        </p:nvSpPr>
        <p:spPr>
          <a:xfrm>
            <a:off x="467544" y="0"/>
            <a:ext cx="8229600" cy="908720"/>
          </a:xfrm>
        </p:spPr>
        <p:txBody>
          <a:bodyPr/>
          <a:lstStyle/>
          <a:p>
            <a:r>
              <a:rPr lang="ru-RU" b="1" dirty="0" smtClean="0">
                <a:latin typeface="Times New Roman" pitchFamily="18" charset="0"/>
                <a:cs typeface="Times New Roman" pitchFamily="18" charset="0"/>
              </a:rPr>
              <a:t>Игровая технология.</a:t>
            </a:r>
          </a:p>
        </p:txBody>
      </p:sp>
      <p:sp>
        <p:nvSpPr>
          <p:cNvPr id="19459" name="Содержимое 4"/>
          <p:cNvSpPr>
            <a:spLocks noGrp="1"/>
          </p:cNvSpPr>
          <p:nvPr>
            <p:ph idx="1"/>
          </p:nvPr>
        </p:nvSpPr>
        <p:spPr>
          <a:xfrm>
            <a:off x="0" y="1772816"/>
            <a:ext cx="9144000" cy="4536505"/>
          </a:xfrm>
        </p:spPr>
        <p:txBody>
          <a:bodyPr/>
          <a:lstStyle/>
          <a:p>
            <a:pPr>
              <a:buFont typeface="Arial" charset="0"/>
              <a:buNone/>
            </a:pPr>
            <a:r>
              <a:rPr lang="ru-RU" sz="2800" dirty="0" smtClean="0">
                <a:latin typeface="Times New Roman" pitchFamily="18" charset="0"/>
                <a:cs typeface="Times New Roman" pitchFamily="18" charset="0"/>
              </a:rPr>
              <a:t>        </a:t>
            </a:r>
          </a:p>
          <a:p>
            <a:pPr>
              <a:buFont typeface="Arial" charset="0"/>
              <a:buNone/>
            </a:pP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Игра</a:t>
            </a:r>
            <a:r>
              <a:rPr lang="ru-RU" sz="2800" dirty="0" smtClean="0">
                <a:latin typeface="Times New Roman" pitchFamily="18" charset="0"/>
                <a:cs typeface="Times New Roman" pitchFamily="18" charset="0"/>
              </a:rPr>
              <a:t> - ведущий вид деятельности ребенка. В игре он развивается как личность, у него формируются те стороны психики, от которых впоследствии будет зависеть успешность его социальной практики. В игре создается базис для новой ведущей деятельности – учебной. Поэтому приоритетной  задачей является оптимизация и организация в группе специального пространства для активизации, расширения и обогащения игровой деятельности воспитанников.</a:t>
            </a:r>
          </a:p>
          <a:p>
            <a:endParaRPr lang="ru-RU" sz="28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вал 14"/>
          <p:cNvSpPr/>
          <p:nvPr/>
        </p:nvSpPr>
        <p:spPr>
          <a:xfrm>
            <a:off x="2771800" y="1916832"/>
            <a:ext cx="3636000" cy="3636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Типы педагогических игр</a:t>
            </a:r>
            <a:endParaRPr lang="ru-RU" sz="2800" dirty="0">
              <a:solidFill>
                <a:schemeClr val="tx1"/>
              </a:solidFill>
              <a:latin typeface="Times New Roman" pitchFamily="18" charset="0"/>
              <a:cs typeface="Times New Roman" pitchFamily="18" charset="0"/>
            </a:endParaRPr>
          </a:p>
        </p:txBody>
      </p:sp>
      <p:sp>
        <p:nvSpPr>
          <p:cNvPr id="17" name="Блок-схема: узел 16"/>
          <p:cNvSpPr/>
          <p:nvPr/>
        </p:nvSpPr>
        <p:spPr>
          <a:xfrm rot="2403714">
            <a:off x="2310070" y="4205390"/>
            <a:ext cx="1620000" cy="27360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2800" dirty="0" err="1" smtClean="0">
                <a:solidFill>
                  <a:schemeClr val="tx1"/>
                </a:solidFill>
                <a:latin typeface="Times New Roman" pitchFamily="18" charset="0"/>
                <a:cs typeface="Times New Roman" pitchFamily="18" charset="0"/>
              </a:rPr>
              <a:t>имитацион-ные</a:t>
            </a:r>
            <a:endParaRPr lang="ru-RU" sz="2800" dirty="0">
              <a:solidFill>
                <a:schemeClr val="tx1"/>
              </a:solidFill>
              <a:latin typeface="Times New Roman" pitchFamily="18" charset="0"/>
              <a:cs typeface="Times New Roman" pitchFamily="18" charset="0"/>
            </a:endParaRPr>
          </a:p>
        </p:txBody>
      </p:sp>
      <p:sp>
        <p:nvSpPr>
          <p:cNvPr id="18" name="Блок-схема: узел 17"/>
          <p:cNvSpPr/>
          <p:nvPr/>
        </p:nvSpPr>
        <p:spPr>
          <a:xfrm rot="16200000">
            <a:off x="1025536" y="2078920"/>
            <a:ext cx="1620000" cy="28800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ru-RU" sz="2800" dirty="0" smtClean="0">
                <a:solidFill>
                  <a:schemeClr val="tx1"/>
                </a:solidFill>
                <a:latin typeface="Times New Roman" pitchFamily="18" charset="0"/>
                <a:cs typeface="Times New Roman" pitchFamily="18" charset="0"/>
              </a:rPr>
              <a:t>деловые</a:t>
            </a:r>
            <a:endParaRPr lang="ru-RU" sz="2800" dirty="0">
              <a:solidFill>
                <a:schemeClr val="tx1"/>
              </a:solidFill>
              <a:latin typeface="Times New Roman" pitchFamily="18" charset="0"/>
              <a:cs typeface="Times New Roman" pitchFamily="18" charset="0"/>
            </a:endParaRPr>
          </a:p>
        </p:txBody>
      </p:sp>
      <p:sp>
        <p:nvSpPr>
          <p:cNvPr id="19" name="Блок-схема: узел 18"/>
          <p:cNvSpPr/>
          <p:nvPr/>
        </p:nvSpPr>
        <p:spPr>
          <a:xfrm rot="5400000">
            <a:off x="6498144" y="2078920"/>
            <a:ext cx="1620000" cy="28800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2800" dirty="0" smtClean="0">
                <a:solidFill>
                  <a:schemeClr val="tx1"/>
                </a:solidFill>
                <a:latin typeface="Times New Roman" pitchFamily="18" charset="0"/>
                <a:cs typeface="Times New Roman" pitchFamily="18" charset="0"/>
              </a:rPr>
              <a:t>сюжетные</a:t>
            </a:r>
            <a:endParaRPr lang="ru-RU" sz="2800" dirty="0">
              <a:solidFill>
                <a:schemeClr val="tx1"/>
              </a:solidFill>
              <a:latin typeface="Times New Roman" pitchFamily="18" charset="0"/>
              <a:cs typeface="Times New Roman" pitchFamily="18" charset="0"/>
            </a:endParaRPr>
          </a:p>
        </p:txBody>
      </p:sp>
      <p:sp>
        <p:nvSpPr>
          <p:cNvPr id="20" name="Блок-схема: узел 19"/>
          <p:cNvSpPr/>
          <p:nvPr/>
        </p:nvSpPr>
        <p:spPr>
          <a:xfrm rot="8062732">
            <a:off x="5285718" y="4079123"/>
            <a:ext cx="1620000" cy="28800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2800" dirty="0" smtClean="0">
                <a:solidFill>
                  <a:schemeClr val="tx1"/>
                </a:solidFill>
                <a:latin typeface="Times New Roman" pitchFamily="18" charset="0"/>
                <a:cs typeface="Times New Roman" pitchFamily="18" charset="0"/>
              </a:rPr>
              <a:t>ролевые</a:t>
            </a:r>
            <a:endParaRPr lang="ru-RU" sz="2800" dirty="0">
              <a:solidFill>
                <a:schemeClr val="tx1"/>
              </a:solidFill>
              <a:latin typeface="Times New Roman" pitchFamily="18" charset="0"/>
              <a:cs typeface="Times New Roman" pitchFamily="18" charset="0"/>
            </a:endParaRPr>
          </a:p>
        </p:txBody>
      </p:sp>
      <p:sp>
        <p:nvSpPr>
          <p:cNvPr id="21" name="Блок-схема: узел 20"/>
          <p:cNvSpPr/>
          <p:nvPr/>
        </p:nvSpPr>
        <p:spPr>
          <a:xfrm rot="2736066">
            <a:off x="5573601" y="-25171"/>
            <a:ext cx="1620000" cy="28800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2800" dirty="0" smtClean="0">
                <a:solidFill>
                  <a:schemeClr val="tx1"/>
                </a:solidFill>
                <a:latin typeface="Times New Roman" pitchFamily="18" charset="0"/>
                <a:cs typeface="Times New Roman" pitchFamily="18" charset="0"/>
              </a:rPr>
              <a:t>предметные</a:t>
            </a:r>
            <a:endParaRPr lang="ru-RU" sz="2800" dirty="0">
              <a:solidFill>
                <a:schemeClr val="tx1"/>
              </a:solidFill>
              <a:latin typeface="Times New Roman" pitchFamily="18" charset="0"/>
              <a:cs typeface="Times New Roman" pitchFamily="18" charset="0"/>
            </a:endParaRPr>
          </a:p>
        </p:txBody>
      </p:sp>
      <p:sp>
        <p:nvSpPr>
          <p:cNvPr id="14" name="Блок-схема: узел 13"/>
          <p:cNvSpPr/>
          <p:nvPr/>
        </p:nvSpPr>
        <p:spPr>
          <a:xfrm rot="19207276">
            <a:off x="2380390" y="29752"/>
            <a:ext cx="1620000" cy="27360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ru-RU" sz="2800" dirty="0">
                <a:solidFill>
                  <a:schemeClr val="tx1"/>
                </a:solidFill>
                <a:latin typeface="Times New Roman" pitchFamily="18" charset="0"/>
                <a:cs typeface="Times New Roman" pitchFamily="18" charset="0"/>
              </a:rPr>
              <a:t>и</a:t>
            </a:r>
            <a:r>
              <a:rPr lang="ru-RU" sz="2800" dirty="0" smtClean="0">
                <a:solidFill>
                  <a:schemeClr val="tx1"/>
                </a:solidFill>
                <a:latin typeface="Times New Roman" pitchFamily="18" charset="0"/>
                <a:cs typeface="Times New Roman" pitchFamily="18" charset="0"/>
              </a:rPr>
              <a:t>гры – </a:t>
            </a:r>
            <a:r>
              <a:rPr lang="ru-RU" sz="2800" dirty="0" err="1" smtClean="0">
                <a:solidFill>
                  <a:schemeClr val="tx1"/>
                </a:solidFill>
                <a:latin typeface="Times New Roman" pitchFamily="18" charset="0"/>
                <a:cs typeface="Times New Roman" pitchFamily="18" charset="0"/>
              </a:rPr>
              <a:t>драматиза</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ции</a:t>
            </a:r>
            <a:endParaRPr lang="ru-RU" sz="2800" dirty="0">
              <a:solidFill>
                <a:schemeClr val="tx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1"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Содержимое 4"/>
          <p:cNvSpPr>
            <a:spLocks noGrp="1"/>
          </p:cNvSpPr>
          <p:nvPr>
            <p:ph idx="1"/>
          </p:nvPr>
        </p:nvSpPr>
        <p:spPr>
          <a:xfrm>
            <a:off x="251520" y="2420888"/>
            <a:ext cx="8568952" cy="3384376"/>
          </a:xfrm>
        </p:spPr>
        <p:txBody>
          <a:bodyPr/>
          <a:lstStyle/>
          <a:p>
            <a:pPr algn="just" eaLnBrk="1" hangingPunct="1">
              <a:lnSpc>
                <a:spcPct val="80000"/>
              </a:lnSpc>
              <a:buNone/>
            </a:pPr>
            <a:r>
              <a:rPr lang="ru-RU" sz="28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Специфику игровой технологии в значительной степени определяет игровая среда: различают игры с предметами и без предметов, настольные, комнатные, уличные, на местности, компьютерные и с ТСО, а также с различными средствами передвижения. </a:t>
            </a:r>
            <a:endParaRPr lang="ru-RU" sz="2800" dirty="0" smtClean="0">
              <a:latin typeface="Times New Roman" pitchFamily="18" charset="0"/>
              <a:cs typeface="Times New Roman" pitchFamily="18" charset="0"/>
            </a:endParaRPr>
          </a:p>
          <a:p>
            <a:endParaRPr lang="ru-RU" sz="2800" dirty="0" smtClean="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IMG_7021.JPG"/>
          <p:cNvPicPr>
            <a:picLocks noChangeAspect="1"/>
          </p:cNvPicPr>
          <p:nvPr/>
        </p:nvPicPr>
        <p:blipFill>
          <a:blip r:embed="rId2" cstate="screen"/>
          <a:srcRect/>
          <a:stretch>
            <a:fillRect/>
          </a:stretch>
        </p:blipFill>
        <p:spPr>
          <a:xfrm>
            <a:off x="179512" y="260648"/>
            <a:ext cx="4032448" cy="2880000"/>
          </a:xfrm>
          <a:prstGeom prst="cloud">
            <a:avLst/>
          </a:prstGeom>
        </p:spPr>
      </p:pic>
      <p:pic>
        <p:nvPicPr>
          <p:cNvPr id="3" name="Содержимое 6" descr="IMG_7028.JPG"/>
          <p:cNvPicPr>
            <a:picLocks noChangeAspect="1"/>
          </p:cNvPicPr>
          <p:nvPr/>
        </p:nvPicPr>
        <p:blipFill>
          <a:blip r:embed="rId3" cstate="screen"/>
          <a:srcRect/>
          <a:stretch>
            <a:fillRect/>
          </a:stretch>
        </p:blipFill>
        <p:spPr>
          <a:xfrm>
            <a:off x="4860032" y="188640"/>
            <a:ext cx="3841508" cy="2880000"/>
          </a:xfrm>
          <a:prstGeom prst="cloud">
            <a:avLst/>
          </a:prstGeom>
        </p:spPr>
      </p:pic>
      <p:pic>
        <p:nvPicPr>
          <p:cNvPr id="4" name="Содержимое 7" descr="IMG_7031.JPG"/>
          <p:cNvPicPr>
            <a:picLocks noChangeAspect="1"/>
          </p:cNvPicPr>
          <p:nvPr/>
        </p:nvPicPr>
        <p:blipFill>
          <a:blip r:embed="rId4" cstate="screen"/>
          <a:srcRect/>
          <a:stretch>
            <a:fillRect/>
          </a:stretch>
        </p:blipFill>
        <p:spPr>
          <a:xfrm>
            <a:off x="2339752" y="3356992"/>
            <a:ext cx="3841005" cy="2880000"/>
          </a:xfrm>
          <a:prstGeom prst="cloud">
            <a:avLst/>
          </a:prstGeom>
        </p:spPr>
      </p:pic>
      <p:sp>
        <p:nvSpPr>
          <p:cNvPr id="5" name="TextBox 4"/>
          <p:cNvSpPr txBox="1"/>
          <p:nvPr/>
        </p:nvSpPr>
        <p:spPr>
          <a:xfrm>
            <a:off x="539553" y="3140969"/>
            <a:ext cx="3456384"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Сюжетно-ролевая игра</a:t>
            </a:r>
            <a:endParaRPr lang="ru-RU" sz="2400" dirty="0">
              <a:latin typeface="Times New Roman" pitchFamily="18" charset="0"/>
              <a:cs typeface="Times New Roman" pitchFamily="18" charset="0"/>
            </a:endParaRPr>
          </a:p>
        </p:txBody>
      </p:sp>
      <p:sp>
        <p:nvSpPr>
          <p:cNvPr id="6" name="TextBox 5"/>
          <p:cNvSpPr txBox="1"/>
          <p:nvPr/>
        </p:nvSpPr>
        <p:spPr>
          <a:xfrm>
            <a:off x="2699792" y="6237312"/>
            <a:ext cx="3250377"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Театрализованная игра</a:t>
            </a:r>
            <a:endParaRPr lang="ru-RU" sz="2400" dirty="0">
              <a:latin typeface="Times New Roman" pitchFamily="18" charset="0"/>
              <a:cs typeface="Times New Roman" pitchFamily="18" charset="0"/>
            </a:endParaRPr>
          </a:p>
        </p:txBody>
      </p:sp>
      <p:sp>
        <p:nvSpPr>
          <p:cNvPr id="7" name="TextBox 6"/>
          <p:cNvSpPr txBox="1"/>
          <p:nvPr/>
        </p:nvSpPr>
        <p:spPr>
          <a:xfrm>
            <a:off x="5508104" y="3068960"/>
            <a:ext cx="2814168"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Дидактическая игра</a:t>
            </a:r>
            <a:endParaRPr lang="ru-RU" sz="24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4"/>
          <p:cNvSpPr>
            <a:spLocks noGrp="1"/>
          </p:cNvSpPr>
          <p:nvPr>
            <p:ph type="title"/>
          </p:nvPr>
        </p:nvSpPr>
        <p:spPr>
          <a:xfrm>
            <a:off x="457200" y="0"/>
            <a:ext cx="8229600" cy="836712"/>
          </a:xfrm>
        </p:spPr>
        <p:txBody>
          <a:bodyPr/>
          <a:lstStyle/>
          <a:p>
            <a:r>
              <a:rPr lang="ru-RU" b="1" dirty="0" smtClean="0">
                <a:latin typeface="Times New Roman" pitchFamily="18" charset="0"/>
                <a:cs typeface="Times New Roman" pitchFamily="18" charset="0"/>
              </a:rPr>
              <a:t>Развивающая технология.</a:t>
            </a:r>
          </a:p>
        </p:txBody>
      </p:sp>
      <p:sp>
        <p:nvSpPr>
          <p:cNvPr id="24579" name="Содержимое 5"/>
          <p:cNvSpPr>
            <a:spLocks noGrp="1"/>
          </p:cNvSpPr>
          <p:nvPr>
            <p:ph idx="1"/>
          </p:nvPr>
        </p:nvSpPr>
        <p:spPr>
          <a:xfrm>
            <a:off x="457200" y="2060575"/>
            <a:ext cx="8229600" cy="4065588"/>
          </a:xfrm>
        </p:spPr>
        <p:txBody>
          <a:bodyPr/>
          <a:lstStyle/>
          <a:p>
            <a:pPr>
              <a:buFont typeface="Arial" charset="0"/>
              <a:buNone/>
            </a:pPr>
            <a:r>
              <a:rPr lang="ru-RU" sz="2800" dirty="0" smtClean="0"/>
              <a:t>         </a:t>
            </a:r>
            <a:r>
              <a:rPr lang="ru-RU" sz="2800" dirty="0" smtClean="0">
                <a:latin typeface="Times New Roman" pitchFamily="18" charset="0"/>
                <a:cs typeface="Times New Roman" pitchFamily="18" charset="0"/>
              </a:rPr>
              <a:t>Развивающее обучение - направление в теории и практике образования, ориентирующееся на развитие физических, познавательных и нравственных способностей воспитанников обучающихся путём использования их потенциальных возможностей. Это мотивация на конкретное  действия, на познание, на новое.</a:t>
            </a:r>
          </a:p>
          <a:p>
            <a:pPr>
              <a:buFont typeface="Arial" charset="0"/>
              <a:buNone/>
            </a:pPr>
            <a:r>
              <a:rPr lang="ru-RU" sz="2800" dirty="0" smtClean="0">
                <a:latin typeface="Times New Roman" pitchFamily="18" charset="0"/>
                <a:cs typeface="Times New Roman" pitchFamily="18" charset="0"/>
              </a:rPr>
              <a:t>        К ним относятся развивающая среда ДОУ, программа ДОУ.</a:t>
            </a:r>
          </a:p>
          <a:p>
            <a:endParaRPr lang="ru-RU"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ppt_x</p:attrName>
                                        </p:attrNameLst>
                                      </p:cBhvr>
                                      <p:tavLst>
                                        <p:tav tm="0">
                                          <p:val>
                                            <p:strVal val="#ppt_x-.2"/>
                                          </p:val>
                                        </p:tav>
                                        <p:tav tm="100000">
                                          <p:val>
                                            <p:strVal val="#ppt_x"/>
                                          </p:val>
                                        </p:tav>
                                      </p:tavLst>
                                    </p:anim>
                                    <p:anim calcmode="lin" valueType="num">
                                      <p:cBhvr>
                                        <p:cTn id="8" dur="1000" fill="hold"/>
                                        <p:tgtEl>
                                          <p:spTgt spid="245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4"/>
          <p:cNvSpPr>
            <a:spLocks noGrp="1"/>
          </p:cNvSpPr>
          <p:nvPr>
            <p:ph type="title"/>
          </p:nvPr>
        </p:nvSpPr>
        <p:spPr>
          <a:xfrm>
            <a:off x="468313" y="1"/>
            <a:ext cx="8229600" cy="908719"/>
          </a:xfrm>
        </p:spPr>
        <p:txBody>
          <a:bodyPr/>
          <a:lstStyle/>
          <a:p>
            <a:r>
              <a:rPr lang="ru-RU" b="1" dirty="0" smtClean="0">
                <a:latin typeface="Times New Roman" pitchFamily="18" charset="0"/>
                <a:cs typeface="Times New Roman" pitchFamily="18" charset="0"/>
              </a:rPr>
              <a:t>Развивающая среда в группе.</a:t>
            </a:r>
          </a:p>
        </p:txBody>
      </p:sp>
      <p:pic>
        <p:nvPicPr>
          <p:cNvPr id="25604" name="Содержимое 5" descr="IMG_7024.JPG"/>
          <p:cNvPicPr>
            <a:picLocks noGrp="1" noChangeAspect="1"/>
          </p:cNvPicPr>
          <p:nvPr>
            <p:ph sz="half" idx="2"/>
          </p:nvPr>
        </p:nvPicPr>
        <p:blipFill>
          <a:blip r:embed="rId2" cstate="screen"/>
          <a:srcRect/>
          <a:stretch>
            <a:fillRect/>
          </a:stretch>
        </p:blipFill>
        <p:spPr>
          <a:xfrm>
            <a:off x="4139952" y="1844824"/>
            <a:ext cx="4800000" cy="3600000"/>
          </a:xfrm>
          <a:prstGeom prst="cloud">
            <a:avLst/>
          </a:prstGeom>
          <a:effectLst>
            <a:glow rad="139700">
              <a:schemeClr val="accent2">
                <a:satMod val="175000"/>
                <a:alpha val="40000"/>
              </a:schemeClr>
            </a:glow>
          </a:effectLst>
        </p:spPr>
      </p:pic>
      <p:pic>
        <p:nvPicPr>
          <p:cNvPr id="25603" name="Содержимое 4" descr="IMG_7025.JPG"/>
          <p:cNvPicPr>
            <a:picLocks noGrp="1" noChangeAspect="1"/>
          </p:cNvPicPr>
          <p:nvPr>
            <p:ph sz="half" idx="1"/>
          </p:nvPr>
        </p:nvPicPr>
        <p:blipFill>
          <a:blip r:embed="rId3" cstate="screen"/>
          <a:srcRect/>
          <a:stretch>
            <a:fillRect/>
          </a:stretch>
        </p:blipFill>
        <p:spPr>
          <a:xfrm>
            <a:off x="179512" y="2852936"/>
            <a:ext cx="4800000" cy="3600000"/>
          </a:xfrm>
          <a:prstGeom prst="cloud">
            <a:avLst/>
          </a:prstGeom>
          <a:effectLst>
            <a:glow rad="139700">
              <a:schemeClr val="accent2">
                <a:satMod val="175000"/>
                <a:alpha val="40000"/>
              </a:schemeClr>
            </a:glo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ppt_x</p:attrName>
                                        </p:attrNameLst>
                                      </p:cBhvr>
                                      <p:tavLst>
                                        <p:tav tm="0">
                                          <p:val>
                                            <p:strVal val="#ppt_x-.2"/>
                                          </p:val>
                                        </p:tav>
                                        <p:tav tm="100000">
                                          <p:val>
                                            <p:strVal val="#ppt_x"/>
                                          </p:val>
                                        </p:tav>
                                      </p:tavLst>
                                    </p:anim>
                                    <p:anim calcmode="lin" valueType="num">
                                      <p:cBhvr>
                                        <p:cTn id="8" dur="500" fill="hold"/>
                                        <p:tgtEl>
                                          <p:spTgt spid="25602"/>
                                        </p:tgtEl>
                                        <p:attrNameLst>
                                          <p:attrName>ppt_y</p:attrName>
                                        </p:attrNameLst>
                                      </p:cBhvr>
                                      <p:tavLst>
                                        <p:tav tm="0">
                                          <p:val>
                                            <p:strVal val="#ppt_y"/>
                                          </p:val>
                                        </p:tav>
                                        <p:tav tm="100000">
                                          <p:val>
                                            <p:strVal val="#ppt_y"/>
                                          </p:val>
                                        </p:tav>
                                      </p:tavLst>
                                    </p:anim>
                                    <p:animEffect transition="in" filter="wipe(right)" prLst="gradientSize: 0.1">
                                      <p:cBhvr>
                                        <p:cTn id="9" dur="500"/>
                                        <p:tgtEl>
                                          <p:spTgt spid="25602"/>
                                        </p:tgtEl>
                                      </p:cBhvr>
                                    </p:animEffect>
                                  </p:childTnLst>
                                </p:cTn>
                              </p:par>
                              <p:par>
                                <p:cTn id="10" presetID="53" presetClass="entr" presetSubtype="0" fill="hold" nodeType="withEffect">
                                  <p:stCondLst>
                                    <p:cond delay="0"/>
                                  </p:stCondLst>
                                  <p:childTnLst>
                                    <p:set>
                                      <p:cBhvr>
                                        <p:cTn id="11" dur="1" fill="hold">
                                          <p:stCondLst>
                                            <p:cond delay="0"/>
                                          </p:stCondLst>
                                        </p:cTn>
                                        <p:tgtEl>
                                          <p:spTgt spid="25603"/>
                                        </p:tgtEl>
                                        <p:attrNameLst>
                                          <p:attrName>style.visibility</p:attrName>
                                        </p:attrNameLst>
                                      </p:cBhvr>
                                      <p:to>
                                        <p:strVal val="visible"/>
                                      </p:to>
                                    </p:set>
                                    <p:anim calcmode="lin" valueType="num">
                                      <p:cBhvr>
                                        <p:cTn id="12" dur="500" fill="hold"/>
                                        <p:tgtEl>
                                          <p:spTgt spid="25603"/>
                                        </p:tgtEl>
                                        <p:attrNameLst>
                                          <p:attrName>ppt_w</p:attrName>
                                        </p:attrNameLst>
                                      </p:cBhvr>
                                      <p:tavLst>
                                        <p:tav tm="0">
                                          <p:val>
                                            <p:fltVal val="0"/>
                                          </p:val>
                                        </p:tav>
                                        <p:tav tm="100000">
                                          <p:val>
                                            <p:strVal val="#ppt_w"/>
                                          </p:val>
                                        </p:tav>
                                      </p:tavLst>
                                    </p:anim>
                                    <p:anim calcmode="lin" valueType="num">
                                      <p:cBhvr>
                                        <p:cTn id="13" dur="500" fill="hold"/>
                                        <p:tgtEl>
                                          <p:spTgt spid="25603"/>
                                        </p:tgtEl>
                                        <p:attrNameLst>
                                          <p:attrName>ppt_h</p:attrName>
                                        </p:attrNameLst>
                                      </p:cBhvr>
                                      <p:tavLst>
                                        <p:tav tm="0">
                                          <p:val>
                                            <p:fltVal val="0"/>
                                          </p:val>
                                        </p:tav>
                                        <p:tav tm="100000">
                                          <p:val>
                                            <p:strVal val="#ppt_h"/>
                                          </p:val>
                                        </p:tav>
                                      </p:tavLst>
                                    </p:anim>
                                    <p:animEffect transition="in" filter="fade">
                                      <p:cBhvr>
                                        <p:cTn id="14" dur="500"/>
                                        <p:tgtEl>
                                          <p:spTgt spid="25603"/>
                                        </p:tgtEl>
                                      </p:cBhvr>
                                    </p:animEffect>
                                  </p:childTnLst>
                                </p:cTn>
                              </p:par>
                              <p:par>
                                <p:cTn id="15" presetID="53" presetClass="entr" presetSubtype="0" fill="hold" nodeType="withEffect">
                                  <p:stCondLst>
                                    <p:cond delay="0"/>
                                  </p:stCondLst>
                                  <p:childTnLst>
                                    <p:set>
                                      <p:cBhvr>
                                        <p:cTn id="16" dur="1" fill="hold">
                                          <p:stCondLst>
                                            <p:cond delay="0"/>
                                          </p:stCondLst>
                                        </p:cTn>
                                        <p:tgtEl>
                                          <p:spTgt spid="25604"/>
                                        </p:tgtEl>
                                        <p:attrNameLst>
                                          <p:attrName>style.visibility</p:attrName>
                                        </p:attrNameLst>
                                      </p:cBhvr>
                                      <p:to>
                                        <p:strVal val="visible"/>
                                      </p:to>
                                    </p:set>
                                    <p:anim calcmode="lin" valueType="num">
                                      <p:cBhvr>
                                        <p:cTn id="17" dur="500" fill="hold"/>
                                        <p:tgtEl>
                                          <p:spTgt spid="25604"/>
                                        </p:tgtEl>
                                        <p:attrNameLst>
                                          <p:attrName>ppt_w</p:attrName>
                                        </p:attrNameLst>
                                      </p:cBhvr>
                                      <p:tavLst>
                                        <p:tav tm="0">
                                          <p:val>
                                            <p:fltVal val="0"/>
                                          </p:val>
                                        </p:tav>
                                        <p:tav tm="100000">
                                          <p:val>
                                            <p:strVal val="#ppt_w"/>
                                          </p:val>
                                        </p:tav>
                                      </p:tavLst>
                                    </p:anim>
                                    <p:anim calcmode="lin" valueType="num">
                                      <p:cBhvr>
                                        <p:cTn id="18" dur="500" fill="hold"/>
                                        <p:tgtEl>
                                          <p:spTgt spid="25604"/>
                                        </p:tgtEl>
                                        <p:attrNameLst>
                                          <p:attrName>ppt_h</p:attrName>
                                        </p:attrNameLst>
                                      </p:cBhvr>
                                      <p:tavLst>
                                        <p:tav tm="0">
                                          <p:val>
                                            <p:fltVal val="0"/>
                                          </p:val>
                                        </p:tav>
                                        <p:tav tm="100000">
                                          <p:val>
                                            <p:strVal val="#ppt_h"/>
                                          </p:val>
                                        </p:tav>
                                      </p:tavLst>
                                    </p:anim>
                                    <p:animEffect transition="in" filter="fade">
                                      <p:cBhvr>
                                        <p:cTn id="1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2"/>
          <p:cNvSpPr>
            <a:spLocks noGrp="1"/>
          </p:cNvSpPr>
          <p:nvPr>
            <p:ph idx="1"/>
          </p:nvPr>
        </p:nvSpPr>
        <p:spPr>
          <a:xfrm>
            <a:off x="0" y="1989138"/>
            <a:ext cx="9144000" cy="4137025"/>
          </a:xfrm>
        </p:spPr>
        <p:txBody>
          <a:bodyPr/>
          <a:lstStyle/>
          <a:p>
            <a:pPr>
              <a:buFont typeface="Arial" charset="0"/>
              <a:buNone/>
            </a:pPr>
            <a:r>
              <a:rPr lang="ru-RU" sz="2800" dirty="0" smtClean="0">
                <a:latin typeface="Arial" charset="0"/>
                <a:cs typeface="Arial" charset="0"/>
              </a:rPr>
              <a:t>       </a:t>
            </a:r>
            <a:r>
              <a:rPr lang="ru-RU" sz="2800" b="1" dirty="0" smtClean="0">
                <a:latin typeface="Times New Roman" pitchFamily="18" charset="0"/>
                <a:cs typeface="Times New Roman" pitchFamily="18" charset="0"/>
              </a:rPr>
              <a:t>Проблемная ситуация </a:t>
            </a:r>
            <a:r>
              <a:rPr lang="ru-RU" sz="2800" dirty="0" smtClean="0">
                <a:latin typeface="Times New Roman" pitchFamily="18" charset="0"/>
                <a:cs typeface="Times New Roman" pitchFamily="18" charset="0"/>
              </a:rPr>
              <a:t>– это познавательная задача, которая характеризуется противоречием между имеющимися знаниями, умениями, отношениями и предъявляемым требованием.</a:t>
            </a:r>
          </a:p>
          <a:p>
            <a:pPr>
              <a:buFont typeface="Arial" charset="0"/>
              <a:buNone/>
            </a:pPr>
            <a:r>
              <a:rPr lang="ru-RU" sz="2800" dirty="0" smtClean="0">
                <a:latin typeface="Times New Roman" pitchFamily="18" charset="0"/>
                <a:cs typeface="Times New Roman" pitchFamily="18" charset="0"/>
              </a:rPr>
              <a:t>       Создавая проблемные ситуации, я побуждаю детей выдвигать гипотезы, делать выводы, приучаю не бояться допускать ошибки. Очень важно, чтобы ребенок почувствовал вкус к получению новых, неожиданных сведений об окружающих его предметах и явлениях.</a:t>
            </a:r>
          </a:p>
          <a:p>
            <a:endParaRPr lang="ru-RU" sz="2800" dirty="0" smtClean="0">
              <a:latin typeface="Arial" charset="0"/>
              <a:cs typeface="Arial" charset="0"/>
            </a:endParaRPr>
          </a:p>
        </p:txBody>
      </p:sp>
      <p:sp>
        <p:nvSpPr>
          <p:cNvPr id="26627" name="Прямоугольник 2"/>
          <p:cNvSpPr>
            <a:spLocks noChangeArrowheads="1"/>
          </p:cNvSpPr>
          <p:nvPr/>
        </p:nvSpPr>
        <p:spPr bwMode="auto">
          <a:xfrm>
            <a:off x="0" y="1"/>
            <a:ext cx="9144000" cy="707886"/>
          </a:xfrm>
          <a:prstGeom prst="rect">
            <a:avLst/>
          </a:prstGeom>
          <a:noFill/>
          <a:ln w="9525">
            <a:noFill/>
            <a:miter lim="800000"/>
            <a:headEnd/>
            <a:tailEnd/>
          </a:ln>
        </p:spPr>
        <p:txBody>
          <a:bodyPr wrap="square">
            <a:spAutoFit/>
          </a:bodyPr>
          <a:lstStyle/>
          <a:p>
            <a:pPr algn="ctr"/>
            <a:r>
              <a:rPr lang="ru-RU" sz="4000" b="1" dirty="0">
                <a:latin typeface="Times New Roman" pitchFamily="18" charset="0"/>
                <a:cs typeface="Times New Roman" pitchFamily="18" charset="0"/>
              </a:rPr>
              <a:t>Технология проблемного обучения.</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500"/>
                                        <p:tgtEl>
                                          <p:spTgt spid="26627"/>
                                        </p:tgtEl>
                                      </p:cBhvr>
                                    </p:animEffect>
                                    <p:anim calcmode="lin" valueType="num">
                                      <p:cBhvr>
                                        <p:cTn id="8" dur="500" fill="hold"/>
                                        <p:tgtEl>
                                          <p:spTgt spid="26627"/>
                                        </p:tgtEl>
                                        <p:attrNameLst>
                                          <p:attrName>ppt_x</p:attrName>
                                        </p:attrNameLst>
                                      </p:cBhvr>
                                      <p:tavLst>
                                        <p:tav tm="0">
                                          <p:val>
                                            <p:strVal val="#ppt_x"/>
                                          </p:val>
                                        </p:tav>
                                        <p:tav tm="100000">
                                          <p:val>
                                            <p:strVal val="#ppt_x"/>
                                          </p:val>
                                        </p:tav>
                                      </p:tavLst>
                                    </p:anim>
                                    <p:anim calcmode="lin" valueType="num">
                                      <p:cBhvr>
                                        <p:cTn id="9" dur="500" fill="hold"/>
                                        <p:tgtEl>
                                          <p:spTgt spid="266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Содержимое 7"/>
          <p:cNvSpPr>
            <a:spLocks noGrp="1"/>
          </p:cNvSpPr>
          <p:nvPr>
            <p:ph idx="1"/>
          </p:nvPr>
        </p:nvSpPr>
        <p:spPr>
          <a:xfrm>
            <a:off x="457200" y="1989138"/>
            <a:ext cx="8229600" cy="4137025"/>
          </a:xfrm>
        </p:spPr>
        <p:txBody>
          <a:bodyPr/>
          <a:lstStyle/>
          <a:p>
            <a:pPr>
              <a:buFont typeface="Arial" charset="0"/>
              <a:buNone/>
            </a:pPr>
            <a:r>
              <a:rPr lang="ru-RU" dirty="0" smtClean="0">
                <a:latin typeface="Times New Roman" pitchFamily="18" charset="0"/>
                <a:cs typeface="Times New Roman" pitchFamily="18" charset="0"/>
              </a:rPr>
              <a:t>        В совместной образовательной деятельности детям предлагаю различные проблемные ситуации которые активизируют самостоятельную деятельность детей по их разрешению, в результате чего и происходит творческое овладение знаниями, навыками, умениями и развитие мыслительных способностей. </a:t>
            </a:r>
          </a:p>
          <a:p>
            <a:endParaRPr lang="ru-RU" dirty="0" smtClean="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67544" y="0"/>
            <a:ext cx="8229600" cy="980728"/>
          </a:xfrm>
        </p:spPr>
        <p:txBody>
          <a:bodyPr/>
          <a:lstStyle/>
          <a:p>
            <a:r>
              <a:rPr lang="ru-RU" sz="4800" b="1" dirty="0" smtClean="0">
                <a:latin typeface="Times New Roman" pitchFamily="18" charset="0"/>
                <a:cs typeface="Times New Roman" pitchFamily="18" charset="0"/>
              </a:rPr>
              <a:t>ТРИЗ.</a:t>
            </a:r>
          </a:p>
        </p:txBody>
      </p:sp>
      <p:sp>
        <p:nvSpPr>
          <p:cNvPr id="28675" name="Содержимое 2"/>
          <p:cNvSpPr>
            <a:spLocks noGrp="1"/>
          </p:cNvSpPr>
          <p:nvPr>
            <p:ph idx="1"/>
          </p:nvPr>
        </p:nvSpPr>
        <p:spPr>
          <a:xfrm>
            <a:off x="179388" y="1772816"/>
            <a:ext cx="8785225" cy="4353347"/>
          </a:xfrm>
        </p:spPr>
        <p:txBody>
          <a:bodyPr/>
          <a:lstStyle/>
          <a:p>
            <a:pPr algn="just">
              <a:buFont typeface="Arial" charset="0"/>
              <a:buNone/>
            </a:pPr>
            <a:r>
              <a:rPr lang="ru-RU" sz="2400" dirty="0" smtClean="0">
                <a:latin typeface="Times New Roman" pitchFamily="18" charset="0"/>
                <a:cs typeface="Times New Roman" pitchFamily="18" charset="0"/>
              </a:rPr>
              <a:t>             Проблема всех педагогов согласно ФГОС– воспитание нового поколения людей, обладающих высоким творческим потенциалом.        </a:t>
            </a:r>
          </a:p>
          <a:p>
            <a:pPr algn="just">
              <a:buFont typeface="Arial" charset="0"/>
              <a:buNone/>
            </a:pPr>
            <a:r>
              <a:rPr lang="ru-RU" sz="2400" dirty="0" smtClean="0">
                <a:latin typeface="Times New Roman" pitchFamily="18" charset="0"/>
                <a:cs typeface="Times New Roman" pitchFamily="18" charset="0"/>
              </a:rPr>
              <a:t>             Дошкольный возраст уникален, поскольку  как сформируется ребенок, такова будет его жизнь. Именно поэтому важно не упустить  этот период для раскрытия творческого потенциала каждого ребенка. Ум детей не ограничен «глубоким опытом жизни» и традиционными представлениями о том, как все должно быть. Это позволяет им изобретать, быть непосредственными и непредсказуемыми, замечать то, на что мы взрослые давно не обращаем внимание.</a:t>
            </a:r>
          </a:p>
          <a:p>
            <a:endParaRPr lang="ru-RU" sz="1800"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ppt_x</p:attrName>
                                        </p:attrNameLst>
                                      </p:cBhvr>
                                      <p:tavLst>
                                        <p:tav tm="0">
                                          <p:val>
                                            <p:strVal val="#ppt_x-.2"/>
                                          </p:val>
                                        </p:tav>
                                        <p:tav tm="100000">
                                          <p:val>
                                            <p:strVal val="#ppt_x"/>
                                          </p:val>
                                        </p:tav>
                                      </p:tavLst>
                                    </p:anim>
                                    <p:anim calcmode="lin" valueType="num">
                                      <p:cBhvr>
                                        <p:cTn id="8" dur="500" fill="hold"/>
                                        <p:tgtEl>
                                          <p:spTgt spid="28674"/>
                                        </p:tgtEl>
                                        <p:attrNameLst>
                                          <p:attrName>ppt_y</p:attrName>
                                        </p:attrNameLst>
                                      </p:cBhvr>
                                      <p:tavLst>
                                        <p:tav tm="0">
                                          <p:val>
                                            <p:strVal val="#ppt_y"/>
                                          </p:val>
                                        </p:tav>
                                        <p:tav tm="100000">
                                          <p:val>
                                            <p:strVal val="#ppt_y"/>
                                          </p:val>
                                        </p:tav>
                                      </p:tavLst>
                                    </p:anim>
                                    <p:animEffect transition="in" filter="wipe(right)" prLst="gradientSize: 0.1">
                                      <p:cBhvr>
                                        <p:cTn id="9"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179512" y="1484784"/>
            <a:ext cx="8785101" cy="4641379"/>
          </a:xfrm>
          <a:prstGeom prst="rect">
            <a:avLst/>
          </a:prstGeom>
        </p:spPr>
        <p:txBody>
          <a:bodyPr/>
          <a:lstStyle/>
          <a:p>
            <a:pPr marL="342900" indent="-342900" algn="just">
              <a:spcBef>
                <a:spcPct val="20000"/>
              </a:spcBef>
              <a:defRPr/>
            </a:pPr>
            <a:r>
              <a:rPr lang="ru-RU" sz="2800" dirty="0">
                <a:latin typeface="+mn-lt"/>
                <a:cs typeface="+mn-cs"/>
              </a:rPr>
              <a:t>		</a:t>
            </a:r>
          </a:p>
          <a:p>
            <a:pPr marL="342900" indent="-342900" algn="just">
              <a:spcBef>
                <a:spcPct val="20000"/>
              </a:spcBef>
              <a:defRPr/>
            </a:pPr>
            <a:r>
              <a:rPr lang="ru-RU" sz="2800" dirty="0">
                <a:latin typeface="+mn-lt"/>
                <a:cs typeface="+mn-cs"/>
              </a:rPr>
              <a:t>		</a:t>
            </a:r>
            <a:r>
              <a:rPr lang="ru-RU" sz="3200" dirty="0">
                <a:latin typeface="Arial" pitchFamily="34" charset="0"/>
                <a:cs typeface="Arial" pitchFamily="34" charset="0"/>
              </a:rPr>
              <a:t>Принципиально важной стороной в педагогической технологии является позиция ребенка в воспитательно-образовательном процессе, отношение к ребенку со стороны взрослых. Взрослый в общении с детьми придерживается положения: «Не рядом, не над ним, а вместе!». Его </a:t>
            </a:r>
            <a:r>
              <a:rPr lang="ru-RU" sz="3200" i="1" dirty="0">
                <a:latin typeface="Arial" pitchFamily="34" charset="0"/>
                <a:cs typeface="Arial" pitchFamily="34" charset="0"/>
              </a:rPr>
              <a:t>цель</a:t>
            </a:r>
            <a:r>
              <a:rPr lang="ru-RU" sz="3200" dirty="0">
                <a:latin typeface="Arial" pitchFamily="34" charset="0"/>
                <a:cs typeface="Arial" pitchFamily="34" charset="0"/>
              </a:rPr>
              <a:t> </a:t>
            </a:r>
            <a:r>
              <a:rPr lang="ru-RU" sz="3200" i="1" dirty="0">
                <a:latin typeface="Arial" pitchFamily="34" charset="0"/>
                <a:cs typeface="Arial" pitchFamily="34" charset="0"/>
              </a:rPr>
              <a:t>- содействовать становлению ребенка как личности.</a:t>
            </a:r>
            <a:endParaRPr lang="ru-RU" sz="2800" i="1" dirty="0">
              <a:latin typeface="Arial" pitchFamily="34" charset="0"/>
              <a:cs typeface="Arial" pitchFamily="34" charset="0"/>
            </a:endParaRPr>
          </a:p>
          <a:p>
            <a:pPr marL="342900" indent="-342900" algn="just">
              <a:spcBef>
                <a:spcPct val="20000"/>
              </a:spcBef>
              <a:buFont typeface="Arial" charset="0"/>
              <a:buChar char="•"/>
              <a:defRPr/>
            </a:pPr>
            <a:endParaRPr lang="ru-RU" sz="2800" dirty="0">
              <a:latin typeface="+mn-lt"/>
              <a:cs typeface="+mn-cs"/>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idx="1"/>
          </p:nvPr>
        </p:nvSpPr>
        <p:spPr>
          <a:xfrm>
            <a:off x="457200" y="1844824"/>
            <a:ext cx="8229600" cy="4281339"/>
          </a:xfrm>
        </p:spPr>
        <p:txBody>
          <a:bodyPr/>
          <a:lstStyle/>
          <a:p>
            <a:pPr>
              <a:buFont typeface="Arial" charset="0"/>
              <a:buNone/>
            </a:pPr>
            <a:r>
              <a:rPr lang="ru-RU" sz="1800" dirty="0" smtClean="0"/>
              <a:t>         </a:t>
            </a:r>
            <a:r>
              <a:rPr lang="ru-RU" sz="2800" dirty="0" smtClean="0">
                <a:latin typeface="Arial" charset="0"/>
                <a:cs typeface="Arial" charset="0"/>
              </a:rPr>
              <a:t> </a:t>
            </a:r>
            <a:r>
              <a:rPr lang="ru-RU" sz="2400" dirty="0" smtClean="0">
                <a:latin typeface="Arial" charset="0"/>
                <a:cs typeface="Arial" charset="0"/>
              </a:rPr>
              <a:t> </a:t>
            </a:r>
            <a:r>
              <a:rPr lang="ru-RU" sz="2400" dirty="0" smtClean="0">
                <a:latin typeface="Times New Roman" pitchFamily="18" charset="0"/>
                <a:cs typeface="Times New Roman" pitchFamily="18" charset="0"/>
              </a:rPr>
              <a:t> </a:t>
            </a:r>
            <a:r>
              <a:rPr lang="ru-RU" sz="2400" u="sng" dirty="0" smtClean="0">
                <a:latin typeface="Times New Roman" pitchFamily="18" charset="0"/>
                <a:cs typeface="Times New Roman" pitchFamily="18" charset="0"/>
              </a:rPr>
              <a:t>Целью использования ТРИЗ </a:t>
            </a:r>
            <a:r>
              <a:rPr lang="ru-RU" sz="2400" dirty="0" smtClean="0">
                <a:latin typeface="Times New Roman" pitchFamily="18" charset="0"/>
                <a:cs typeface="Times New Roman" pitchFamily="18" charset="0"/>
              </a:rPr>
              <a:t>– технологии в детском саду является развитие с одной стороны таких качеств мышления, как  гибкость, подвижность, системность, диалектичность, а с другой стороны поисковой активности, стремления к новизне, развитие речи и творческого воображения.</a:t>
            </a:r>
          </a:p>
          <a:p>
            <a:pPr>
              <a:buFont typeface="Arial" charset="0"/>
              <a:buNone/>
            </a:pPr>
            <a:r>
              <a:rPr lang="ru-RU" sz="2400" dirty="0" smtClean="0">
                <a:latin typeface="Times New Roman" pitchFamily="18" charset="0"/>
                <a:cs typeface="Times New Roman" pitchFamily="18" charset="0"/>
              </a:rPr>
              <a:t>          </a:t>
            </a:r>
            <a:r>
              <a:rPr lang="ru-RU" sz="2400" u="sng" dirty="0" smtClean="0">
                <a:latin typeface="Times New Roman" pitchFamily="18" charset="0"/>
                <a:cs typeface="Times New Roman" pitchFamily="18" charset="0"/>
              </a:rPr>
              <a:t>Программа ТРИЗ для дошкольников </a:t>
            </a:r>
            <a:r>
              <a:rPr lang="ru-RU" sz="2400" dirty="0" smtClean="0">
                <a:latin typeface="Times New Roman" pitchFamily="18" charset="0"/>
                <a:cs typeface="Times New Roman" pitchFamily="18" charset="0"/>
              </a:rPr>
              <a:t>– это программа коллективных игр и занятий. Они учат детей выявлять противоречия, свойства предметов, явлений и разрешать эти противоречия. Разрешение противоречий – ключ к творческому мышлению.</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2"/>
          <p:cNvSpPr>
            <a:spLocks noGrp="1"/>
          </p:cNvSpPr>
          <p:nvPr>
            <p:ph idx="4294967295"/>
          </p:nvPr>
        </p:nvSpPr>
        <p:spPr>
          <a:xfrm>
            <a:off x="4032250" y="620713"/>
            <a:ext cx="5111750" cy="5853112"/>
          </a:xfrm>
        </p:spPr>
        <p:txBody>
          <a:bodyPr/>
          <a:lstStyle/>
          <a:p>
            <a:pPr>
              <a:buFont typeface="Arial" charset="0"/>
              <a:buNone/>
            </a:pPr>
            <a:r>
              <a:rPr lang="ru-RU" dirty="0" smtClean="0"/>
              <a:t>    </a:t>
            </a:r>
            <a:r>
              <a:rPr lang="ru-RU" sz="2800" dirty="0" smtClean="0">
                <a:latin typeface="Arial" charset="0"/>
                <a:cs typeface="Arial" charset="0"/>
              </a:rPr>
              <a:t> </a:t>
            </a:r>
          </a:p>
          <a:p>
            <a:endParaRPr lang="ru-RU" dirty="0" smtClean="0"/>
          </a:p>
        </p:txBody>
      </p:sp>
      <p:sp>
        <p:nvSpPr>
          <p:cNvPr id="30723" name="Текст 4"/>
          <p:cNvSpPr>
            <a:spLocks noGrp="1"/>
          </p:cNvSpPr>
          <p:nvPr>
            <p:ph type="body" sz="half" idx="4294967295"/>
          </p:nvPr>
        </p:nvSpPr>
        <p:spPr>
          <a:xfrm>
            <a:off x="323528" y="2708919"/>
            <a:ext cx="8496944" cy="3417243"/>
          </a:xfrm>
        </p:spPr>
        <p:txBody>
          <a:bodyPr/>
          <a:lstStyle/>
          <a:p>
            <a:pPr>
              <a:buNone/>
            </a:pPr>
            <a:r>
              <a:rPr lang="ru-RU" sz="2400" dirty="0" smtClean="0">
                <a:latin typeface="Arial" charset="0"/>
                <a:cs typeface="Arial" charset="0"/>
              </a:rPr>
              <a:t>          </a:t>
            </a:r>
            <a:r>
              <a:rPr lang="ru-RU" sz="2800" dirty="0" smtClean="0">
                <a:latin typeface="Times New Roman" pitchFamily="18" charset="0"/>
                <a:cs typeface="Times New Roman" pitchFamily="18" charset="0"/>
              </a:rPr>
              <a:t>Пока я делаю только первые шаги по внедрению ТРИЗ технологии в своей  работе с детьми. Я использую элементы </a:t>
            </a:r>
            <a:r>
              <a:rPr lang="ru-RU" sz="2800" dirty="0" err="1" smtClean="0">
                <a:latin typeface="Times New Roman" pitchFamily="18" charset="0"/>
                <a:cs typeface="Times New Roman" pitchFamily="18" charset="0"/>
              </a:rPr>
              <a:t>ТРИЗа</a:t>
            </a:r>
            <a:r>
              <a:rPr lang="ru-RU" sz="2800" dirty="0" smtClean="0">
                <a:latin typeface="Times New Roman" pitchFamily="18" charset="0"/>
                <a:cs typeface="Times New Roman" pitchFamily="18" charset="0"/>
              </a:rPr>
              <a:t>,  в виде игр,  в образовательной деятельности и совместной деятельности  педагога с детьми.</a:t>
            </a:r>
            <a:endParaRPr lang="ru-RU" sz="24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457200" y="0"/>
            <a:ext cx="8229600" cy="1124744"/>
          </a:xfrm>
        </p:spPr>
        <p:txBody>
          <a:bodyPr/>
          <a:lstStyle/>
          <a:p>
            <a:r>
              <a:rPr lang="ru-RU" sz="4000" b="1" dirty="0" smtClean="0">
                <a:latin typeface="Times New Roman" pitchFamily="18" charset="0"/>
                <a:cs typeface="Times New Roman" pitchFamily="18" charset="0"/>
              </a:rPr>
              <a:t>Информационно-коммуникационные</a:t>
            </a:r>
            <a:r>
              <a:rPr lang="ru-RU" sz="4000" b="1" dirty="0" smtClean="0">
                <a:solidFill>
                  <a:srgbClr val="7030A0"/>
                </a:solidFill>
                <a:latin typeface="Times New Roman" pitchFamily="18" charset="0"/>
                <a:cs typeface="Times New Roman" pitchFamily="18" charset="0"/>
              </a:rPr>
              <a:t> </a:t>
            </a:r>
            <a:r>
              <a:rPr lang="ru-RU" sz="4000" b="1" dirty="0" smtClean="0">
                <a:latin typeface="Times New Roman" pitchFamily="18" charset="0"/>
                <a:cs typeface="Times New Roman" pitchFamily="18" charset="0"/>
              </a:rPr>
              <a:t>технологии</a:t>
            </a:r>
            <a:r>
              <a:rPr lang="ru-RU" sz="4000" b="1" dirty="0" smtClean="0">
                <a:solidFill>
                  <a:srgbClr val="7030A0"/>
                </a:solidFill>
                <a:latin typeface="Times New Roman" pitchFamily="18" charset="0"/>
                <a:cs typeface="Times New Roman" pitchFamily="18" charset="0"/>
              </a:rPr>
              <a:t>.</a:t>
            </a:r>
          </a:p>
        </p:txBody>
      </p:sp>
      <p:sp>
        <p:nvSpPr>
          <p:cNvPr id="31747" name="Содержимое 2"/>
          <p:cNvSpPr>
            <a:spLocks noGrp="1"/>
          </p:cNvSpPr>
          <p:nvPr>
            <p:ph idx="1"/>
          </p:nvPr>
        </p:nvSpPr>
        <p:spPr>
          <a:xfrm>
            <a:off x="457200" y="2133600"/>
            <a:ext cx="8229600" cy="3992563"/>
          </a:xfrm>
        </p:spPr>
        <p:txBody>
          <a:bodyPr/>
          <a:lstStyle/>
          <a:p>
            <a:pPr>
              <a:buFont typeface="Arial" charset="0"/>
              <a:buNone/>
            </a:pPr>
            <a:r>
              <a:rPr lang="ru-RU" sz="2800" dirty="0" smtClean="0">
                <a:latin typeface="Arial" charset="0"/>
                <a:cs typeface="Arial" charset="0"/>
              </a:rPr>
              <a:t>       Информационная компетентность дошкольника представляет собой основы, элементы знаний, умений и ценностного отношения к информации и информационным процессам, позволяющим ребенку включаться в доступные ему виды информационной деятельности: познавательной, игровой и др.</a:t>
            </a:r>
          </a:p>
          <a:p>
            <a:endParaRPr lang="ru-RU"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50825" y="1916143"/>
            <a:ext cx="8569325" cy="4524315"/>
          </a:xfrm>
          <a:prstGeom prst="rect">
            <a:avLst/>
          </a:prstGeom>
          <a:noFill/>
          <a:ln w="9525">
            <a:noFill/>
            <a:miter lim="800000"/>
            <a:headEnd/>
            <a:tailEnd/>
          </a:ln>
        </p:spPr>
        <p:txBody>
          <a:bodyPr anchor="ctr">
            <a:spAutoFit/>
          </a:bodyPr>
          <a:lstStyle/>
          <a:p>
            <a:pPr indent="457200" eaLnBrk="0" hangingPunct="0"/>
            <a:r>
              <a:rPr lang="ru-RU" sz="2400" b="1" dirty="0">
                <a:latin typeface="Times New Roman" pitchFamily="18" charset="0"/>
                <a:cs typeface="Times New Roman" pitchFamily="18" charset="0"/>
              </a:rPr>
              <a:t>В настоящее время в практике использую в основном такие </a:t>
            </a:r>
            <a:r>
              <a:rPr lang="ru-RU" sz="2400" b="1" dirty="0" err="1">
                <a:latin typeface="Times New Roman" pitchFamily="18" charset="0"/>
                <a:cs typeface="Times New Roman" pitchFamily="18" charset="0"/>
              </a:rPr>
              <a:t>ИКТ-технологии</a:t>
            </a:r>
            <a:r>
              <a:rPr lang="ru-RU" sz="2400" b="1" dirty="0">
                <a:latin typeface="Times New Roman" pitchFamily="18" charset="0"/>
                <a:cs typeface="Times New Roman" pitchFamily="18" charset="0"/>
              </a:rPr>
              <a:t> как:</a:t>
            </a:r>
            <a:endParaRPr lang="ru-RU" sz="2400" dirty="0">
              <a:latin typeface="Times New Roman" pitchFamily="18" charset="0"/>
              <a:cs typeface="Times New Roman" pitchFamily="18" charset="0"/>
            </a:endParaRPr>
          </a:p>
          <a:p>
            <a:pPr indent="457200" eaLnBrk="0" hangingPunct="0">
              <a:buFont typeface="Arial" charset="0"/>
              <a:buChar char="•"/>
            </a:pPr>
            <a:r>
              <a:rPr lang="ru-RU" sz="2400" dirty="0">
                <a:latin typeface="Times New Roman" pitchFamily="18" charset="0"/>
                <a:cs typeface="Times New Roman" pitchFamily="18" charset="0"/>
              </a:rPr>
              <a:t>подбор иллюстративного материала к занятиям и для оформления стенда, информации для родителей;</a:t>
            </a:r>
          </a:p>
          <a:p>
            <a:pPr indent="457200" eaLnBrk="0" hangingPunct="0">
              <a:buFont typeface="Arial" charset="0"/>
              <a:buChar char="•"/>
            </a:pPr>
            <a:r>
              <a:rPr lang="ru-RU" sz="2400" dirty="0">
                <a:latin typeface="Times New Roman" pitchFamily="18" charset="0"/>
                <a:cs typeface="Times New Roman" pitchFamily="18" charset="0"/>
              </a:rPr>
              <a:t>подбор дополнительного материала из различных источников к  НОД; </a:t>
            </a:r>
          </a:p>
          <a:p>
            <a:pPr indent="457200" eaLnBrk="0" hangingPunct="0">
              <a:buFont typeface="Arial" charset="0"/>
              <a:buChar char="•"/>
            </a:pPr>
            <a:r>
              <a:rPr lang="ru-RU" sz="2400" dirty="0">
                <a:latin typeface="Times New Roman" pitchFamily="18" charset="0"/>
                <a:cs typeface="Times New Roman" pitchFamily="18" charset="0"/>
              </a:rPr>
              <a:t>знакомство с периодикой, наработками других педагогов;</a:t>
            </a:r>
          </a:p>
          <a:p>
            <a:pPr indent="457200" eaLnBrk="0" hangingPunct="0">
              <a:buFont typeface="Arial" charset="0"/>
              <a:buChar char="•"/>
            </a:pPr>
            <a:r>
              <a:rPr lang="ru-RU" sz="2400" dirty="0">
                <a:latin typeface="Times New Roman" pitchFamily="18" charset="0"/>
                <a:cs typeface="Times New Roman" pitchFamily="18" charset="0"/>
              </a:rPr>
              <a:t>использование Интернета в педагогической деятельности, с целью информационного и научно-методического сопровождения образовательного процесса, как поиск дополнительной информации для НОД, </a:t>
            </a:r>
          </a:p>
          <a:p>
            <a:pPr indent="457200" eaLnBrk="0" hangingPunct="0">
              <a:buFont typeface="Arial" charset="0"/>
              <a:buChar char="•"/>
            </a:pPr>
            <a:r>
              <a:rPr lang="ru-RU" sz="2400" dirty="0">
                <a:latin typeface="Times New Roman" pitchFamily="18" charset="0"/>
                <a:cs typeface="Times New Roman" pitchFamily="18" charset="0"/>
              </a:rPr>
              <a:t>ведение странички на сайте «2 берега»</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39552" y="2408585"/>
            <a:ext cx="8064896" cy="3539430"/>
          </a:xfrm>
          <a:prstGeom prst="rect">
            <a:avLst/>
          </a:prstGeom>
          <a:noFill/>
          <a:ln w="9525">
            <a:noFill/>
            <a:miter lim="800000"/>
            <a:headEnd/>
            <a:tailEnd/>
          </a:ln>
        </p:spPr>
        <p:txBody>
          <a:bodyPr wrap="square" anchor="ctr">
            <a:spAutoFit/>
          </a:bodyPr>
          <a:lstStyle/>
          <a:p>
            <a:pPr indent="457200" algn="just" eaLnBrk="0" hangingPunct="0"/>
            <a:r>
              <a:rPr lang="ru-RU" sz="3200" dirty="0">
                <a:latin typeface="Times New Roman" pitchFamily="18" charset="0"/>
                <a:cs typeface="Times New Roman" pitchFamily="18" charset="0"/>
              </a:rPr>
              <a:t>В перспективе планирую продолжать работу по внедрению ТРИЗ технологии, информационно-коммуникационной технологии, технологии проектной деятельности, </a:t>
            </a:r>
            <a:r>
              <a:rPr lang="ru-RU" sz="3200" dirty="0" err="1">
                <a:latin typeface="Times New Roman" pitchFamily="18" charset="0"/>
                <a:cs typeface="Times New Roman" pitchFamily="18" charset="0"/>
              </a:rPr>
              <a:t>портфолио</a:t>
            </a:r>
            <a:r>
              <a:rPr lang="ru-RU" sz="3200" dirty="0">
                <a:latin typeface="Times New Roman" pitchFamily="18" charset="0"/>
                <a:cs typeface="Times New Roman" pitchFamily="18" charset="0"/>
              </a:rPr>
              <a:t> дошкольника, а так же совершенствовать уже используемые технологии в работе с детьми. </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179512" y="2204864"/>
            <a:ext cx="8712968" cy="4176886"/>
          </a:xfrm>
        </p:spPr>
        <p:txBody>
          <a:bodyPr/>
          <a:lstStyle/>
          <a:p>
            <a:pPr eaLnBrk="1" hangingPunct="1"/>
            <a:r>
              <a:rPr lang="ru-RU" sz="4000" b="1" i="1" dirty="0" smtClean="0">
                <a:latin typeface="Times New Roman" pitchFamily="18" charset="0"/>
                <a:cs typeface="Times New Roman" pitchFamily="18" charset="0"/>
              </a:rPr>
              <a:t>В заключении хочется отметить, только та технология даст необходимый результат, когда она одухотворена её главным автором - Педагогом.                                                Ищите, творите!</a:t>
            </a:r>
            <a:r>
              <a:rPr lang="ru-RU" dirty="0" smtClean="0">
                <a:solidFill>
                  <a:srgbClr val="7030A0"/>
                </a:solidFill>
              </a:rPr>
              <a:t/>
            </a:r>
            <a:br>
              <a:rPr lang="ru-RU" dirty="0" smtClean="0">
                <a:solidFill>
                  <a:srgbClr val="7030A0"/>
                </a:solidFill>
              </a:rPr>
            </a:br>
            <a:endParaRPr lang="ru-RU" dirty="0" smtClean="0">
              <a:solidFill>
                <a:srgbClr val="7030A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4818"/>
                                        </p:tgtEl>
                                        <p:attrNameLst>
                                          <p:attrName>style.visibility</p:attrName>
                                        </p:attrNameLst>
                                      </p:cBhvr>
                                      <p:to>
                                        <p:strVal val="visible"/>
                                      </p:to>
                                    </p:set>
                                    <p:anim calcmode="discrete" valueType="clr">
                                      <p:cBhvr override="childStyle">
                                        <p:cTn id="7" dur="500"/>
                                        <p:tgtEl>
                                          <p:spTgt spid="34818"/>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4818"/>
                                        </p:tgtEl>
                                        <p:attrNameLst>
                                          <p:attrName>fillcolor</p:attrName>
                                        </p:attrNameLst>
                                      </p:cBhvr>
                                      <p:tavLst>
                                        <p:tav tm="0">
                                          <p:val>
                                            <p:clrVal>
                                              <a:schemeClr val="accent2"/>
                                            </p:clrVal>
                                          </p:val>
                                        </p:tav>
                                        <p:tav tm="50000">
                                          <p:val>
                                            <p:clrVal>
                                              <a:schemeClr val="hlink"/>
                                            </p:clrVal>
                                          </p:val>
                                        </p:tav>
                                      </p:tavLst>
                                    </p:anim>
                                    <p:set>
                                      <p:cBhvr>
                                        <p:cTn id="9" dur="500"/>
                                        <p:tgtEl>
                                          <p:spTgt spid="348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428625" y="1785938"/>
            <a:ext cx="8229600" cy="1143000"/>
          </a:xfrm>
        </p:spPr>
        <p:txBody>
          <a:bodyPr/>
          <a:lstStyle/>
          <a:p>
            <a:pPr eaLnBrk="1" hangingPunct="1"/>
            <a:r>
              <a:rPr lang="ru-RU" b="1" i="1" dirty="0" smtClean="0">
                <a:latin typeface="Times New Roman" pitchFamily="18" charset="0"/>
                <a:cs typeface="Times New Roman" pitchFamily="18" charset="0"/>
              </a:rPr>
              <a:t>Используемые</a:t>
            </a:r>
            <a:r>
              <a:rPr lang="ru-RU" b="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ресурсы</a:t>
            </a:r>
            <a:r>
              <a:rPr lang="ru-RU" dirty="0" smtClean="0">
                <a:latin typeface="Times New Roman" pitchFamily="18" charset="0"/>
                <a:cs typeface="Times New Roman" pitchFamily="18" charset="0"/>
              </a:rPr>
              <a:t>:</a:t>
            </a:r>
          </a:p>
        </p:txBody>
      </p:sp>
      <p:sp>
        <p:nvSpPr>
          <p:cNvPr id="35843" name="Содержимое 2"/>
          <p:cNvSpPr>
            <a:spLocks noGrp="1"/>
          </p:cNvSpPr>
          <p:nvPr>
            <p:ph idx="1"/>
          </p:nvPr>
        </p:nvSpPr>
        <p:spPr>
          <a:xfrm>
            <a:off x="539750" y="2997200"/>
            <a:ext cx="8229600" cy="3125788"/>
          </a:xfrm>
        </p:spPr>
        <p:txBody>
          <a:bodyPr/>
          <a:lstStyle/>
          <a:p>
            <a:pPr eaLnBrk="1" hangingPunct="1">
              <a:buFont typeface="Wingdings" pitchFamily="2" charset="2"/>
              <a:buChar char="§"/>
            </a:pPr>
            <a:r>
              <a:rPr lang="ru-RU" dirty="0" smtClean="0">
                <a:latin typeface="Times New Roman" pitchFamily="18" charset="0"/>
                <a:cs typeface="Times New Roman" pitchFamily="18" charset="0"/>
              </a:rPr>
              <a:t>Интернет ресурсы.</a:t>
            </a:r>
          </a:p>
          <a:p>
            <a:pPr eaLnBrk="1" hangingPunct="1">
              <a:buFont typeface="Wingdings" pitchFamily="2" charset="2"/>
              <a:buChar char="§"/>
            </a:pPr>
            <a:r>
              <a:rPr lang="ru-RU" dirty="0" smtClean="0">
                <a:latin typeface="Times New Roman" pitchFamily="18" charset="0"/>
                <a:cs typeface="Times New Roman" pitchFamily="18" charset="0"/>
              </a:rPr>
              <a:t>Е.В. Хабарова «Педагогические технологии в дошкольном образовании»</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chor="ctr"/>
          <a:lstStyle/>
          <a:p>
            <a:pPr algn="ctr">
              <a:buNone/>
            </a:pPr>
            <a:r>
              <a:rPr lang="ru-RU" sz="4400" b="1" i="1" dirty="0" smtClean="0">
                <a:latin typeface="Times New Roman" pitchFamily="18" charset="0"/>
                <a:cs typeface="Times New Roman" pitchFamily="18" charset="0"/>
              </a:rPr>
              <a:t>Спасибо за внимание!</a:t>
            </a:r>
            <a:endParaRPr lang="ru-RU" sz="4400" b="1"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179512" y="1844825"/>
            <a:ext cx="8712968" cy="1656183"/>
          </a:xfrm>
        </p:spPr>
        <p:txBody>
          <a:bodyPr/>
          <a:lstStyle/>
          <a:p>
            <a:r>
              <a:rPr lang="ru-RU" sz="2800" b="1" dirty="0" smtClean="0">
                <a:solidFill>
                  <a:schemeClr val="tx1"/>
                </a:solidFill>
                <a:latin typeface="Arial" charset="0"/>
                <a:cs typeface="Arial" charset="0"/>
              </a:rPr>
              <a:t>Технология</a:t>
            </a:r>
            <a:r>
              <a:rPr lang="ru-RU" sz="2800" dirty="0" smtClean="0">
                <a:solidFill>
                  <a:schemeClr val="tx1"/>
                </a:solidFill>
                <a:latin typeface="Arial" charset="0"/>
                <a:cs typeface="Arial" charset="0"/>
              </a:rPr>
              <a:t> – это совокупность приемов, применяемых в каком-либо деле, мастерстве, искусстве </a:t>
            </a:r>
            <a:r>
              <a:rPr lang="ru-RU" sz="2800" i="1" dirty="0" smtClean="0">
                <a:solidFill>
                  <a:schemeClr val="tx1"/>
                </a:solidFill>
                <a:latin typeface="Arial" charset="0"/>
                <a:cs typeface="Arial" charset="0"/>
              </a:rPr>
              <a:t>(толковый словарь).</a:t>
            </a:r>
            <a:endParaRPr lang="ru-RU" sz="2800" dirty="0">
              <a:solidFill>
                <a:schemeClr val="tx1"/>
              </a:solidFill>
            </a:endParaRPr>
          </a:p>
        </p:txBody>
      </p:sp>
      <p:sp>
        <p:nvSpPr>
          <p:cNvPr id="8" name="TextBox 7"/>
          <p:cNvSpPr txBox="1"/>
          <p:nvPr/>
        </p:nvSpPr>
        <p:spPr>
          <a:xfrm>
            <a:off x="251521" y="3501008"/>
            <a:ext cx="8640959" cy="3108543"/>
          </a:xfrm>
          <a:prstGeom prst="rect">
            <a:avLst/>
          </a:prstGeom>
          <a:noFill/>
        </p:spPr>
        <p:txBody>
          <a:bodyPr wrap="square" rtlCol="0">
            <a:spAutoFit/>
          </a:bodyPr>
          <a:lstStyle/>
          <a:p>
            <a:r>
              <a:rPr lang="ru-RU" sz="2800" b="1" dirty="0"/>
              <a:t>Педагогическая технология</a:t>
            </a:r>
            <a:r>
              <a:rPr lang="ru-RU" sz="2800" dirty="0"/>
              <a:t> - это совокупность психолого-педагогических установок, определяющих специальный набор и компоновку форм, методов, способов, приёмов обучения, воспитательных средств; она есть организационно - методический инструментарий педагогического процесса . </a:t>
            </a:r>
            <a:r>
              <a:rPr lang="ru-RU" sz="2800" i="1" dirty="0"/>
              <a:t>(Б.Т.Лихачёв)</a:t>
            </a:r>
            <a:endParaRPr lang="ru-RU" sz="28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36912"/>
            <a:ext cx="8424935" cy="3132063"/>
          </a:xfrm>
        </p:spPr>
        <p:txBody>
          <a:bodyPr/>
          <a:lstStyle/>
          <a:p>
            <a:pPr algn="ctr"/>
            <a:r>
              <a:rPr lang="ru-RU" sz="4800" dirty="0" smtClean="0">
                <a:latin typeface="Times New Roman" pitchFamily="18" charset="0"/>
                <a:cs typeface="Times New Roman" pitchFamily="18" charset="0"/>
              </a:rPr>
              <a:t>Классификация педагогических </a:t>
            </a:r>
            <a:br>
              <a:rPr lang="ru-RU" sz="4800" dirty="0" smtClean="0">
                <a:latin typeface="Times New Roman" pitchFamily="18" charset="0"/>
                <a:cs typeface="Times New Roman" pitchFamily="18" charset="0"/>
              </a:rPr>
            </a:br>
            <a:r>
              <a:rPr lang="ru-RU" sz="4800" dirty="0" smtClean="0">
                <a:latin typeface="Times New Roman" pitchFamily="18" charset="0"/>
                <a:cs typeface="Times New Roman" pitchFamily="18" charset="0"/>
              </a:rPr>
              <a:t>технологий.</a:t>
            </a:r>
            <a:endParaRPr lang="ru-RU" sz="48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844824"/>
            <a:ext cx="8784975" cy="1815882"/>
          </a:xfrm>
          <a:prstGeom prst="rect">
            <a:avLst/>
          </a:prstGeom>
          <a:noFill/>
        </p:spPr>
        <p:txBody>
          <a:bodyPr wrap="square" rtlCol="0">
            <a:spAutoFit/>
          </a:bodyPr>
          <a:lstStyle/>
          <a:p>
            <a:pPr algn="ctr">
              <a:buClr>
                <a:srgbClr val="C00000"/>
              </a:buClr>
              <a:buBlip>
                <a:blip r:embed="rId2"/>
              </a:buBlip>
            </a:pPr>
            <a:r>
              <a:rPr lang="ru-RU" sz="2800" dirty="0" smtClean="0">
                <a:latin typeface="Times New Roman" pitchFamily="18" charset="0"/>
                <a:cs typeface="Times New Roman" pitchFamily="18" charset="0"/>
              </a:rPr>
              <a:t>Личностно-ориентированные технологии (самостоятельными направлениями здесь выделяются гуманно-личностные технологии, технологии сотрудничества и технологии свободного воспитания); </a:t>
            </a:r>
            <a:endParaRPr lang="ru-RU" sz="2800" dirty="0">
              <a:latin typeface="Times New Roman" pitchFamily="18" charset="0"/>
              <a:cs typeface="Times New Roman" pitchFamily="18" charset="0"/>
            </a:endParaRPr>
          </a:p>
        </p:txBody>
      </p:sp>
      <p:sp>
        <p:nvSpPr>
          <p:cNvPr id="7" name="TextBox 6"/>
          <p:cNvSpPr txBox="1"/>
          <p:nvPr/>
        </p:nvSpPr>
        <p:spPr>
          <a:xfrm>
            <a:off x="179512" y="3933056"/>
            <a:ext cx="8784976" cy="523220"/>
          </a:xfrm>
          <a:prstGeom prst="rect">
            <a:avLst/>
          </a:prstGeom>
          <a:noFill/>
        </p:spPr>
        <p:txBody>
          <a:bodyPr wrap="square" rtlCol="0">
            <a:spAutoFit/>
          </a:bodyPr>
          <a:lstStyle/>
          <a:p>
            <a:pPr algn="ctr">
              <a:buClr>
                <a:srgbClr val="C00000"/>
              </a:buClr>
              <a:buBlip>
                <a:blip r:embed="rId2"/>
              </a:buBlip>
            </a:pPr>
            <a:r>
              <a:rPr lang="ru-RU" sz="2800" dirty="0" smtClean="0">
                <a:latin typeface="Times New Roman" pitchFamily="18" charset="0"/>
                <a:cs typeface="Times New Roman" pitchFamily="18" charset="0"/>
              </a:rPr>
              <a:t>Технологии проблемного обучения;</a:t>
            </a:r>
            <a:endParaRPr lang="ru-RU" sz="2800" dirty="0">
              <a:latin typeface="Times New Roman" pitchFamily="18" charset="0"/>
              <a:cs typeface="Times New Roman" pitchFamily="18" charset="0"/>
            </a:endParaRPr>
          </a:p>
        </p:txBody>
      </p:sp>
      <p:sp>
        <p:nvSpPr>
          <p:cNvPr id="8" name="TextBox 7"/>
          <p:cNvSpPr txBox="1"/>
          <p:nvPr/>
        </p:nvSpPr>
        <p:spPr>
          <a:xfrm>
            <a:off x="179512" y="4725144"/>
            <a:ext cx="8784976" cy="523220"/>
          </a:xfrm>
          <a:prstGeom prst="rect">
            <a:avLst/>
          </a:prstGeom>
          <a:noFill/>
        </p:spPr>
        <p:txBody>
          <a:bodyPr wrap="square" rtlCol="0">
            <a:spAutoFit/>
          </a:bodyPr>
          <a:lstStyle/>
          <a:p>
            <a:pPr algn="ctr">
              <a:buBlip>
                <a:blip r:embed="rId2"/>
              </a:buBlip>
            </a:pPr>
            <a:r>
              <a:rPr lang="ru-RU" sz="2800" dirty="0" smtClean="0">
                <a:latin typeface="Times New Roman" pitchFamily="18" charset="0"/>
                <a:cs typeface="Times New Roman" pitchFamily="18" charset="0"/>
              </a:rPr>
              <a:t>Игровые технологии;</a:t>
            </a:r>
            <a:endParaRPr lang="ru-RU" sz="2800" dirty="0">
              <a:latin typeface="Times New Roman" pitchFamily="18" charset="0"/>
              <a:cs typeface="Times New Roman" pitchFamily="18" charset="0"/>
            </a:endParaRPr>
          </a:p>
        </p:txBody>
      </p:sp>
      <p:sp>
        <p:nvSpPr>
          <p:cNvPr id="9" name="TextBox 8"/>
          <p:cNvSpPr txBox="1"/>
          <p:nvPr/>
        </p:nvSpPr>
        <p:spPr>
          <a:xfrm>
            <a:off x="179512" y="5517232"/>
            <a:ext cx="8784976" cy="523220"/>
          </a:xfrm>
          <a:prstGeom prst="rect">
            <a:avLst/>
          </a:prstGeom>
          <a:noFill/>
        </p:spPr>
        <p:txBody>
          <a:bodyPr wrap="square" rtlCol="0">
            <a:spAutoFit/>
          </a:bodyPr>
          <a:lstStyle/>
          <a:p>
            <a:pPr algn="ctr">
              <a:buBlip>
                <a:blip r:embed="rId2"/>
              </a:buBlip>
            </a:pPr>
            <a:r>
              <a:rPr lang="ru-RU" sz="2800" dirty="0" smtClean="0">
                <a:latin typeface="Times New Roman" pitchFamily="18" charset="0"/>
                <a:cs typeface="Times New Roman" pitchFamily="18" charset="0"/>
              </a:rPr>
              <a:t>  Развивающие технологии;</a:t>
            </a:r>
            <a:endParaRPr lang="ru-RU" sz="28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348880"/>
            <a:ext cx="8964613" cy="2318341"/>
          </a:xfrm>
          <a:prstGeom prst="rect">
            <a:avLst/>
          </a:prstGeom>
          <a:noFill/>
          <a:ln w="9525">
            <a:noFill/>
            <a:miter lim="800000"/>
            <a:headEnd/>
            <a:tailEnd/>
          </a:ln>
        </p:spPr>
        <p:txBody>
          <a:bodyPr wrap="square" anchor="ctr">
            <a:spAutoFit/>
          </a:bodyPr>
          <a:lstStyle/>
          <a:p>
            <a:pPr algn="ctr" eaLnBrk="0" hangingPunct="0"/>
            <a:endParaRPr lang="ru-RU" sz="2000" dirty="0"/>
          </a:p>
          <a:p>
            <a:pPr algn="just" eaLnBrk="0" hangingPunct="0"/>
            <a:endParaRPr lang="ru-RU" sz="2400" dirty="0"/>
          </a:p>
          <a:p>
            <a:pPr algn="just" eaLnBrk="0" hangingPunct="0"/>
            <a:r>
              <a:rPr lang="ru-RU" sz="2400" dirty="0">
                <a:cs typeface="Times New Roman" pitchFamily="18" charset="0"/>
              </a:rPr>
              <a:t>  </a:t>
            </a:r>
            <a:endParaRPr lang="ru-RU" sz="2400" dirty="0"/>
          </a:p>
          <a:p>
            <a:pPr algn="just" eaLnBrk="0" hangingPunct="0"/>
            <a:endParaRPr lang="ru-RU" sz="2400" dirty="0"/>
          </a:p>
          <a:p>
            <a:pPr algn="just" eaLnBrk="0" hangingPunct="0"/>
            <a:endParaRPr lang="ru-RU" sz="2400" dirty="0"/>
          </a:p>
          <a:p>
            <a:pPr algn="just" eaLnBrk="0" hangingPunct="0"/>
            <a:endParaRPr lang="ru-RU" sz="2400" dirty="0"/>
          </a:p>
        </p:txBody>
      </p:sp>
      <p:sp>
        <p:nvSpPr>
          <p:cNvPr id="3" name="TextBox 2"/>
          <p:cNvSpPr txBox="1"/>
          <p:nvPr/>
        </p:nvSpPr>
        <p:spPr>
          <a:xfrm>
            <a:off x="179512" y="2060848"/>
            <a:ext cx="8784976" cy="523220"/>
          </a:xfrm>
          <a:prstGeom prst="rect">
            <a:avLst/>
          </a:prstGeom>
          <a:noFill/>
        </p:spPr>
        <p:txBody>
          <a:bodyPr wrap="square" rtlCol="0">
            <a:spAutoFit/>
          </a:bodyPr>
          <a:lstStyle/>
          <a:p>
            <a:pPr algn="ctr">
              <a:buBlip>
                <a:blip r:embed="rId2"/>
              </a:buBlip>
            </a:pPr>
            <a:r>
              <a:rPr lang="ru-RU" sz="2800" dirty="0" smtClean="0">
                <a:latin typeface="Times New Roman" pitchFamily="18" charset="0"/>
                <a:cs typeface="Times New Roman" pitchFamily="18" charset="0"/>
              </a:rPr>
              <a:t>Технологии проектной деятельности;</a:t>
            </a:r>
            <a:endParaRPr lang="ru-RU" sz="2800" dirty="0">
              <a:latin typeface="Times New Roman" pitchFamily="18" charset="0"/>
              <a:cs typeface="Times New Roman" pitchFamily="18" charset="0"/>
            </a:endParaRPr>
          </a:p>
        </p:txBody>
      </p:sp>
      <p:sp>
        <p:nvSpPr>
          <p:cNvPr id="4" name="TextBox 3"/>
          <p:cNvSpPr txBox="1"/>
          <p:nvPr/>
        </p:nvSpPr>
        <p:spPr>
          <a:xfrm>
            <a:off x="179512" y="2924944"/>
            <a:ext cx="8784976" cy="523220"/>
          </a:xfrm>
          <a:prstGeom prst="rect">
            <a:avLst/>
          </a:prstGeom>
          <a:noFill/>
        </p:spPr>
        <p:txBody>
          <a:bodyPr wrap="square" rtlCol="0">
            <a:spAutoFit/>
          </a:bodyPr>
          <a:lstStyle/>
          <a:p>
            <a:pPr algn="ctr">
              <a:buBlip>
                <a:blip r:embed="rId2"/>
              </a:buBlip>
            </a:pPr>
            <a:r>
              <a:rPr lang="ru-RU" sz="2800" dirty="0" smtClean="0">
                <a:latin typeface="Times New Roman" pitchFamily="18" charset="0"/>
                <a:cs typeface="Times New Roman" pitchFamily="18" charset="0"/>
              </a:rPr>
              <a:t>Технологии коллективного обучения;</a:t>
            </a:r>
            <a:endParaRPr lang="ru-RU" sz="2800" dirty="0">
              <a:latin typeface="Times New Roman" pitchFamily="18" charset="0"/>
              <a:cs typeface="Times New Roman" pitchFamily="18" charset="0"/>
            </a:endParaRPr>
          </a:p>
        </p:txBody>
      </p:sp>
      <p:sp>
        <p:nvSpPr>
          <p:cNvPr id="5" name="TextBox 4"/>
          <p:cNvSpPr txBox="1"/>
          <p:nvPr/>
        </p:nvSpPr>
        <p:spPr>
          <a:xfrm>
            <a:off x="179512" y="3789040"/>
            <a:ext cx="8784976" cy="523220"/>
          </a:xfrm>
          <a:prstGeom prst="rect">
            <a:avLst/>
          </a:prstGeom>
          <a:noFill/>
        </p:spPr>
        <p:txBody>
          <a:bodyPr wrap="square" rtlCol="0">
            <a:spAutoFit/>
          </a:bodyPr>
          <a:lstStyle/>
          <a:p>
            <a:pPr algn="ctr">
              <a:buBlip>
                <a:blip r:embed="rId2"/>
              </a:buBlip>
            </a:pPr>
            <a:r>
              <a:rPr lang="ru-RU" sz="2800" dirty="0" smtClean="0">
                <a:cs typeface="Times New Roman" pitchFamily="18" charset="0"/>
              </a:rPr>
              <a:t>    </a:t>
            </a:r>
            <a:r>
              <a:rPr lang="ru-RU" sz="2800" dirty="0" err="1" smtClean="0">
                <a:latin typeface="Times New Roman" pitchFamily="18" charset="0"/>
                <a:cs typeface="Times New Roman" pitchFamily="18" charset="0"/>
              </a:rPr>
              <a:t>Здоровьесберегающие</a:t>
            </a:r>
            <a:r>
              <a:rPr lang="ru-RU" sz="2800" dirty="0" smtClean="0">
                <a:latin typeface="Times New Roman" pitchFamily="18" charset="0"/>
                <a:cs typeface="Times New Roman" pitchFamily="18" charset="0"/>
              </a:rPr>
              <a:t> технологии;</a:t>
            </a:r>
            <a:endParaRPr lang="ru-RU" sz="2800" dirty="0">
              <a:latin typeface="Times New Roman" pitchFamily="18" charset="0"/>
              <a:cs typeface="Times New Roman" pitchFamily="18" charset="0"/>
            </a:endParaRPr>
          </a:p>
        </p:txBody>
      </p:sp>
      <p:sp>
        <p:nvSpPr>
          <p:cNvPr id="6" name="TextBox 5"/>
          <p:cNvSpPr txBox="1"/>
          <p:nvPr/>
        </p:nvSpPr>
        <p:spPr>
          <a:xfrm>
            <a:off x="179512" y="4653136"/>
            <a:ext cx="8784976" cy="954107"/>
          </a:xfrm>
          <a:prstGeom prst="rect">
            <a:avLst/>
          </a:prstGeom>
          <a:noFill/>
        </p:spPr>
        <p:txBody>
          <a:bodyPr wrap="square" rtlCol="0">
            <a:spAutoFit/>
          </a:bodyPr>
          <a:lstStyle/>
          <a:p>
            <a:pPr algn="ctr">
              <a:buBlip>
                <a:blip r:embed="rId2"/>
              </a:buBlip>
            </a:pPr>
            <a:r>
              <a:rPr lang="ru-RU" sz="2800" dirty="0" smtClean="0">
                <a:cs typeface="Times New Roman" pitchFamily="18" charset="0"/>
              </a:rPr>
              <a:t>  </a:t>
            </a:r>
            <a:r>
              <a:rPr lang="ru-RU" sz="2800" dirty="0" smtClean="0">
                <a:latin typeface="Times New Roman" pitchFamily="18" charset="0"/>
                <a:cs typeface="Times New Roman" pitchFamily="18" charset="0"/>
              </a:rPr>
              <a:t>Информационно-коммуникационные технологии (ИКТ);  и др.</a:t>
            </a:r>
            <a:endParaRPr lang="ru-RU" sz="28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idx="1"/>
          </p:nvPr>
        </p:nvSpPr>
        <p:spPr>
          <a:xfrm>
            <a:off x="611560" y="1773238"/>
            <a:ext cx="8136904" cy="4352925"/>
          </a:xfrm>
        </p:spPr>
        <p:txBody>
          <a:bodyPr/>
          <a:lstStyle/>
          <a:p>
            <a:pPr eaLnBrk="1" hangingPunct="1">
              <a:buFont typeface="Arial" charset="0"/>
              <a:buNone/>
            </a:pPr>
            <a:r>
              <a:rPr lang="ru-RU" b="1" dirty="0" smtClean="0">
                <a:solidFill>
                  <a:srgbClr val="00206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В своей работе я использую такие педагогические образовательные технологии как: </a:t>
            </a:r>
          </a:p>
          <a:p>
            <a:pPr eaLnBrk="1" hangingPunct="1">
              <a:buFont typeface="Wingdings" pitchFamily="2" charset="2"/>
              <a:buChar char="ü"/>
            </a:pPr>
            <a:r>
              <a:rPr lang="ru-RU"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Здоровьесберегающие</a:t>
            </a:r>
            <a:r>
              <a:rPr lang="ru-RU" sz="2800" dirty="0" smtClean="0">
                <a:latin typeface="Times New Roman" pitchFamily="18" charset="0"/>
                <a:cs typeface="Times New Roman" pitchFamily="18" charset="0"/>
              </a:rPr>
              <a:t> технологии;</a:t>
            </a:r>
          </a:p>
          <a:p>
            <a:pPr eaLnBrk="1" hangingPunct="1">
              <a:buFont typeface="Wingdings" pitchFamily="2" charset="2"/>
              <a:buChar char="ü"/>
            </a:pPr>
            <a:r>
              <a:rPr lang="ru-RU" sz="2800" dirty="0" smtClean="0">
                <a:latin typeface="Times New Roman" pitchFamily="18" charset="0"/>
                <a:cs typeface="Times New Roman" pitchFamily="18" charset="0"/>
              </a:rPr>
              <a:t> Игровая технология;</a:t>
            </a:r>
          </a:p>
          <a:p>
            <a:pPr eaLnBrk="1" hangingPunct="1">
              <a:buFont typeface="Wingdings" pitchFamily="2" charset="2"/>
              <a:buChar char="ü"/>
            </a:pPr>
            <a:r>
              <a:rPr lang="ru-RU" sz="2800" dirty="0" smtClean="0">
                <a:latin typeface="Times New Roman" pitchFamily="18" charset="0"/>
                <a:cs typeface="Times New Roman" pitchFamily="18" charset="0"/>
              </a:rPr>
              <a:t> Технология развивающего обучения.</a:t>
            </a:r>
          </a:p>
          <a:p>
            <a:pPr eaLnBrk="1" hangingPunct="1">
              <a:buFont typeface="Wingdings" pitchFamily="2" charset="2"/>
              <a:buChar char="ü"/>
            </a:pPr>
            <a:r>
              <a:rPr lang="ru-RU" sz="2800" dirty="0" smtClean="0">
                <a:latin typeface="Times New Roman" pitchFamily="18" charset="0"/>
                <a:cs typeface="Times New Roman" pitchFamily="18" charset="0"/>
              </a:rPr>
              <a:t>Технология проблемного обучения;</a:t>
            </a:r>
          </a:p>
          <a:p>
            <a:pPr eaLnBrk="1" hangingPunct="1">
              <a:buFont typeface="Wingdings" pitchFamily="2" charset="2"/>
              <a:buChar char="ü"/>
            </a:pPr>
            <a:r>
              <a:rPr lang="ru-RU" sz="2800" dirty="0" smtClean="0">
                <a:latin typeface="Times New Roman" pitchFamily="18" charset="0"/>
                <a:cs typeface="Times New Roman" pitchFamily="18" charset="0"/>
              </a:rPr>
              <a:t>Технология ТРИЗ;</a:t>
            </a:r>
          </a:p>
          <a:p>
            <a:pPr eaLnBrk="1" hangingPunct="1">
              <a:buFont typeface="Wingdings" pitchFamily="2" charset="2"/>
              <a:buChar char="ü"/>
            </a:pPr>
            <a:r>
              <a:rPr lang="ru-RU" sz="2800" dirty="0" smtClean="0">
                <a:latin typeface="Times New Roman" pitchFamily="18" charset="0"/>
                <a:cs typeface="Times New Roman" pitchFamily="18" charset="0"/>
              </a:rPr>
              <a:t>Информационно-коммуникационные технологии.</a:t>
            </a:r>
          </a:p>
          <a:p>
            <a:pPr eaLnBrk="1" hangingPunct="1"/>
            <a:endParaRPr lang="ru-RU" sz="2800" dirty="0" smtClean="0">
              <a:latin typeface="Arial" charset="0"/>
              <a:cs typeface="Arial" charset="0"/>
            </a:endParaRPr>
          </a:p>
        </p:txBody>
      </p:sp>
      <p:sp>
        <p:nvSpPr>
          <p:cNvPr id="7171" name="Заголовок 3"/>
          <p:cNvSpPr>
            <a:spLocks noGrp="1"/>
          </p:cNvSpPr>
          <p:nvPr/>
        </p:nvSpPr>
        <p:spPr bwMode="auto">
          <a:xfrm>
            <a:off x="3108325" y="2913063"/>
            <a:ext cx="2927350" cy="1031875"/>
          </a:xfrm>
          <a:prstGeom prst="rect">
            <a:avLst/>
          </a:prstGeom>
          <a:noFill/>
          <a:ln w="9525">
            <a:noFill/>
            <a:miter lim="800000"/>
            <a:headEnd/>
            <a:tailEnd/>
          </a:ln>
        </p:spPr>
        <p:txBody>
          <a:bodyPr anchor="b"/>
          <a:lstStyle/>
          <a:p>
            <a:pPr eaLnBrk="0" hangingPunct="0"/>
            <a:endParaRPr lang="ru-RU" sz="2000" b="1">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68313" y="260350"/>
            <a:ext cx="6115050" cy="1154113"/>
          </a:xfrm>
        </p:spPr>
        <p:txBody>
          <a:bodyPr/>
          <a:lstStyle/>
          <a:p>
            <a:pPr eaLnBrk="1" hangingPunct="1"/>
            <a:r>
              <a:rPr lang="ru-RU" b="1" dirty="0" err="1" smtClean="0">
                <a:latin typeface="Times New Roman" pitchFamily="18" charset="0"/>
                <a:cs typeface="Times New Roman" pitchFamily="18" charset="0"/>
              </a:rPr>
              <a:t>Здоровьесберегающие</a:t>
            </a:r>
            <a:r>
              <a:rPr lang="ru-RU" b="1" dirty="0" smtClean="0">
                <a:latin typeface="Times New Roman" pitchFamily="18" charset="0"/>
                <a:cs typeface="Times New Roman" pitchFamily="18" charset="0"/>
              </a:rPr>
              <a:t> технологии.</a:t>
            </a:r>
          </a:p>
        </p:txBody>
      </p:sp>
      <p:sp>
        <p:nvSpPr>
          <p:cNvPr id="8195" name="Содержимое 2"/>
          <p:cNvSpPr>
            <a:spLocks noGrp="1"/>
          </p:cNvSpPr>
          <p:nvPr>
            <p:ph idx="1"/>
          </p:nvPr>
        </p:nvSpPr>
        <p:spPr>
          <a:xfrm>
            <a:off x="179512" y="1916832"/>
            <a:ext cx="6624735" cy="4752256"/>
          </a:xfrm>
        </p:spPr>
        <p:txBody>
          <a:bodyPr/>
          <a:lstStyle/>
          <a:p>
            <a:pPr eaLnBrk="1" hangingPunct="1">
              <a:buNone/>
            </a:pPr>
            <a:r>
              <a:rPr lang="ru-RU" dirty="0" smtClean="0"/>
              <a:t>        </a:t>
            </a:r>
            <a:r>
              <a:rPr lang="ru-RU" dirty="0" smtClean="0">
                <a:latin typeface="Times New Roman" pitchFamily="18" charset="0"/>
                <a:cs typeface="Times New Roman" pitchFamily="18" charset="0"/>
              </a:rPr>
              <a:t>Технологии, направленные на решение приоритетной задачи нашего дошкольного учреждения :</a:t>
            </a:r>
          </a:p>
          <a:p>
            <a:pPr eaLnBrk="1" hangingPunct="1">
              <a:buFont typeface="Arial" charset="0"/>
              <a:buNone/>
            </a:pPr>
            <a:r>
              <a:rPr lang="ru-RU" dirty="0" smtClean="0">
                <a:latin typeface="Times New Roman" pitchFamily="18" charset="0"/>
                <a:cs typeface="Times New Roman" pitchFamily="18" charset="0"/>
              </a:rPr>
              <a:t>    сохранения и укрепление здоровья детей, воспитание здорового образа жизни.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1000"/>
                                        <p:tgtEl>
                                          <p:spTgt spid="8195">
                                            <p:txEl>
                                              <p:pRg st="1" end="1"/>
                                            </p:txEl>
                                          </p:spTgt>
                                        </p:tgtEl>
                                      </p:cBhvr>
                                    </p:animEffect>
                                    <p:anim calcmode="lin" valueType="num">
                                      <p:cBhvr>
                                        <p:cTn id="13"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theme/theme1.xml><?xml version="1.0" encoding="utf-8"?>
<a:theme xmlns:a="http://schemas.openxmlformats.org/drawingml/2006/main" name="Шаблон 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2</Template>
  <TotalTime>718</TotalTime>
  <Words>913</Words>
  <Application>Microsoft Office PowerPoint</Application>
  <PresentationFormat>Экран (4:3)</PresentationFormat>
  <Paragraphs>98</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Шаблон 2</vt:lpstr>
      <vt:lpstr>Использование современных технологий в работе с детьми .</vt:lpstr>
      <vt:lpstr>Слайд 2</vt:lpstr>
      <vt:lpstr>Слайд 3</vt:lpstr>
      <vt:lpstr>Слайд 4</vt:lpstr>
      <vt:lpstr>Классификация педагогических  технологий.</vt:lpstr>
      <vt:lpstr>Слайд 6</vt:lpstr>
      <vt:lpstr>Слайд 7</vt:lpstr>
      <vt:lpstr>Слайд 8</vt:lpstr>
      <vt:lpstr>Здоровьесберегающие технологии.</vt:lpstr>
      <vt:lpstr>Слайд 10</vt:lpstr>
      <vt:lpstr>Здоровьесберегающие технологии, применяемые в работе с детьми.</vt:lpstr>
      <vt:lpstr>Слайд 12</vt:lpstr>
      <vt:lpstr>Слайд 13</vt:lpstr>
      <vt:lpstr>Физкультминутки и динамические паузы.</vt:lpstr>
      <vt:lpstr>           Эмоциональные разминки. </vt:lpstr>
      <vt:lpstr>Утренняя гимнастика, бодрящая гимнастика после сна.</vt:lpstr>
      <vt:lpstr>    Подвижные, спортивные игры и упражнения  на прогулке и в группе.</vt:lpstr>
      <vt:lpstr> Пальчиковая гимнастика.</vt:lpstr>
      <vt:lpstr>Дыхательная гимнастика.</vt:lpstr>
      <vt:lpstr>Зрительная гимнастика.</vt:lpstr>
      <vt:lpstr>Игровая технология.</vt:lpstr>
      <vt:lpstr>Слайд 22</vt:lpstr>
      <vt:lpstr>Слайд 23</vt:lpstr>
      <vt:lpstr>Слайд 24</vt:lpstr>
      <vt:lpstr>Развивающая технология.</vt:lpstr>
      <vt:lpstr>Развивающая среда в группе.</vt:lpstr>
      <vt:lpstr>Слайд 27</vt:lpstr>
      <vt:lpstr>Слайд 28</vt:lpstr>
      <vt:lpstr>ТРИЗ.</vt:lpstr>
      <vt:lpstr>Слайд 30</vt:lpstr>
      <vt:lpstr>Слайд 31</vt:lpstr>
      <vt:lpstr>Информационно-коммуникационные технологии.</vt:lpstr>
      <vt:lpstr>Слайд 33</vt:lpstr>
      <vt:lpstr>Слайд 34</vt:lpstr>
      <vt:lpstr>В заключении хочется отметить, только та технология даст необходимый результат, когда она одухотворена её главным автором - Педагогом.                                                Ищите, творите! </vt:lpstr>
      <vt:lpstr>Используемые ресурсы:</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современных технологий в работе с детьми ГБДОУ № 47  Невского района </dc:title>
  <dc:creator>Светлана</dc:creator>
  <cp:lastModifiedBy>Светлана</cp:lastModifiedBy>
  <cp:revision>85</cp:revision>
  <dcterms:created xsi:type="dcterms:W3CDTF">2014-04-26T16:14:52Z</dcterms:created>
  <dcterms:modified xsi:type="dcterms:W3CDTF">2014-11-14T18:59:11Z</dcterms:modified>
</cp:coreProperties>
</file>