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80" r:id="rId2"/>
    <p:sldId id="273" r:id="rId3"/>
    <p:sldId id="258" r:id="rId4"/>
    <p:sldId id="274" r:id="rId5"/>
    <p:sldId id="260" r:id="rId6"/>
    <p:sldId id="261" r:id="rId7"/>
    <p:sldId id="262" r:id="rId8"/>
    <p:sldId id="275" r:id="rId9"/>
    <p:sldId id="264" r:id="rId10"/>
    <p:sldId id="265" r:id="rId11"/>
    <p:sldId id="266" r:id="rId12"/>
    <p:sldId id="277" r:id="rId13"/>
    <p:sldId id="270" r:id="rId14"/>
    <p:sldId id="278" r:id="rId15"/>
    <p:sldId id="282" r:id="rId16"/>
    <p:sldId id="279" r:id="rId17"/>
    <p:sldId id="267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1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Group 94"/>
          <p:cNvGrpSpPr/>
          <p:nvPr/>
        </p:nvGrpSpPr>
        <p:grpSpPr>
          <a:xfrm>
            <a:off x="0" y="-30477"/>
            <a:ext cx="9067800" cy="6889273"/>
            <a:chOff x="0" y="-30477"/>
            <a:chExt cx="9067800" cy="6889273"/>
          </a:xfrm>
        </p:grpSpPr>
        <p:cxnSp>
          <p:nvCxnSpPr>
            <p:cNvPr id="110" name="Straight Connector 109"/>
            <p:cNvCxnSpPr/>
            <p:nvPr/>
          </p:nvCxnSpPr>
          <p:spPr>
            <a:xfrm rot="16200000" flipH="1">
              <a:off x="-1447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7" name="Straight Connector 176"/>
            <p:cNvCxnSpPr/>
            <p:nvPr/>
          </p:nvCxnSpPr>
          <p:spPr>
            <a:xfrm rot="16200000" flipH="1">
              <a:off x="-1638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8" name="Straight Connector 177"/>
            <p:cNvCxnSpPr/>
            <p:nvPr/>
          </p:nvCxnSpPr>
          <p:spPr>
            <a:xfrm rot="5400000">
              <a:off x="-1485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1" name="Straight Connector 180"/>
            <p:cNvCxnSpPr/>
            <p:nvPr/>
          </p:nvCxnSpPr>
          <p:spPr>
            <a:xfrm rot="5400000">
              <a:off x="-32385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rot="16200000" flipH="1">
              <a:off x="-33147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 rot="16200000" flipH="1">
              <a:off x="-1371600" y="2971800"/>
              <a:ext cx="6858000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 rot="16200000" flipH="1">
              <a:off x="-2819400" y="3200400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5" name="Straight Connector 184"/>
            <p:cNvCxnSpPr/>
            <p:nvPr/>
          </p:nvCxnSpPr>
          <p:spPr>
            <a:xfrm rot="5400000">
              <a:off x="-2705099" y="3238500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6" name="Straight Connector 185"/>
            <p:cNvCxnSpPr/>
            <p:nvPr/>
          </p:nvCxnSpPr>
          <p:spPr>
            <a:xfrm rot="16200000" flipH="1">
              <a:off x="-21336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7" name="Straight Connector 186"/>
            <p:cNvCxnSpPr/>
            <p:nvPr/>
          </p:nvCxnSpPr>
          <p:spPr>
            <a:xfrm rot="16200000" flipH="1">
              <a:off x="-31242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8" name="Straight Connector 187"/>
            <p:cNvCxnSpPr/>
            <p:nvPr/>
          </p:nvCxnSpPr>
          <p:spPr>
            <a:xfrm rot="16200000" flipH="1">
              <a:off x="-1828799" y="3352799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9" name="Straight Connector 188"/>
            <p:cNvCxnSpPr/>
            <p:nvPr/>
          </p:nvCxnSpPr>
          <p:spPr>
            <a:xfrm rot="16200000" flipH="1">
              <a:off x="-28194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0" name="Straight Connector 189"/>
            <p:cNvCxnSpPr/>
            <p:nvPr/>
          </p:nvCxnSpPr>
          <p:spPr>
            <a:xfrm rot="16200000" flipH="1">
              <a:off x="-2438400" y="3124200"/>
              <a:ext cx="6858000" cy="609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5" name="Straight Connector 164"/>
            <p:cNvCxnSpPr/>
            <p:nvPr/>
          </p:nvCxnSpPr>
          <p:spPr>
            <a:xfrm rot="5400000">
              <a:off x="-173164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6" name="Straight Connector 165"/>
            <p:cNvCxnSpPr/>
            <p:nvPr/>
          </p:nvCxnSpPr>
          <p:spPr>
            <a:xfrm rot="5400000">
              <a:off x="-1142048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Straight Connector 168"/>
            <p:cNvCxnSpPr/>
            <p:nvPr/>
          </p:nvCxnSpPr>
          <p:spPr>
            <a:xfrm rot="5400000">
              <a:off x="-9144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3" name="Straight Connector 172"/>
            <p:cNvCxnSpPr/>
            <p:nvPr/>
          </p:nvCxnSpPr>
          <p:spPr>
            <a:xfrm rot="5400000">
              <a:off x="-185547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/>
            <p:cNvCxnSpPr/>
            <p:nvPr/>
          </p:nvCxnSpPr>
          <p:spPr>
            <a:xfrm rot="16200000" flipH="1">
              <a:off x="-26431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5" name="Straight Connector 144"/>
            <p:cNvCxnSpPr/>
            <p:nvPr/>
          </p:nvCxnSpPr>
          <p:spPr>
            <a:xfrm rot="16200000" flipH="1">
              <a:off x="-1954530" y="3326130"/>
              <a:ext cx="6858000" cy="20574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/>
            <p:cNvCxnSpPr/>
            <p:nvPr/>
          </p:nvCxnSpPr>
          <p:spPr>
            <a:xfrm rot="16200000" flipH="1">
              <a:off x="-2362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9" name="Straight Connector 208"/>
            <p:cNvCxnSpPr/>
            <p:nvPr/>
          </p:nvCxnSpPr>
          <p:spPr>
            <a:xfrm rot="16200000" flipH="1">
              <a:off x="-21336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0" name="Straight Connector 209"/>
            <p:cNvCxnSpPr/>
            <p:nvPr/>
          </p:nvCxnSpPr>
          <p:spPr>
            <a:xfrm rot="16200000" flipH="1">
              <a:off x="10668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1" name="Straight Connector 210"/>
            <p:cNvCxnSpPr/>
            <p:nvPr/>
          </p:nvCxnSpPr>
          <p:spPr>
            <a:xfrm rot="16200000" flipH="1">
              <a:off x="8763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2" name="Straight Connector 211"/>
            <p:cNvCxnSpPr/>
            <p:nvPr/>
          </p:nvCxnSpPr>
          <p:spPr>
            <a:xfrm rot="5400000">
              <a:off x="1028700" y="3238500"/>
              <a:ext cx="6858000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3" name="Straight Connector 212"/>
            <p:cNvCxnSpPr/>
            <p:nvPr/>
          </p:nvCxnSpPr>
          <p:spPr>
            <a:xfrm rot="5400000">
              <a:off x="-723900" y="3314700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4" name="Straight Connector 213"/>
            <p:cNvCxnSpPr/>
            <p:nvPr/>
          </p:nvCxnSpPr>
          <p:spPr>
            <a:xfrm rot="16200000" flipH="1">
              <a:off x="-800100" y="3314700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5" name="Straight Connector 214"/>
            <p:cNvCxnSpPr/>
            <p:nvPr/>
          </p:nvCxnSpPr>
          <p:spPr>
            <a:xfrm rot="5400000">
              <a:off x="-152400" y="3429000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6" name="Straight Connector 215"/>
            <p:cNvCxnSpPr/>
            <p:nvPr/>
          </p:nvCxnSpPr>
          <p:spPr>
            <a:xfrm rot="16200000" flipH="1">
              <a:off x="-304800" y="3200400"/>
              <a:ext cx="6858000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7" name="Straight Connector 216"/>
            <p:cNvCxnSpPr/>
            <p:nvPr/>
          </p:nvCxnSpPr>
          <p:spPr>
            <a:xfrm rot="5400000">
              <a:off x="-190499" y="3238500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8" name="Straight Connector 217"/>
            <p:cNvCxnSpPr/>
            <p:nvPr/>
          </p:nvCxnSpPr>
          <p:spPr>
            <a:xfrm rot="16200000" flipH="1">
              <a:off x="381000" y="3200400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9" name="Straight Connector 218"/>
            <p:cNvCxnSpPr/>
            <p:nvPr/>
          </p:nvCxnSpPr>
          <p:spPr>
            <a:xfrm rot="16200000" flipH="1">
              <a:off x="-609600" y="3276600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0" name="Straight Connector 219"/>
            <p:cNvCxnSpPr/>
            <p:nvPr/>
          </p:nvCxnSpPr>
          <p:spPr>
            <a:xfrm rot="16200000" flipH="1">
              <a:off x="685801" y="3352799"/>
              <a:ext cx="6858000" cy="152401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1" name="Straight Connector 220"/>
            <p:cNvCxnSpPr/>
            <p:nvPr/>
          </p:nvCxnSpPr>
          <p:spPr>
            <a:xfrm rot="16200000" flipH="1">
              <a:off x="-304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2" name="Straight Connector 221"/>
            <p:cNvCxnSpPr/>
            <p:nvPr/>
          </p:nvCxnSpPr>
          <p:spPr>
            <a:xfrm rot="5400000">
              <a:off x="-10287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3" name="Straight Connector 222"/>
            <p:cNvCxnSpPr/>
            <p:nvPr/>
          </p:nvCxnSpPr>
          <p:spPr>
            <a:xfrm rot="5400000">
              <a:off x="782955" y="2722245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4" name="Straight Connector 223"/>
            <p:cNvCxnSpPr/>
            <p:nvPr/>
          </p:nvCxnSpPr>
          <p:spPr>
            <a:xfrm rot="5400000">
              <a:off x="1372552" y="3277552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5" name="Straight Connector 224"/>
            <p:cNvCxnSpPr/>
            <p:nvPr/>
          </p:nvCxnSpPr>
          <p:spPr>
            <a:xfrm rot="5400000">
              <a:off x="16002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6" name="Straight Connector 225"/>
            <p:cNvCxnSpPr/>
            <p:nvPr/>
          </p:nvCxnSpPr>
          <p:spPr>
            <a:xfrm rot="5400000">
              <a:off x="659130" y="3227070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7" name="Straight Connector 226"/>
            <p:cNvCxnSpPr/>
            <p:nvPr/>
          </p:nvCxnSpPr>
          <p:spPr>
            <a:xfrm rot="16200000" flipH="1">
              <a:off x="-128587" y="3252788"/>
              <a:ext cx="6858000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8" name="Straight Connector 227"/>
            <p:cNvCxnSpPr/>
            <p:nvPr/>
          </p:nvCxnSpPr>
          <p:spPr>
            <a:xfrm rot="16200000" flipH="1">
              <a:off x="560070" y="3326130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9" name="Straight Connector 228"/>
            <p:cNvCxnSpPr/>
            <p:nvPr/>
          </p:nvCxnSpPr>
          <p:spPr>
            <a:xfrm rot="16200000" flipH="1">
              <a:off x="152400" y="3352800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0" name="Straight Connector 229"/>
            <p:cNvCxnSpPr/>
            <p:nvPr/>
          </p:nvCxnSpPr>
          <p:spPr>
            <a:xfrm rot="16200000" flipH="1">
              <a:off x="3810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7" name="Straight Connector 236"/>
            <p:cNvCxnSpPr/>
            <p:nvPr/>
          </p:nvCxnSpPr>
          <p:spPr>
            <a:xfrm rot="16200000" flipH="1">
              <a:off x="2743200" y="3352801"/>
              <a:ext cx="6858000" cy="1524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8" name="Straight Connector 237"/>
            <p:cNvCxnSpPr/>
            <p:nvPr/>
          </p:nvCxnSpPr>
          <p:spPr>
            <a:xfrm rot="16200000" flipH="1">
              <a:off x="2095501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9" name="Straight Connector 238"/>
            <p:cNvCxnSpPr/>
            <p:nvPr/>
          </p:nvCxnSpPr>
          <p:spPr>
            <a:xfrm rot="5400000">
              <a:off x="2705100" y="3238501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0" name="Straight Connector 239"/>
            <p:cNvCxnSpPr/>
            <p:nvPr/>
          </p:nvCxnSpPr>
          <p:spPr>
            <a:xfrm rot="5400000">
              <a:off x="1828801" y="3276600"/>
              <a:ext cx="6857999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rot="16200000" flipH="1">
              <a:off x="1066800" y="3200402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 rot="16200000" flipH="1">
              <a:off x="2362201" y="3352800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 rot="5400000">
              <a:off x="2646045" y="2722246"/>
              <a:ext cx="6858000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4" name="Straight Connector 243"/>
            <p:cNvCxnSpPr/>
            <p:nvPr/>
          </p:nvCxnSpPr>
          <p:spPr>
            <a:xfrm rot="5400000">
              <a:off x="3048952" y="3277553"/>
              <a:ext cx="6858000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5" name="Straight Connector 244"/>
            <p:cNvCxnSpPr/>
            <p:nvPr/>
          </p:nvCxnSpPr>
          <p:spPr>
            <a:xfrm rot="5400000">
              <a:off x="2895600" y="3276601"/>
              <a:ext cx="6858000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6" name="Straight Connector 245"/>
            <p:cNvCxnSpPr/>
            <p:nvPr/>
          </p:nvCxnSpPr>
          <p:spPr>
            <a:xfrm rot="5400000">
              <a:off x="2388870" y="3227071"/>
              <a:ext cx="6858000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7" name="Straight Connector 246"/>
            <p:cNvCxnSpPr/>
            <p:nvPr/>
          </p:nvCxnSpPr>
          <p:spPr>
            <a:xfrm rot="16200000" flipH="1">
              <a:off x="22364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8" name="Straight Connector 247"/>
            <p:cNvCxnSpPr/>
            <p:nvPr/>
          </p:nvCxnSpPr>
          <p:spPr>
            <a:xfrm rot="16200000" flipH="1">
              <a:off x="17526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9" name="Straight Connector 248"/>
            <p:cNvCxnSpPr/>
            <p:nvPr/>
          </p:nvCxnSpPr>
          <p:spPr>
            <a:xfrm rot="16200000" flipH="1">
              <a:off x="19812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0" name="Straight Connector 249"/>
            <p:cNvCxnSpPr/>
            <p:nvPr/>
          </p:nvCxnSpPr>
          <p:spPr>
            <a:xfrm rot="5400000">
              <a:off x="3467100" y="3314701"/>
              <a:ext cx="6858000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1" name="Straight Connector 250"/>
            <p:cNvCxnSpPr/>
            <p:nvPr/>
          </p:nvCxnSpPr>
          <p:spPr>
            <a:xfrm rot="16200000" flipH="1">
              <a:off x="3467099" y="3314701"/>
              <a:ext cx="6858000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2" name="Straight Connector 251"/>
            <p:cNvCxnSpPr/>
            <p:nvPr/>
          </p:nvCxnSpPr>
          <p:spPr>
            <a:xfrm rot="5400000">
              <a:off x="4038600" y="3429001"/>
              <a:ext cx="6858000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3" name="Straight Connector 252"/>
            <p:cNvCxnSpPr/>
            <p:nvPr/>
          </p:nvCxnSpPr>
          <p:spPr>
            <a:xfrm rot="16200000" flipH="1">
              <a:off x="3886200" y="3200401"/>
              <a:ext cx="6858000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4" name="Straight Connector 253"/>
            <p:cNvCxnSpPr/>
            <p:nvPr/>
          </p:nvCxnSpPr>
          <p:spPr>
            <a:xfrm rot="5400000">
              <a:off x="4000501" y="3238501"/>
              <a:ext cx="6858000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5" name="Straight Connector 254"/>
            <p:cNvCxnSpPr/>
            <p:nvPr/>
          </p:nvCxnSpPr>
          <p:spPr>
            <a:xfrm rot="16200000" flipH="1">
              <a:off x="4572000" y="3200401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7" name="Straight Connector 256"/>
            <p:cNvCxnSpPr/>
            <p:nvPr/>
          </p:nvCxnSpPr>
          <p:spPr>
            <a:xfrm rot="16200000" flipH="1">
              <a:off x="3733800" y="3352800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8" name="Straight Connector 257"/>
            <p:cNvCxnSpPr/>
            <p:nvPr/>
          </p:nvCxnSpPr>
          <p:spPr>
            <a:xfrm rot="5400000">
              <a:off x="3619500" y="3314700"/>
              <a:ext cx="6858000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9" name="Straight Connector 258"/>
            <p:cNvCxnSpPr/>
            <p:nvPr/>
          </p:nvCxnSpPr>
          <p:spPr>
            <a:xfrm rot="16200000" flipH="1">
              <a:off x="4214813" y="3252788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0" name="Straight Connector 259"/>
            <p:cNvCxnSpPr/>
            <p:nvPr/>
          </p:nvCxnSpPr>
          <p:spPr>
            <a:xfrm rot="16200000" flipH="1">
              <a:off x="4751070" y="3326131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1" name="Straight Connector 260"/>
            <p:cNvCxnSpPr/>
            <p:nvPr/>
          </p:nvCxnSpPr>
          <p:spPr>
            <a:xfrm rot="16200000" flipH="1">
              <a:off x="4343400" y="3352801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2" name="Straight Connector 261"/>
            <p:cNvCxnSpPr/>
            <p:nvPr/>
          </p:nvCxnSpPr>
          <p:spPr>
            <a:xfrm rot="16200000" flipH="1">
              <a:off x="4572000" y="3352801"/>
              <a:ext cx="6858000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4" name="Straight Connector 263"/>
            <p:cNvCxnSpPr/>
            <p:nvPr/>
          </p:nvCxnSpPr>
          <p:spPr>
            <a:xfrm rot="16200000" flipH="1">
              <a:off x="5257800" y="3352802"/>
              <a:ext cx="6858000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5" name="Straight Connector 264"/>
            <p:cNvCxnSpPr/>
            <p:nvPr/>
          </p:nvCxnSpPr>
          <p:spPr>
            <a:xfrm rot="16200000" flipH="1">
              <a:off x="5067300" y="3238502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6" name="Straight Connector 265"/>
            <p:cNvCxnSpPr/>
            <p:nvPr/>
          </p:nvCxnSpPr>
          <p:spPr>
            <a:xfrm rot="5400000">
              <a:off x="5219700" y="3238502"/>
              <a:ext cx="6858000" cy="381000"/>
            </a:xfrm>
            <a:prstGeom prst="line">
              <a:avLst/>
            </a:prstGeom>
            <a:ln w="5080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7" name="Straight Connector 266"/>
            <p:cNvCxnSpPr/>
            <p:nvPr/>
          </p:nvCxnSpPr>
          <p:spPr>
            <a:xfrm rot="16200000" flipH="1">
              <a:off x="4876801" y="3352801"/>
              <a:ext cx="6858000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8" name="Straight Connector 267"/>
            <p:cNvCxnSpPr/>
            <p:nvPr/>
          </p:nvCxnSpPr>
          <p:spPr>
            <a:xfrm rot="5400000">
              <a:off x="5527994" y="3318196"/>
              <a:ext cx="6888479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0" name="Straight Connector 269"/>
            <p:cNvCxnSpPr/>
            <p:nvPr/>
          </p:nvCxnSpPr>
          <p:spPr>
            <a:xfrm rot="5400000">
              <a:off x="4850130" y="3227072"/>
              <a:ext cx="6858000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1" name="Straight Connector 270"/>
            <p:cNvCxnSpPr/>
            <p:nvPr/>
          </p:nvCxnSpPr>
          <p:spPr>
            <a:xfrm rot="16200000" flipH="1">
              <a:off x="4751070" y="3326132"/>
              <a:ext cx="6858000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8" name="Straight Connector 277"/>
            <p:cNvCxnSpPr/>
            <p:nvPr/>
          </p:nvCxnSpPr>
          <p:spPr>
            <a:xfrm rot="5400000">
              <a:off x="5562599" y="3429001"/>
              <a:ext cx="685800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3" name="Straight Connector 282"/>
            <p:cNvCxnSpPr/>
            <p:nvPr/>
          </p:nvCxnSpPr>
          <p:spPr>
            <a:xfrm rot="5400000">
              <a:off x="2552700" y="3390900"/>
              <a:ext cx="6858000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9" name="Straight Connector 288"/>
            <p:cNvCxnSpPr/>
            <p:nvPr/>
          </p:nvCxnSpPr>
          <p:spPr>
            <a:xfrm rot="16200000" flipH="1">
              <a:off x="3048000" y="3352800"/>
              <a:ext cx="6858000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2" name="Straight Connector 291"/>
            <p:cNvCxnSpPr/>
            <p:nvPr/>
          </p:nvCxnSpPr>
          <p:spPr>
            <a:xfrm rot="16200000" flipH="1">
              <a:off x="3238500" y="3238500"/>
              <a:ext cx="6858000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4" name="Straight Connector 293"/>
            <p:cNvCxnSpPr/>
            <p:nvPr/>
          </p:nvCxnSpPr>
          <p:spPr>
            <a:xfrm rot="5400000">
              <a:off x="2133600" y="3276600"/>
              <a:ext cx="6858000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8" name="Straight Connector 297"/>
            <p:cNvCxnSpPr/>
            <p:nvPr/>
          </p:nvCxnSpPr>
          <p:spPr>
            <a:xfrm rot="16200000" flipH="1">
              <a:off x="3148013" y="3252789"/>
              <a:ext cx="6858000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9" name="Straight Connector 298"/>
            <p:cNvCxnSpPr/>
            <p:nvPr/>
          </p:nvCxnSpPr>
          <p:spPr>
            <a:xfrm rot="5400000">
              <a:off x="3771900" y="3238500"/>
              <a:ext cx="6858000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 rot="5400000">
              <a:off x="4229100" y="2933700"/>
              <a:ext cx="6858000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7" name="Straight Connector 306"/>
            <p:cNvCxnSpPr/>
            <p:nvPr/>
          </p:nvCxnSpPr>
          <p:spPr>
            <a:xfrm rot="16200000" flipH="1">
              <a:off x="1371600" y="3200403"/>
              <a:ext cx="6858000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3" name="Rectangle 112"/>
          <p:cNvSpPr/>
          <p:nvPr/>
        </p:nvSpPr>
        <p:spPr>
          <a:xfrm>
            <a:off x="0" y="1905000"/>
            <a:ext cx="4953000" cy="31242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grpSp>
        <p:nvGrpSpPr>
          <p:cNvPr id="94" name="Group 93"/>
          <p:cNvGrpSpPr/>
          <p:nvPr/>
        </p:nvGrpSpPr>
        <p:grpSpPr>
          <a:xfrm>
            <a:off x="0" y="2057400"/>
            <a:ext cx="4801394" cy="2820988"/>
            <a:chOff x="0" y="2057400"/>
            <a:chExt cx="4801394" cy="2820988"/>
          </a:xfrm>
        </p:grpSpPr>
        <p:cxnSp>
          <p:nvCxnSpPr>
            <p:cNvPr id="117" name="Straight Connector 116"/>
            <p:cNvCxnSpPr/>
            <p:nvPr/>
          </p:nvCxnSpPr>
          <p:spPr>
            <a:xfrm>
              <a:off x="0" y="20574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8" name="Straight Connector 117"/>
            <p:cNvCxnSpPr/>
            <p:nvPr/>
          </p:nvCxnSpPr>
          <p:spPr>
            <a:xfrm>
              <a:off x="0" y="4876800"/>
              <a:ext cx="4800600" cy="1588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0" name="Straight Connector 119"/>
            <p:cNvCxnSpPr/>
            <p:nvPr/>
          </p:nvCxnSpPr>
          <p:spPr>
            <a:xfrm rot="5400000">
              <a:off x="3391694" y="3467100"/>
              <a:ext cx="2818606" cy="794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2130425"/>
            <a:ext cx="4419600" cy="1600327"/>
          </a:xfrm>
        </p:spPr>
        <p:txBody>
          <a:bodyPr anchor="b">
            <a:normAutofit/>
          </a:bodyPr>
          <a:lstStyle>
            <a:lvl1pPr algn="l">
              <a:defRPr sz="3600" b="1" cap="none" spc="40" baseline="0">
                <a:ln w="1333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28600" y="3733800"/>
            <a:ext cx="4419600" cy="1066800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92"/>
          <p:cNvGrpSpPr/>
          <p:nvPr/>
        </p:nvGrpSpPr>
        <p:grpSpPr>
          <a:xfrm>
            <a:off x="1" y="-30478"/>
            <a:ext cx="9067799" cy="4846320"/>
            <a:chOff x="1" y="-30477"/>
            <a:chExt cx="9067799" cy="4526277"/>
          </a:xfrm>
        </p:grpSpPr>
        <p:cxnSp>
          <p:nvCxnSpPr>
            <p:cNvPr id="8" name="Straight Connector 7"/>
            <p:cNvCxnSpPr/>
            <p:nvPr/>
          </p:nvCxnSpPr>
          <p:spPr>
            <a:xfrm rot="16200000" flipH="1">
              <a:off x="-2716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rot="16200000" flipH="1">
              <a:off x="-4621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rot="5400000">
              <a:off x="-30976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rot="5400000">
              <a:off x="-206236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H="1">
              <a:off x="-213856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16200000" flipH="1">
              <a:off x="-195465" y="1785212"/>
              <a:ext cx="4505731" cy="9144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/>
            <p:nvPr/>
          </p:nvCxnSpPr>
          <p:spPr>
            <a:xfrm rot="16200000" flipH="1">
              <a:off x="-164326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/>
            <p:cNvCxnSpPr/>
            <p:nvPr/>
          </p:nvCxnSpPr>
          <p:spPr>
            <a:xfrm rot="5400000">
              <a:off x="-1528964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H="1">
              <a:off x="-95746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16200000" flipH="1">
              <a:off x="-194806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rot="16200000" flipH="1">
              <a:off x="-652664" y="2166211"/>
              <a:ext cx="4505731" cy="152401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rot="16200000" flipH="1">
              <a:off x="-16432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H="1">
              <a:off x="-1790700" y="2019300"/>
              <a:ext cx="4495800" cy="4572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>
              <a:off x="-55551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rot="5400000">
              <a:off x="340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rot="5400000">
              <a:off x="26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 rot="5400000">
              <a:off x="-67933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 rot="16200000" flipH="1">
              <a:off x="-1467052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 rot="16200000" flipH="1">
              <a:off x="-77839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 rot="16200000" flipH="1">
              <a:off x="-118606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 rot="16200000" flipH="1">
              <a:off x="-95746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 rot="16200000" flipH="1">
              <a:off x="22429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 rot="16200000" flipH="1">
              <a:off x="20524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 rot="5400000">
              <a:off x="2204835" y="2051912"/>
              <a:ext cx="4505731" cy="3810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 rot="5400000">
              <a:off x="452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 rot="16200000" flipH="1">
              <a:off x="376035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 rot="5400000">
              <a:off x="1023735" y="2242139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Connector 34"/>
            <p:cNvCxnSpPr/>
            <p:nvPr/>
          </p:nvCxnSpPr>
          <p:spPr>
            <a:xfrm rot="16200000" flipH="1">
              <a:off x="871335" y="2013812"/>
              <a:ext cx="4505731" cy="4572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Connector 35"/>
            <p:cNvCxnSpPr/>
            <p:nvPr/>
          </p:nvCxnSpPr>
          <p:spPr>
            <a:xfrm rot="5400000">
              <a:off x="985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/>
            <p:cNvCxnSpPr/>
            <p:nvPr/>
          </p:nvCxnSpPr>
          <p:spPr>
            <a:xfrm rot="16200000" flipH="1">
              <a:off x="1557135" y="2013812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rot="16200000" flipH="1">
              <a:off x="5665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 rot="16200000" flipH="1">
              <a:off x="1861936" y="2166211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 rot="16200000" flipH="1">
              <a:off x="8713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Straight Connector 40"/>
            <p:cNvCxnSpPr/>
            <p:nvPr/>
          </p:nvCxnSpPr>
          <p:spPr>
            <a:xfrm rot="5400000">
              <a:off x="1474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Straight Connector 41"/>
            <p:cNvCxnSpPr/>
            <p:nvPr/>
          </p:nvCxnSpPr>
          <p:spPr>
            <a:xfrm rot="5400000">
              <a:off x="195909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39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 rot="5400000">
              <a:off x="2548687" y="2090964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 rot="5400000">
              <a:off x="27763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Straight Connector 44"/>
            <p:cNvCxnSpPr/>
            <p:nvPr/>
          </p:nvCxnSpPr>
          <p:spPr>
            <a:xfrm rot="5400000">
              <a:off x="183526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Connector 45"/>
            <p:cNvCxnSpPr/>
            <p:nvPr/>
          </p:nvCxnSpPr>
          <p:spPr>
            <a:xfrm rot="16200000" flipH="1">
              <a:off x="1047548" y="2066200"/>
              <a:ext cx="4505731" cy="352425"/>
            </a:xfrm>
            <a:prstGeom prst="line">
              <a:avLst/>
            </a:prstGeom>
            <a:ln w="158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Straight Connector 46"/>
            <p:cNvCxnSpPr/>
            <p:nvPr/>
          </p:nvCxnSpPr>
          <p:spPr>
            <a:xfrm rot="16200000" flipH="1">
              <a:off x="1736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rot="16200000" flipH="1">
              <a:off x="1328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Straight Connector 48"/>
            <p:cNvCxnSpPr/>
            <p:nvPr/>
          </p:nvCxnSpPr>
          <p:spPr>
            <a:xfrm rot="16200000" flipH="1">
              <a:off x="1557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Connector 49"/>
            <p:cNvCxnSpPr/>
            <p:nvPr/>
          </p:nvCxnSpPr>
          <p:spPr>
            <a:xfrm rot="16200000" flipH="1">
              <a:off x="39193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rot="16200000" flipH="1">
              <a:off x="3271636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 rot="5400000">
              <a:off x="38812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rot="5400000">
              <a:off x="3004936" y="2090012"/>
              <a:ext cx="4505730" cy="3048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 rot="16200000" flipH="1">
              <a:off x="22429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 rot="16200000" flipH="1">
              <a:off x="35383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rot="5400000">
              <a:off x="3822180" y="1535657"/>
              <a:ext cx="4505731" cy="1413510"/>
            </a:xfrm>
            <a:prstGeom prst="line">
              <a:avLst/>
            </a:prstGeom>
            <a:ln>
              <a:solidFill>
                <a:schemeClr val="accent1">
                  <a:alpha val="56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Straight Connector 56"/>
            <p:cNvCxnSpPr/>
            <p:nvPr/>
          </p:nvCxnSpPr>
          <p:spPr>
            <a:xfrm rot="5400000">
              <a:off x="4225087" y="2090965"/>
              <a:ext cx="4505731" cy="302895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/>
            <p:cNvCxnSpPr/>
            <p:nvPr/>
          </p:nvCxnSpPr>
          <p:spPr>
            <a:xfrm rot="5400000">
              <a:off x="4071735" y="2090012"/>
              <a:ext cx="4505731" cy="3048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Straight Connector 58"/>
            <p:cNvCxnSpPr/>
            <p:nvPr/>
          </p:nvCxnSpPr>
          <p:spPr>
            <a:xfrm rot="5400000">
              <a:off x="3565005" y="2040482"/>
              <a:ext cx="4505731" cy="40386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Straight Connector 59"/>
            <p:cNvCxnSpPr/>
            <p:nvPr/>
          </p:nvCxnSpPr>
          <p:spPr>
            <a:xfrm rot="16200000" flipH="1">
              <a:off x="34126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/>
            <p:cNvCxnSpPr/>
            <p:nvPr/>
          </p:nvCxnSpPr>
          <p:spPr>
            <a:xfrm rot="16200000" flipH="1">
              <a:off x="2928735" y="2166212"/>
              <a:ext cx="4505731" cy="152400"/>
            </a:xfrm>
            <a:prstGeom prst="line">
              <a:avLst/>
            </a:prstGeom>
            <a:ln w="57150">
              <a:solidFill>
                <a:schemeClr val="accent1">
                  <a:alpha val="3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16200000" flipH="1">
              <a:off x="3081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Straight Connector 62"/>
            <p:cNvCxnSpPr/>
            <p:nvPr/>
          </p:nvCxnSpPr>
          <p:spPr>
            <a:xfrm rot="5400000">
              <a:off x="4643235" y="2128112"/>
              <a:ext cx="4505731" cy="228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Straight Connector 63"/>
            <p:cNvCxnSpPr/>
            <p:nvPr/>
          </p:nvCxnSpPr>
          <p:spPr>
            <a:xfrm rot="16200000" flipH="1">
              <a:off x="4643234" y="2128112"/>
              <a:ext cx="4505731" cy="2286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rot="5400000">
              <a:off x="5214735" y="2242140"/>
              <a:ext cx="4505731" cy="1588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 rot="16200000" flipH="1">
              <a:off x="5062335" y="2013812"/>
              <a:ext cx="4505731" cy="457200"/>
            </a:xfrm>
            <a:prstGeom prst="line">
              <a:avLst/>
            </a:prstGeom>
            <a:ln>
              <a:solidFill>
                <a:schemeClr val="accent1">
                  <a:alpha val="9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 rot="5400000">
              <a:off x="5176636" y="2051912"/>
              <a:ext cx="4505731" cy="381000"/>
            </a:xfrm>
            <a:prstGeom prst="line">
              <a:avLst/>
            </a:prstGeom>
            <a:ln 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8" name="Straight Connector 67"/>
            <p:cNvCxnSpPr/>
            <p:nvPr/>
          </p:nvCxnSpPr>
          <p:spPr>
            <a:xfrm rot="16200000" flipH="1">
              <a:off x="5748135" y="2013813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/>
            <p:cNvCxnSpPr/>
            <p:nvPr/>
          </p:nvCxnSpPr>
          <p:spPr>
            <a:xfrm rot="16200000" flipH="1">
              <a:off x="49099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Straight Connector 69"/>
            <p:cNvCxnSpPr/>
            <p:nvPr/>
          </p:nvCxnSpPr>
          <p:spPr>
            <a:xfrm rot="5400000">
              <a:off x="4795635" y="2128112"/>
              <a:ext cx="4505731" cy="228600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rot="16200000" flipH="1">
              <a:off x="53909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 rot="16200000" flipH="1">
              <a:off x="5927205" y="2139542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 rot="16200000" flipH="1">
              <a:off x="5519535" y="2166212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Straight Connector 73"/>
            <p:cNvCxnSpPr/>
            <p:nvPr/>
          </p:nvCxnSpPr>
          <p:spPr>
            <a:xfrm rot="16200000" flipH="1">
              <a:off x="5748135" y="2166212"/>
              <a:ext cx="4505731" cy="152400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5" name="Straight Connector 74"/>
            <p:cNvCxnSpPr/>
            <p:nvPr/>
          </p:nvCxnSpPr>
          <p:spPr>
            <a:xfrm rot="16200000" flipH="1">
              <a:off x="6433935" y="2166213"/>
              <a:ext cx="4505731" cy="1524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Straight Connector 75"/>
            <p:cNvCxnSpPr/>
            <p:nvPr/>
          </p:nvCxnSpPr>
          <p:spPr>
            <a:xfrm rot="16200000" flipH="1">
              <a:off x="62434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/>
            <p:cNvCxnSpPr/>
            <p:nvPr/>
          </p:nvCxnSpPr>
          <p:spPr>
            <a:xfrm rot="5400000">
              <a:off x="6395835" y="2051913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Straight Connector 77"/>
            <p:cNvCxnSpPr/>
            <p:nvPr/>
          </p:nvCxnSpPr>
          <p:spPr>
            <a:xfrm rot="16200000" flipH="1">
              <a:off x="6052936" y="2166212"/>
              <a:ext cx="4505731" cy="15240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Straight Connector 78"/>
            <p:cNvCxnSpPr/>
            <p:nvPr/>
          </p:nvCxnSpPr>
          <p:spPr>
            <a:xfrm rot="5400000">
              <a:off x="6709356" y="2136834"/>
              <a:ext cx="4525755" cy="191133"/>
            </a:xfrm>
            <a:prstGeom prst="line">
              <a:avLst/>
            </a:prstGeom>
            <a:effectLst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/>
            <p:cNvCxnSpPr/>
            <p:nvPr/>
          </p:nvCxnSpPr>
          <p:spPr>
            <a:xfrm rot="5400000">
              <a:off x="6026265" y="2040483"/>
              <a:ext cx="4505731" cy="40386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Straight Connector 80"/>
            <p:cNvCxnSpPr/>
            <p:nvPr/>
          </p:nvCxnSpPr>
          <p:spPr>
            <a:xfrm rot="16200000" flipH="1">
              <a:off x="5927205" y="2139543"/>
              <a:ext cx="4505731" cy="20574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Straight Connector 81"/>
            <p:cNvCxnSpPr/>
            <p:nvPr/>
          </p:nvCxnSpPr>
          <p:spPr>
            <a:xfrm rot="5400000">
              <a:off x="6738734" y="2242140"/>
              <a:ext cx="4505732" cy="1588"/>
            </a:xfrm>
            <a:prstGeom prst="line">
              <a:avLst/>
            </a:prstGeom>
            <a:ln w="158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/>
            <p:cNvCxnSpPr/>
            <p:nvPr/>
          </p:nvCxnSpPr>
          <p:spPr>
            <a:xfrm rot="5400000">
              <a:off x="3728835" y="2204312"/>
              <a:ext cx="4505731" cy="76200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4" name="Straight Connector 83"/>
            <p:cNvCxnSpPr/>
            <p:nvPr/>
          </p:nvCxnSpPr>
          <p:spPr>
            <a:xfrm rot="16200000" flipH="1">
              <a:off x="4224135" y="2166212"/>
              <a:ext cx="4505731" cy="1524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5" name="Straight Connector 84"/>
            <p:cNvCxnSpPr/>
            <p:nvPr/>
          </p:nvCxnSpPr>
          <p:spPr>
            <a:xfrm rot="16200000" flipH="1">
              <a:off x="4414635" y="2051912"/>
              <a:ext cx="4505731" cy="381000"/>
            </a:xfrm>
            <a:prstGeom prst="line">
              <a:avLst/>
            </a:prstGeom>
            <a:ln w="19050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/>
            <p:cNvCxnSpPr/>
            <p:nvPr/>
          </p:nvCxnSpPr>
          <p:spPr>
            <a:xfrm rot="5400000">
              <a:off x="3309735" y="2090012"/>
              <a:ext cx="4505731" cy="304800"/>
            </a:xfrm>
            <a:prstGeom prst="line">
              <a:avLst/>
            </a:prstGeom>
            <a:ln w="47625">
              <a:solidFill>
                <a:schemeClr val="accent1">
                  <a:alpha val="63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Straight Connector 86"/>
            <p:cNvCxnSpPr/>
            <p:nvPr/>
          </p:nvCxnSpPr>
          <p:spPr>
            <a:xfrm rot="16200000" flipH="1">
              <a:off x="4324148" y="2066200"/>
              <a:ext cx="4505731" cy="352425"/>
            </a:xfrm>
            <a:prstGeom prst="line">
              <a:avLst/>
            </a:prstGeom>
            <a:ln w="15875">
              <a:solidFill>
                <a:schemeClr val="accent1">
                  <a:alpha val="72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>
              <a:off x="4948035" y="2051912"/>
              <a:ext cx="4505731" cy="3810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9" name="Straight Connector 88"/>
            <p:cNvCxnSpPr/>
            <p:nvPr/>
          </p:nvCxnSpPr>
          <p:spPr>
            <a:xfrm rot="5400000">
              <a:off x="5405235" y="1747112"/>
              <a:ext cx="4505731" cy="990600"/>
            </a:xfrm>
            <a:prstGeom prst="line">
              <a:avLst/>
            </a:prstGeom>
            <a:ln w="28575">
              <a:solidFill>
                <a:schemeClr val="accent1">
                  <a:alpha val="58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/>
            <p:cNvCxnSpPr/>
            <p:nvPr/>
          </p:nvCxnSpPr>
          <p:spPr>
            <a:xfrm rot="16200000" flipH="1">
              <a:off x="2547735" y="2013814"/>
              <a:ext cx="4505731" cy="457199"/>
            </a:xfrm>
            <a:prstGeom prst="line">
              <a:avLst/>
            </a:prstGeom>
            <a:ln w="38100">
              <a:solidFill>
                <a:schemeClr val="accent1">
                  <a:alpha val="47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4" name="Rectangle 93"/>
          <p:cNvSpPr/>
          <p:nvPr/>
        </p:nvSpPr>
        <p:spPr>
          <a:xfrm>
            <a:off x="0" y="4311168"/>
            <a:ext cx="9144000" cy="1905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96" name="Straight Connector 95"/>
          <p:cNvCxnSpPr/>
          <p:nvPr/>
        </p:nvCxnSpPr>
        <p:spPr>
          <a:xfrm>
            <a:off x="0" y="4387368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7" name="Straight Connector 96"/>
          <p:cNvCxnSpPr/>
          <p:nvPr/>
        </p:nvCxnSpPr>
        <p:spPr>
          <a:xfrm>
            <a:off x="0" y="6138380"/>
            <a:ext cx="914400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621364"/>
            <a:ext cx="8305800" cy="414649"/>
          </a:xfrm>
        </p:spPr>
        <p:txBody>
          <a:bodyPr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5" name="Title 94"/>
          <p:cNvSpPr>
            <a:spLocks noGrp="1"/>
          </p:cNvSpPr>
          <p:nvPr>
            <p:ph type="title"/>
          </p:nvPr>
        </p:nvSpPr>
        <p:spPr>
          <a:xfrm>
            <a:off x="457200" y="4463568"/>
            <a:ext cx="8305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91" name="Footer Placeholder 9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2" name="Slide Number Placeholder 9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0400" y="273050"/>
            <a:ext cx="5486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7" name="Rectangle 36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9" name="Straight Connector 38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1901952"/>
            <a:ext cx="2377440" cy="137160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tabLst>
                <a:tab pos="3830638" algn="l"/>
              </a:tabLst>
              <a:defRPr lang="en-US" sz="2600" b="1" kern="1200" cap="none" spc="20" baseline="0" dirty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3552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200400" y="381000"/>
            <a:ext cx="5562600" cy="5638800"/>
          </a:xfrm>
          <a:solidFill>
            <a:schemeClr val="bg2"/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3" name="Rectangle 32"/>
          <p:cNvSpPr/>
          <p:nvPr/>
        </p:nvSpPr>
        <p:spPr>
          <a:xfrm>
            <a:off x="0" y="1563624"/>
            <a:ext cx="2761488" cy="3313176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50800" dist="38100" dir="2700000" algn="ctr" rotWithShape="0">
              <a:srgbClr val="000000">
                <a:alpha val="40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cxnSp>
        <p:nvCxnSpPr>
          <p:cNvPr id="34" name="Straight Connector 33"/>
          <p:cNvCxnSpPr/>
          <p:nvPr/>
        </p:nvCxnSpPr>
        <p:spPr>
          <a:xfrm rot="5400000">
            <a:off x="1128157" y="3221339"/>
            <a:ext cx="3017520" cy="794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0" y="1712976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>
            <a:off x="0" y="4733544"/>
            <a:ext cx="2651760" cy="1588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448" y="1905000"/>
            <a:ext cx="2377440" cy="1371600"/>
          </a:xfrm>
        </p:spPr>
        <p:txBody>
          <a:bodyPr anchor="b">
            <a:normAutofit/>
          </a:bodyPr>
          <a:lstStyle>
            <a:lvl1pPr algn="l">
              <a:defRPr sz="2600" b="1" cap="none" spc="20" baseline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3276600"/>
            <a:ext cx="2377440" cy="1371600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Rectangle 189"/>
          <p:cNvSpPr/>
          <p:nvPr/>
        </p:nvSpPr>
        <p:spPr>
          <a:xfrm>
            <a:off x="149352" y="137160"/>
            <a:ext cx="8869680" cy="6583680"/>
          </a:xfrm>
          <a:prstGeom prst="rect">
            <a:avLst/>
          </a:prstGeom>
          <a:noFill/>
          <a:ln w="19050" cmpd="sng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kern="1200">
              <a:solidFill>
                <a:prstClr val="white"/>
              </a:solidFill>
              <a:latin typeface="Tw Cen MT"/>
              <a:ea typeface="+mn-ea"/>
              <a:cs typeface="+mn-cs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15.07.2015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31123" y="6312408"/>
            <a:ext cx="348175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1240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tabLst>
          <a:tab pos="3830638" algn="l"/>
        </a:tabLst>
        <a:defRPr sz="3600" b="1" kern="1200" cap="none" spc="50">
          <a:ln w="13335" cmpd="sng">
            <a:solidFill>
              <a:schemeClr val="accent1">
                <a:lumMod val="50000"/>
              </a:schemeClr>
            </a:solidFill>
            <a:prstDash val="solid"/>
          </a:ln>
          <a:solidFill>
            <a:schemeClr val="accent6">
              <a:tint val="1000"/>
            </a:schemeClr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8872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691640" indent="-18288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4884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6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467544" y="5085185"/>
            <a:ext cx="8305800" cy="864096"/>
          </a:xfrm>
        </p:spPr>
        <p:txBody>
          <a:bodyPr>
            <a:normAutofit fontScale="85000" lnSpcReduction="20000"/>
          </a:bodyPr>
          <a:lstStyle/>
          <a:p>
            <a:pPr algn="r"/>
            <a:r>
              <a:rPr lang="ru-RU" dirty="0" smtClean="0">
                <a:solidFill>
                  <a:schemeClr val="bg1"/>
                </a:solidFill>
              </a:rPr>
              <a:t>Воспитатель  ГБДОУ № 14 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Кировского района Санкт-Петербурга</a:t>
            </a:r>
          </a:p>
          <a:p>
            <a:pPr algn="r"/>
            <a:r>
              <a:rPr lang="ru-RU" dirty="0" smtClean="0">
                <a:solidFill>
                  <a:schemeClr val="bg1"/>
                </a:solidFill>
              </a:rPr>
              <a:t>Ершова Мария Ефимовна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Проект для детей младшей группы</a:t>
            </a:r>
            <a:br>
              <a:rPr lang="ru-RU" i="1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i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68811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Планируемые результаты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dirty="0">
                <a:solidFill>
                  <a:schemeClr val="tx1"/>
                </a:solidFill>
                <a:latin typeface="Tahoma"/>
              </a:rPr>
              <a:t>дети проявляют эмоциональную </a:t>
            </a:r>
            <a:r>
              <a:rPr lang="ru-RU" dirty="0" smtClean="0">
                <a:solidFill>
                  <a:schemeClr val="tx1"/>
                </a:solidFill>
                <a:latin typeface="Tahoma"/>
              </a:rPr>
              <a:t>отзывчивость. С 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удовольствием «превращаются в ученых» и проводят разнообразные исследования, рассказывают о своих открытиях родителям, ставят такие же опыты дома, учатся выдвигать новые задачи и самостоятельно их решать.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7171" name="Picture 3" descr="C:\Users\Александра\Desktop\Мои документы\НОВАЯ АТТЕСТАЦИЯ\Аттестация педагогических работников\Папка аттестации Ершовой М.Е\Проект\IMG_272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71736" y="3786190"/>
            <a:ext cx="4097353" cy="2520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08873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Участники проекта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Дети</a:t>
            </a:r>
          </a:p>
          <a:p>
            <a:r>
              <a:rPr lang="ru-RU" dirty="0" smtClean="0"/>
              <a:t>Родители</a:t>
            </a:r>
          </a:p>
          <a:p>
            <a:r>
              <a:rPr lang="ru-RU" dirty="0" smtClean="0"/>
              <a:t>воспитатели</a:t>
            </a:r>
            <a:endParaRPr lang="ru-RU" dirty="0"/>
          </a:p>
        </p:txBody>
      </p:sp>
      <p:pic>
        <p:nvPicPr>
          <p:cNvPr id="8194" name="Picture 2" descr="C:\Users\Александра\Desktop\Мои документы\НОВАЯ АТТЕСТАЦИЯ\Аттестация педагогических работников\Папка аттестации Ершовой М.Е\Проект\IMG_267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348880"/>
            <a:ext cx="5156534" cy="386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29374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</a:rPr>
              <a:t>Основная часть. Беседа о  выращивании овса.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77500" lnSpcReduction="20000"/>
          </a:bodyPr>
          <a:lstStyle/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ru-RU" dirty="0">
                <a:solidFill>
                  <a:prstClr val="white"/>
                </a:solidFill>
                <a:latin typeface="Tahoma"/>
              </a:rPr>
              <a:t>А вот вам и зерна – семена. Знаете, ребята, в этом маленьком зернышке есть жизнь. Если зернышко попадает в хорошую землю, оно прорастет. Подойдите сюда, возьмите по горсточке семян и посейте их.</a:t>
            </a:r>
          </a:p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ru-RU" dirty="0">
                <a:solidFill>
                  <a:prstClr val="white"/>
                </a:solidFill>
                <a:latin typeface="Tahoma"/>
              </a:rPr>
              <a:t>Мы посеем в землю, будем поливать их и поставим емкость на подоконник, к солнцу. И будем наблюдать за своим растением. Конечно, овес мы не вырастим, колосья у нас не заколосятся, потому что нужны большие просторы.</a:t>
            </a:r>
          </a:p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endParaRPr lang="ru-RU" dirty="0">
              <a:solidFill>
                <a:srgbClr val="DFE6D0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962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274320" lvl="0" indent="-274320" algn="ctr">
              <a:spcBef>
                <a:spcPct val="20000"/>
              </a:spcBef>
              <a:tabLst/>
            </a:pPr>
            <a:r>
              <a:rPr lang="ru-RU" sz="2400" b="0" spc="0" dirty="0">
                <a:ln>
                  <a:noFill/>
                </a:ln>
                <a:solidFill>
                  <a:schemeClr val="tx1"/>
                </a:solidFill>
                <a:latin typeface="Tahoma"/>
                <a:ea typeface="+mn-ea"/>
                <a:cs typeface="+mn-cs"/>
              </a:rPr>
              <a:t>Подготовка земли, емкости с водой, пустой емкости, семян.</a:t>
            </a:r>
            <a:br>
              <a:rPr lang="ru-RU" sz="2400" b="0" spc="0" dirty="0">
                <a:ln>
                  <a:noFill/>
                </a:ln>
                <a:solidFill>
                  <a:schemeClr val="tx1"/>
                </a:solidFill>
                <a:latin typeface="Tahoma"/>
                <a:ea typeface="+mn-ea"/>
                <a:cs typeface="+mn-cs"/>
              </a:rPr>
            </a:br>
            <a:r>
              <a:rPr lang="ru-RU" sz="2400" b="0" spc="0" dirty="0">
                <a:ln>
                  <a:noFill/>
                </a:ln>
                <a:solidFill>
                  <a:schemeClr val="tx1"/>
                </a:solidFill>
                <a:latin typeface="Tahoma"/>
                <a:ea typeface="+mn-ea"/>
                <a:cs typeface="+mn-cs"/>
              </a:rPr>
              <a:t>Посадка семян.</a:t>
            </a:r>
            <a:br>
              <a:rPr lang="ru-RU" sz="2400" b="0" spc="0" dirty="0">
                <a:ln>
                  <a:noFill/>
                </a:ln>
                <a:solidFill>
                  <a:schemeClr val="tx1"/>
                </a:solidFill>
                <a:latin typeface="Tahoma"/>
                <a:ea typeface="+mn-ea"/>
                <a:cs typeface="+mn-cs"/>
              </a:rPr>
            </a:b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2051" name="Picture 3" descr="C:\Users\Александра\Desktop\Мои документы\НОВАЯ АТТЕСТАЦИЯ\Аттестация педагогических работников\Папка аттестации Ершовой М.Е\Проект\IMG_266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5984" y="2428868"/>
            <a:ext cx="4032448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61450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Следим за прорастанием семян.</a:t>
            </a:r>
            <a:endParaRPr lang="ru-RU" dirty="0"/>
          </a:p>
        </p:txBody>
      </p:sp>
      <p:pic>
        <p:nvPicPr>
          <p:cNvPr id="10244" name="Picture 4" descr="C:\Users\Александра\Desktop\Мои документы\НОВАЯ АТТЕСТАЦИЯ\Аттестация педагогических работников\Папка аттестации Ершовой М.Е\Проект\IMG_269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3968" y="1772816"/>
            <a:ext cx="2818285" cy="2113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45" name="Picture 5" descr="C:\Users\Александра\Desktop\Мои документы\НОВАЯ АТТЕСТАЦИЯ\Аттестация педагогических работников\Папка аттестации Ершовой М.Е\Проект\IMG_27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7544" y="4221088"/>
            <a:ext cx="2808312" cy="2160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Содержимое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198447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Работа с родителями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ru-RU" u="sng" dirty="0" smtClean="0"/>
              <a:t>Аня Кушниренко</a:t>
            </a:r>
          </a:p>
          <a:p>
            <a:pPr marL="0" indent="0">
              <a:buNone/>
            </a:pPr>
            <a:r>
              <a:rPr lang="ru-RU" dirty="0" smtClean="0">
                <a:latin typeface="Monotype Corsiva" pitchFamily="66" charset="0"/>
              </a:rPr>
              <a:t>Мы с мамой сделали ежа из пластилина и красок. Это животное такое, его очень сложно делать. Насыпали земли ему на спину и посадили семена. Потом поливали их и выросла травка. Она получилась как « иголочки» у ежа.</a:t>
            </a:r>
            <a:endParaRPr lang="ru-RU" dirty="0">
              <a:latin typeface="Monotype Corsiva" pitchFamily="66" charset="0"/>
            </a:endParaRPr>
          </a:p>
        </p:txBody>
      </p:sp>
      <p:pic>
        <p:nvPicPr>
          <p:cNvPr id="2050" name="Picture 2" descr="C:\Users\Александра\Desktop\Мои документы\НОВАЯ АТТЕСТАЦИЯ\Аттестация педагогических работников\Папка аттестации Ершовой М.Е\Проект\IMG_269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348706"/>
            <a:ext cx="4038600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193374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Угостим овсом мы птицу, кролика и свинку, а еще дадим мы кошке –из горшочка</a:t>
            </a:r>
            <a:r>
              <a:rPr lang="ru-RU" sz="2800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</a:rPr>
              <a:t> «</a:t>
            </a:r>
            <a:r>
              <a:rPr lang="ru-RU" sz="2800" dirty="0" err="1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</a:rPr>
              <a:t>витаминку</a:t>
            </a:r>
            <a:r>
              <a:rPr lang="ru-RU" sz="2800" dirty="0" smtClean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</a:rPr>
              <a:t>» </a:t>
            </a:r>
            <a:endParaRPr lang="ru-RU" sz="2800" dirty="0"/>
          </a:p>
        </p:txBody>
      </p:sp>
      <p:pic>
        <p:nvPicPr>
          <p:cNvPr id="12290" name="Picture 2" descr="C:\Users\Александра\Desktop\Мои документы\НОВАЯ АТТЕСТАЦИЯ\Аттестация педагогических работников\Папка аттестации Ершовой М.Е\Проект\IMG_272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3529" y="2492896"/>
            <a:ext cx="3788238" cy="28411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293" name="Picture 5" descr="C:\Users\Александра\Desktop\Мои документы\Фото сада\Фото зайцы\DSC014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714876" y="2643182"/>
            <a:ext cx="4109923" cy="2571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73470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Заключительный момент </a:t>
            </a:r>
            <a:br>
              <a:rPr lang="ru-RU" dirty="0" smtClean="0"/>
            </a:br>
            <a:r>
              <a:rPr lang="ru-RU" dirty="0" smtClean="0"/>
              <a:t>« День овсяной каши!»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  <a:latin typeface="Tahoma"/>
              </a:rPr>
              <a:t>А сегодня вкусный день « День овсяной каши!»</a:t>
            </a:r>
          </a:p>
          <a:p>
            <a:r>
              <a:rPr lang="ru-RU" dirty="0" smtClean="0">
                <a:solidFill>
                  <a:schemeClr val="tx1"/>
                </a:solidFill>
                <a:latin typeface="Tahoma"/>
              </a:rPr>
              <a:t>Ешьте детки с аппетитом будете здоровы!</a:t>
            </a:r>
          </a:p>
          <a:p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11266" name="Picture 2" descr="C:\Users\Александра\Desktop\Мои документы\НОВАЯ АТТЕСТАЦИЯ\Аттестация педагогических работников\Папка аттестации Ершовой М.Е\Проект\IMG_27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143248"/>
            <a:ext cx="2952328" cy="2214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394602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</a:rPr>
              <a:t>Актуальность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Clr>
                <a:srgbClr val="759AA5">
                  <a:lumMod val="60000"/>
                  <a:lumOff val="40000"/>
                </a:srgbClr>
              </a:buClr>
              <a:buFont typeface="Arial"/>
              <a:buChar char="•"/>
            </a:pPr>
            <a:r>
              <a:rPr lang="ru-RU" dirty="0">
                <a:solidFill>
                  <a:prstClr val="white"/>
                </a:solidFill>
                <a:latin typeface="Tahoma"/>
              </a:rPr>
              <a:t>расширить кругозор детей о выращивании зерновых культур;</a:t>
            </a:r>
          </a:p>
          <a:p>
            <a:pPr lvl="0">
              <a:buClr>
                <a:srgbClr val="759AA5">
                  <a:lumMod val="60000"/>
                  <a:lumOff val="40000"/>
                </a:srgbClr>
              </a:buClr>
              <a:buFont typeface="Arial"/>
              <a:buChar char="•"/>
            </a:pPr>
            <a:r>
              <a:rPr lang="ru-RU" dirty="0">
                <a:solidFill>
                  <a:prstClr val="white"/>
                </a:solidFill>
                <a:latin typeface="Tahoma"/>
              </a:rPr>
              <a:t> узнать, как растут зерновые культуры в разных условиях: в земле, в воде, без земли, без воды, без солнца.</a:t>
            </a: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7852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Задачи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Tahoma"/>
              </a:rPr>
              <a:t>формировать навыки детско-взрослой трудовой деятельности;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Tahoma"/>
              </a:rPr>
              <a:t> учить детей ухаживать за растениями;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Tahoma"/>
              </a:rPr>
              <a:t> побуждать детей к длительному наблюдению за развитием одного и того же объекта в разных условиях;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Tahoma"/>
              </a:rPr>
              <a:t> помочь детям узнать, как растут пшеница и овес на полях. </a:t>
            </a:r>
            <a:r>
              <a:rPr lang="ru-RU" dirty="0" smtClean="0">
                <a:solidFill>
                  <a:schemeClr val="tx1"/>
                </a:solidFill>
                <a:latin typeface="Tahoma"/>
              </a:rPr>
              <a:t>рассказать</a:t>
            </a:r>
            <a:r>
              <a:rPr lang="ru-RU" dirty="0">
                <a:solidFill>
                  <a:schemeClr val="tx1"/>
                </a:solidFill>
                <a:latin typeface="Tahoma"/>
              </a:rPr>
              <a:t>, как много надо затратить труда, чтобы получить хлеб, который ежедневно подается к столу</a:t>
            </a:r>
            <a:r>
              <a:rPr lang="ru-RU" dirty="0" smtClean="0">
                <a:solidFill>
                  <a:schemeClr val="tx1"/>
                </a:solidFill>
                <a:latin typeface="Tahoma"/>
              </a:rPr>
              <a:t>;</a:t>
            </a:r>
            <a:endParaRPr lang="ru-RU" dirty="0">
              <a:solidFill>
                <a:schemeClr val="tx1"/>
              </a:solidFill>
              <a:latin typeface="Tahoma"/>
            </a:endParaRP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Tahoma"/>
              </a:rPr>
              <a:t>  воспитывать в детях желание заботиться о растительном мире;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Tahoma"/>
              </a:rPr>
              <a:t>воспитывать любовь к окружающему миру;</a:t>
            </a:r>
          </a:p>
          <a:p>
            <a:pPr>
              <a:buFont typeface="Arial"/>
              <a:buChar char="•"/>
            </a:pPr>
            <a:r>
              <a:rPr lang="ru-RU" dirty="0">
                <a:solidFill>
                  <a:schemeClr val="tx1"/>
                </a:solidFill>
                <a:latin typeface="Tahoma"/>
              </a:rPr>
              <a:t>воспитывать у детей уважение хлебу и труду земледельцев.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0402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</a:rPr>
              <a:t>Виды детской деятельности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lvl="0">
              <a:buClr>
                <a:srgbClr val="759AA5">
                  <a:lumMod val="60000"/>
                  <a:lumOff val="40000"/>
                </a:srgbClr>
              </a:buClr>
            </a:pPr>
            <a:r>
              <a:rPr lang="ru-RU" dirty="0">
                <a:solidFill>
                  <a:prstClr val="white"/>
                </a:solidFill>
                <a:latin typeface="Tahoma"/>
              </a:rPr>
              <a:t>Игровая, коммуникативная, познавательно-исследовательская, продуктивная и восприятие художественной литературы.</a:t>
            </a:r>
            <a:endParaRPr lang="ru-RU" dirty="0">
              <a:solidFill>
                <a:prstClr val="white"/>
              </a:solidFill>
            </a:endParaRPr>
          </a:p>
          <a:p>
            <a:endParaRPr lang="ru-RU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лександра\Desktop\Мои документы\НОВАЯ АТТЕСТАЦИЯ\Аттестация педагогических работников\Папка аттестации Ершовой М.Е\Проект\IMG_2686.JPG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645025" y="2634853"/>
            <a:ext cx="4041775" cy="3031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20345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Виды совместной деятельности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ahoma"/>
              </a:rPr>
              <a:t> совместная деятельность в уголке природы – наблюдение, беседа.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3074" name="Picture 2" descr="C:\Users\Александра\Desktop\Мои документы\НОВАЯ АТТЕСТАЦИЯ\Аттестация педагогических работников\Папка аттестации Ершовой М.Е\Проект\IMG_268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43174" y="3071810"/>
            <a:ext cx="3419872" cy="25649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9476548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Практическая деятельность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ahoma"/>
              </a:rPr>
              <a:t>(полив, рыхление, измерение всходов (сравнение всходов пшеницы и овса по высоте и в зависимости от условий). Ведение дневника наблюдений</a:t>
            </a:r>
            <a:r>
              <a:rPr lang="ru-RU" dirty="0" smtClean="0">
                <a:solidFill>
                  <a:srgbClr val="383838"/>
                </a:solidFill>
                <a:latin typeface="Tahoma"/>
              </a:rPr>
              <a:t>.</a:t>
            </a:r>
          </a:p>
          <a:p>
            <a:endParaRPr lang="ru-RU" dirty="0"/>
          </a:p>
        </p:txBody>
      </p:sp>
      <p:pic>
        <p:nvPicPr>
          <p:cNvPr id="4098" name="Picture 2" descr="C:\Users\Александра\Desktop\Мои документы\НОВАЯ АТТЕСТАЦИЯ\Аттестация педагогических работников\Папка аттестации Ершовой М.Е\Проект\IMG_266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57422" y="3000372"/>
            <a:ext cx="3812427" cy="2859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44829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Материал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>
                <a:solidFill>
                  <a:schemeClr val="tx1"/>
                </a:solidFill>
                <a:latin typeface="Tahoma"/>
              </a:rPr>
              <a:t>емкости с почвой, с водой, пустая емкость, семена для посадки, лейки, палочки для рыхления. Репродукция картины 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Александра\Desktop\Мои документы\НОВАЯ АТТЕСТАЦИЯ\Аттестация педагогических работников\Папка аттестации Ершовой М.Е\Проект\IMG_269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708920"/>
            <a:ext cx="5252542" cy="3816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776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>
                <a:ln w="13335" cmpd="sng">
                  <a:solidFill>
                    <a:srgbClr val="759AA5">
                      <a:lumMod val="50000"/>
                    </a:srgbClr>
                  </a:solidFill>
                  <a:prstDash val="solid"/>
                </a:ln>
                <a:solidFill>
                  <a:srgbClr val="B9AB6F">
                    <a:tint val="1000"/>
                  </a:srgbClr>
                </a:solidFill>
              </a:rPr>
              <a:t>Предварительная работа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pPr lvl="0">
              <a:buClr>
                <a:srgbClr val="759AA5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ahoma"/>
              </a:rPr>
              <a:t>Систематическое наблюдение и уход за растениями в уголке природы;</a:t>
            </a:r>
          </a:p>
          <a:p>
            <a:pPr lvl="0">
              <a:buClr>
                <a:srgbClr val="759AA5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ahoma"/>
              </a:rPr>
              <a:t>Чтение художественной и познавательной литературы;</a:t>
            </a:r>
          </a:p>
          <a:p>
            <a:pPr lvl="0">
              <a:buClr>
                <a:srgbClr val="759AA5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ahoma"/>
              </a:rPr>
              <a:t>Рассматривание иллюстраций по данной теме;</a:t>
            </a:r>
          </a:p>
          <a:p>
            <a:pPr lvl="0">
              <a:buClr>
                <a:srgbClr val="759AA5">
                  <a:lumMod val="60000"/>
                  <a:lumOff val="40000"/>
                </a:srgbClr>
              </a:buClr>
              <a:buFont typeface="+mj-lt"/>
              <a:buAutoNum type="arabicPeriod"/>
            </a:pPr>
            <a:r>
              <a:rPr lang="ru-RU" sz="2400" dirty="0">
                <a:solidFill>
                  <a:schemeClr val="tx1"/>
                </a:solidFill>
                <a:latin typeface="Tahoma"/>
              </a:rPr>
              <a:t>Отгадывание загадок, изучение примет и пословиц</a:t>
            </a:r>
            <a:endParaRPr lang="ru-RU" dirty="0">
              <a:solidFill>
                <a:schemeClr val="tx1"/>
              </a:solidFill>
            </a:endParaRPr>
          </a:p>
        </p:txBody>
      </p:sp>
      <p:pic>
        <p:nvPicPr>
          <p:cNvPr id="6146" name="Picture 2" descr="C:\Users\Александра\Desktop\Мои документы\НОВАЯ АТТЕСТАЦИЯ\Аттестация педагогических работников\Папка аттестации Ершовой М.Е\Проект\IMG_268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00562" y="2214554"/>
            <a:ext cx="3558315" cy="26687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06590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Этапы работы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ahoma"/>
              </a:rPr>
              <a:t>Постановка проблемной задачи.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ahoma"/>
              </a:rPr>
              <a:t>Подготовка земли, емкости с водой, пустой емкости, семян.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ahoma"/>
              </a:rPr>
              <a:t>Посадка семян.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ahoma"/>
              </a:rPr>
              <a:t>Уход, практическая деятельность.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ahoma"/>
              </a:rPr>
              <a:t>Наблюдение.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ahoma"/>
              </a:rPr>
              <a:t>Фиксация результатов опытов и наблюдений.</a:t>
            </a:r>
          </a:p>
          <a:p>
            <a:pPr>
              <a:buFont typeface="+mj-lt"/>
              <a:buAutoNum type="arabicPeriod"/>
            </a:pPr>
            <a:r>
              <a:rPr lang="ru-RU" dirty="0">
                <a:solidFill>
                  <a:schemeClr val="tx1"/>
                </a:solidFill>
                <a:latin typeface="Tahoma"/>
              </a:rPr>
              <a:t>Вывод. Что нужно для успешного роста зерновых культур.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52903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ркет">
  <a:themeElements>
    <a:clrScheme name="Паркет">
      <a:dk1>
        <a:sysClr val="windowText" lastClr="000000"/>
      </a:dk1>
      <a:lt1>
        <a:sysClr val="window" lastClr="FFFFFF"/>
      </a:lt1>
      <a:dk2>
        <a:srgbClr val="1D3641"/>
      </a:dk2>
      <a:lt2>
        <a:srgbClr val="DFE6D0"/>
      </a:lt2>
      <a:accent1>
        <a:srgbClr val="759AA5"/>
      </a:accent1>
      <a:accent2>
        <a:srgbClr val="CFC60D"/>
      </a:accent2>
      <a:accent3>
        <a:srgbClr val="99987F"/>
      </a:accent3>
      <a:accent4>
        <a:srgbClr val="90AC97"/>
      </a:accent4>
      <a:accent5>
        <a:srgbClr val="FFAD1C"/>
      </a:accent5>
      <a:accent6>
        <a:srgbClr val="B9AB6F"/>
      </a:accent6>
      <a:hlink>
        <a:srgbClr val="66AACD"/>
      </a:hlink>
      <a:folHlink>
        <a:srgbClr val="809DB3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創英角ｺﾞｼｯｸUB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Паркет">
      <a:fillStyleLst>
        <a:solidFill>
          <a:schemeClr val="phClr"/>
        </a:solidFill>
        <a:gradFill rotWithShape="1">
          <a:gsLst>
            <a:gs pos="0">
              <a:schemeClr val="phClr">
                <a:tint val="79000"/>
                <a:satMod val="180000"/>
              </a:schemeClr>
            </a:gs>
            <a:gs pos="65000">
              <a:schemeClr val="phClr">
                <a:tint val="52000"/>
                <a:satMod val="250000"/>
              </a:schemeClr>
            </a:gs>
            <a:gs pos="100000">
              <a:schemeClr val="phClr">
                <a:tint val="29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8700000"/>
            </a:lightRig>
          </a:scene3d>
          <a:sp3d contourW="12700" prstMaterial="dkEdge">
            <a:bevelT w="0" h="0" prst="relaxedInset"/>
            <a:contourClr>
              <a:schemeClr val="phClr">
                <a:shade val="65000"/>
                <a:satMod val="15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13200000"/>
            </a:lightRig>
          </a:scene3d>
          <a:sp3d prstMaterial="dkEdge">
            <a:bevelT w="63500" h="50800" prst="relaxedIns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hade val="95000"/>
                <a:satMod val="200000"/>
              </a:schemeClr>
            </a:gs>
            <a:gs pos="53000">
              <a:schemeClr val="phClr">
                <a:shade val="60000"/>
                <a:satMod val="220000"/>
              </a:schemeClr>
            </a:gs>
            <a:gs pos="100000">
              <a:schemeClr val="phClr">
                <a:shade val="45000"/>
                <a:satMod val="22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3000"/>
                <a:shade val="97000"/>
                <a:satMod val="230000"/>
              </a:schemeClr>
            </a:gs>
            <a:gs pos="100000">
              <a:schemeClr val="phClr">
                <a:shade val="35000"/>
                <a:satMod val="250000"/>
              </a:schemeClr>
            </a:gs>
          </a:gsLst>
          <a:path path="circle">
            <a:fillToRect l="15000" t="50000" r="85000" b="6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Thatch</Template>
  <TotalTime>398</TotalTime>
  <Words>332</Words>
  <Application>Microsoft Office PowerPoint</Application>
  <PresentationFormat>Экран (4:3)</PresentationFormat>
  <Paragraphs>54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Паркет</vt:lpstr>
      <vt:lpstr>Проект для детей младшей группы </vt:lpstr>
      <vt:lpstr>Актуальность</vt:lpstr>
      <vt:lpstr>Задачи</vt:lpstr>
      <vt:lpstr>Виды детской деятельности</vt:lpstr>
      <vt:lpstr>Виды совместной деятельности</vt:lpstr>
      <vt:lpstr>Практическая деятельность</vt:lpstr>
      <vt:lpstr>Материал</vt:lpstr>
      <vt:lpstr>Предварительная работа</vt:lpstr>
      <vt:lpstr>Этапы работы</vt:lpstr>
      <vt:lpstr>Планируемые результаты</vt:lpstr>
      <vt:lpstr>Участники проекта</vt:lpstr>
      <vt:lpstr>Основная часть. Беседа о  выращивании овса.</vt:lpstr>
      <vt:lpstr>Подготовка земли, емкости с водой, пустой емкости, семян. Посадка семян. </vt:lpstr>
      <vt:lpstr>Следим за прорастанием семян.</vt:lpstr>
      <vt:lpstr>Работа с родителями</vt:lpstr>
      <vt:lpstr>Угостим овсом мы птицу, кролика и свинку, а еще дадим мы кошке –из горшочка «витаминку» </vt:lpstr>
      <vt:lpstr>Заключительный момент  « День овсяной каши!»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Александра</dc:creator>
  <cp:lastModifiedBy>Александра</cp:lastModifiedBy>
  <cp:revision>26</cp:revision>
  <dcterms:created xsi:type="dcterms:W3CDTF">2013-04-29T06:08:44Z</dcterms:created>
  <dcterms:modified xsi:type="dcterms:W3CDTF">2015-07-15T12:28:35Z</dcterms:modified>
</cp:coreProperties>
</file>