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9B5EF0-4817-4D14-8845-CCC84CF3F0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7D317E-19ED-40B1-BFD1-EC52C3CDC0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200026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Урок литературы в русле новых технологий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929618" cy="4143404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Тема:  </a:t>
            </a:r>
            <a:r>
              <a:rPr lang="ru-RU" sz="3600" dirty="0" smtClean="0">
                <a:solidFill>
                  <a:srgbClr val="C00000"/>
                </a:solidFill>
              </a:rPr>
              <a:t>«Душу мира – МАМУ  береги»               </a:t>
            </a:r>
            <a:r>
              <a:rPr lang="ru-RU" sz="2400" i="1" dirty="0" smtClean="0">
                <a:solidFill>
                  <a:srgbClr val="C00000"/>
                </a:solidFill>
              </a:rPr>
              <a:t>(Расул Гамзатов) 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     </a:t>
            </a:r>
            <a:r>
              <a:rPr lang="ru-RU" i="1" dirty="0" smtClean="0">
                <a:solidFill>
                  <a:schemeClr val="tx2">
                    <a:lumMod val="25000"/>
                  </a:schemeClr>
                </a:solidFill>
              </a:rPr>
              <a:t>(</a:t>
            </a:r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По произведению В.А.Сухомлинского     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«Легенда о материнской любви»)</a:t>
            </a: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Учитель русского языка и литературы </a:t>
            </a:r>
          </a:p>
          <a:p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Мурзинской средней общеобразовательной школы</a:t>
            </a:r>
          </a:p>
          <a:p>
            <a:r>
              <a:rPr lang="ru-RU" sz="2000" dirty="0" err="1" smtClean="0">
                <a:solidFill>
                  <a:schemeClr val="tx2">
                    <a:lumMod val="25000"/>
                  </a:schemeClr>
                </a:solidFill>
              </a:rPr>
              <a:t>Идиятуллина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25000"/>
                  </a:schemeClr>
                </a:solidFill>
              </a:rPr>
              <a:t>Гелчечек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25000"/>
                  </a:schemeClr>
                </a:solidFill>
              </a:rPr>
              <a:t>Кираметдиновна</a:t>
            </a:r>
            <a:endParaRPr lang="ru-RU" sz="20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64293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И пока я живу,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МАМА, имя твоё 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Я  несу через жизнь как святыню.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Будут годы идти.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Будут яблоки падать в траву. 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Будет солнце всходить. 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Будут реки врываться в пустыню.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Будут плыть корабли в глубину марсианских морей.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Будет жизнь бушевать.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Каждым атомом,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Жилкою каждой 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А тебя уже нет.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Ты уже не откроешь дверей.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Люди! Братья мои!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Берегите своих матерей.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Настоящая мать  человеку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Даётся  однажды!</a:t>
            </a: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                                                 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Сергей Островнов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900" i="1" dirty="0" smtClean="0">
                <a:solidFill>
                  <a:srgbClr val="C00000"/>
                </a:solidFill>
                <a:latin typeface="Monotype Corsiva" pitchFamily="66" charset="0"/>
              </a:rPr>
              <a:t>О вещая душа моя! </a:t>
            </a:r>
          </a:p>
          <a:p>
            <a:pPr>
              <a:buNone/>
            </a:pPr>
            <a:r>
              <a:rPr lang="ru-RU" sz="3900" i="1" dirty="0" smtClean="0">
                <a:solidFill>
                  <a:srgbClr val="C00000"/>
                </a:solidFill>
                <a:latin typeface="Monotype Corsiva" pitchFamily="66" charset="0"/>
              </a:rPr>
              <a:t>О сердце, полное тревоги.</a:t>
            </a:r>
          </a:p>
          <a:p>
            <a:pPr>
              <a:buNone/>
            </a:pPr>
            <a:r>
              <a:rPr lang="ru-RU" sz="3900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                            Федор Иванович Тютчев</a:t>
            </a:r>
          </a:p>
          <a:p>
            <a:pPr>
              <a:buNone/>
            </a:pPr>
            <a:r>
              <a:rPr lang="ru-RU" sz="3900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 </a:t>
            </a:r>
          </a:p>
          <a:p>
            <a:pPr>
              <a:buNone/>
            </a:pPr>
            <a:r>
              <a:rPr lang="ru-RU" sz="3900" i="1" dirty="0" smtClean="0">
                <a:solidFill>
                  <a:srgbClr val="C00000"/>
                </a:solidFill>
                <a:latin typeface="Monotype Corsiva" pitchFamily="66" charset="0"/>
              </a:rPr>
              <a:t>О мать моя, подвигнут я тобою</a:t>
            </a:r>
          </a:p>
          <a:p>
            <a:pPr>
              <a:buNone/>
            </a:pPr>
            <a:r>
              <a:rPr lang="ru-RU" sz="3900" i="1" dirty="0" smtClean="0">
                <a:solidFill>
                  <a:srgbClr val="C00000"/>
                </a:solidFill>
                <a:latin typeface="Monotype Corsiva" pitchFamily="66" charset="0"/>
              </a:rPr>
              <a:t>Во мне спасла живую душу ты.</a:t>
            </a:r>
            <a:r>
              <a:rPr lang="ru-RU" sz="3900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3900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3900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                       Алексей Николаевич Некрасов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6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latin typeface="Monotype Corsiva" pitchFamily="66" charset="0"/>
              </a:rPr>
              <a:t/>
            </a:r>
            <a:br>
              <a:rPr lang="ru-RU" sz="3100" i="1" dirty="0" smtClean="0">
                <a:latin typeface="Monotype Corsiva" pitchFamily="66" charset="0"/>
              </a:rPr>
            </a:br>
            <a:r>
              <a:rPr lang="ru-RU" sz="3100" i="1" dirty="0" smtClean="0">
                <a:latin typeface="Monotype Corsiva" pitchFamily="66" charset="0"/>
              </a:rPr>
              <a:t>Пошли они вдвоём в степь и стали двумя курганами в</a:t>
            </a:r>
            <a:r>
              <a:rPr lang="de-DE" sz="3100" i="1" dirty="0" smtClean="0">
                <a:latin typeface="Monotype Corsiva" pitchFamily="66" charset="0"/>
              </a:rPr>
              <a:t>ы</a:t>
            </a:r>
            <a:r>
              <a:rPr lang="ru-RU" sz="3100" i="1" dirty="0" err="1" smtClean="0">
                <a:latin typeface="Monotype Corsiva" pitchFamily="66" charset="0"/>
              </a:rPr>
              <a:t>сокими</a:t>
            </a:r>
            <a:r>
              <a:rPr lang="ru-RU" sz="3100" i="1" dirty="0" smtClean="0">
                <a:latin typeface="Monotype Corsiva" pitchFamily="66" charset="0"/>
              </a:rPr>
              <a:t>. И каждое утро восходящее солнце озаряет своими лучами вершины курганов.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All Users\Документы\Мои рисунки\Образцы рисунков\Закат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348880"/>
            <a:ext cx="6624736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72400" cy="1428760"/>
          </a:xfrm>
        </p:spPr>
        <p:txBody>
          <a:bodyPr/>
          <a:lstStyle/>
          <a:p>
            <a:r>
              <a:rPr lang="ru-RU" i="1" dirty="0" smtClean="0"/>
              <a:t>                 </a:t>
            </a:r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МАТЬ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2000240"/>
            <a:ext cx="7772400" cy="421484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700" i="1" dirty="0" smtClean="0">
                <a:solidFill>
                  <a:schemeClr val="accent1">
                    <a:lumMod val="75000"/>
                  </a:schemeClr>
                </a:solidFill>
              </a:rPr>
              <a:t>Глаголы-мотивы, связанные с образом матери:       </a:t>
            </a:r>
          </a:p>
          <a:p>
            <a:r>
              <a:rPr lang="ru-RU" sz="4600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был (единственный сын)--- души   не чаяла---  собирала--- вышивала --- вышла--- споткнулась--- встрепенулось (сердце материнское)--- ожило --- закрылась  --- встала --- прижала</a:t>
            </a:r>
            <a:endParaRPr lang="ru-RU" sz="4600" i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i="1" dirty="0" smtClean="0"/>
              <a:t>                        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sz="5600" b="1" i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СЫН</a:t>
            </a:r>
            <a:endParaRPr lang="ru-RU" sz="5600" b="1" i="1" dirty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Глаголы-мотивы, связанные с образом сына:       </a:t>
            </a:r>
          </a:p>
          <a:p>
            <a:pPr>
              <a:buNone/>
            </a:pPr>
            <a:r>
              <a:rPr lang="ru-RU" sz="3600" dirty="0" smtClean="0"/>
              <a:t>   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вырос--- женился--- привёл   жену  в  хату--- поселил в сенях--- переселил  ---  рассердился--- пошёл--- наломал ---разжёг--- убил--- </a:t>
            </a:r>
            <a:r>
              <a:rPr lang="ru-RU" sz="3600" i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вынул---положил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--- </a:t>
            </a:r>
            <a:r>
              <a:rPr lang="ru-RU" sz="3600" i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вскрикнул---зарыдал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---схватил --- вложил ---облил--- понял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4130675" algn="l"/>
              </a:tabLst>
            </a:pPr>
            <a:r>
              <a:rPr lang="ru-RU" sz="5600" b="1" i="1" dirty="0" smtClean="0">
                <a:solidFill>
                  <a:srgbClr val="C00000"/>
                </a:solidFill>
                <a:latin typeface="Georgia" pitchFamily="18" charset="0"/>
              </a:rPr>
              <a:t>СНОХА</a:t>
            </a:r>
            <a:endParaRPr lang="ru-RU" sz="5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  Глаголы-мотивы, связанные с образом снохи: </a:t>
            </a:r>
          </a:p>
          <a:p>
            <a:pPr>
              <a:buNone/>
            </a:pPr>
            <a:r>
              <a:rPr lang="ru-RU" sz="4000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невзлюбила--- сказала--- говорит---   отдыхала--- увидела--- рассвирепела --- прибежала --- околдовала   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Метод  </a:t>
            </a:r>
            <a:r>
              <a:rPr lang="ru-RU" b="1" dirty="0" smtClean="0">
                <a:solidFill>
                  <a:srgbClr val="7030A0"/>
                </a:solidFill>
              </a:rPr>
              <a:t>двойного</a:t>
            </a:r>
            <a:r>
              <a:rPr lang="ru-RU" dirty="0" smtClean="0">
                <a:solidFill>
                  <a:srgbClr val="7030A0"/>
                </a:solidFill>
              </a:rPr>
              <a:t> дневника:</a:t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1857364"/>
            <a:ext cx="4040188" cy="65935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Ключевые слова и предложения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02225" y="1714488"/>
            <a:ext cx="4041775" cy="654843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Моё толкование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285852" y="2500306"/>
            <a:ext cx="4040188" cy="38457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Сын был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Красота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Сердце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Мать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Сыночек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Любовь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Курган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Солнце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178827" y="3821909"/>
            <a:ext cx="442915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0034" y="2428868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Составление </a:t>
            </a:r>
            <a:r>
              <a:rPr lang="ru-RU" dirty="0" err="1" smtClean="0"/>
              <a:t>синквейнов</a:t>
            </a:r>
            <a:r>
              <a:rPr lang="ru-RU" dirty="0" smtClean="0"/>
              <a:t> : </a:t>
            </a:r>
            <a:r>
              <a:rPr lang="ru-RU" dirty="0" smtClean="0">
                <a:solidFill>
                  <a:srgbClr val="C00000"/>
                </a:solidFill>
              </a:rPr>
              <a:t>«Мать», «Любовь», «Сердце»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28802"/>
            <a:ext cx="7515252" cy="4389120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1.   </a:t>
            </a:r>
            <a:r>
              <a:rPr lang="ru-RU" b="1" i="1" dirty="0" smtClean="0">
                <a:solidFill>
                  <a:srgbClr val="002060"/>
                </a:solidFill>
              </a:rPr>
              <a:t>Существительное (основное).</a:t>
            </a:r>
          </a:p>
          <a:p>
            <a:pPr lvl="0"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2. 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002060"/>
                </a:solidFill>
              </a:rPr>
              <a:t> определения к этому понятию.</a:t>
            </a:r>
          </a:p>
          <a:p>
            <a:pPr lvl="0"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3.  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solidFill>
                  <a:srgbClr val="002060"/>
                </a:solidFill>
              </a:rPr>
              <a:t> глагола к этому понятию.</a:t>
            </a:r>
          </a:p>
          <a:p>
            <a:pPr lvl="0"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4. </a:t>
            </a:r>
            <a:r>
              <a:rPr lang="ru-RU" b="1" i="1" dirty="0" smtClean="0">
                <a:solidFill>
                  <a:srgbClr val="002060"/>
                </a:solidFill>
              </a:rPr>
              <a:t>Предложение из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i="1" dirty="0" smtClean="0">
                <a:solidFill>
                  <a:srgbClr val="002060"/>
                </a:solidFill>
              </a:rPr>
              <a:t> слов, где выражена суть вашего отношения или отношения автора к этому понятию.</a:t>
            </a:r>
          </a:p>
          <a:p>
            <a:pPr lvl="0" algn="just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5. </a:t>
            </a:r>
            <a:r>
              <a:rPr lang="ru-RU" b="1" i="1" dirty="0" smtClean="0">
                <a:solidFill>
                  <a:srgbClr val="002060"/>
                </a:solidFill>
              </a:rPr>
              <a:t>Существительное - метафора к основному понятию.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8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Создайте символ души матери</a:t>
            </a:r>
            <a:endParaRPr lang="ru-RU" sz="88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329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Урок литературы в русле новых технологий </vt:lpstr>
      <vt:lpstr>Эпиграф</vt:lpstr>
      <vt:lpstr> Пошли они вдвоём в степь и стали двумя курганами высокими. И каждое утро восходящее солнце озаряет своими лучами вершины курганов. </vt:lpstr>
      <vt:lpstr>                 МАТЬ</vt:lpstr>
      <vt:lpstr>                         СЫН</vt:lpstr>
      <vt:lpstr>СНОХА</vt:lpstr>
      <vt:lpstr>Метод  двойного дневника: </vt:lpstr>
      <vt:lpstr>Составление синквейнов : «Мать», «Любовь», «Сердце» 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литературы в русле новых технологий </dc:title>
  <dc:creator>Bill Gates</dc:creator>
  <cp:lastModifiedBy>Гелчечек</cp:lastModifiedBy>
  <cp:revision>21</cp:revision>
  <dcterms:created xsi:type="dcterms:W3CDTF">2010-02-23T16:06:16Z</dcterms:created>
  <dcterms:modified xsi:type="dcterms:W3CDTF">2012-01-11T18:40:55Z</dcterms:modified>
</cp:coreProperties>
</file>