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59" r:id="rId6"/>
    <p:sldId id="260" r:id="rId7"/>
    <p:sldId id="261" r:id="rId8"/>
    <p:sldId id="262" r:id="rId9"/>
    <p:sldId id="263" r:id="rId10"/>
    <p:sldId id="25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8C27-1057-4BBB-A875-5E347307139E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B5E4-EBE2-453E-A35B-733B6443F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8C27-1057-4BBB-A875-5E347307139E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B5E4-EBE2-453E-A35B-733B6443F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8C27-1057-4BBB-A875-5E347307139E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B5E4-EBE2-453E-A35B-733B6443F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8C27-1057-4BBB-A875-5E347307139E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B5E4-EBE2-453E-A35B-733B6443F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8C27-1057-4BBB-A875-5E347307139E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B5E4-EBE2-453E-A35B-733B6443F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8C27-1057-4BBB-A875-5E347307139E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B5E4-EBE2-453E-A35B-733B6443F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8C27-1057-4BBB-A875-5E347307139E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B5E4-EBE2-453E-A35B-733B6443F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8C27-1057-4BBB-A875-5E347307139E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B5E4-EBE2-453E-A35B-733B6443F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8C27-1057-4BBB-A875-5E347307139E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B5E4-EBE2-453E-A35B-733B6443F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8C27-1057-4BBB-A875-5E347307139E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B5E4-EBE2-453E-A35B-733B6443F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8C27-1057-4BBB-A875-5E347307139E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B5E4-EBE2-453E-A35B-733B6443F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48C27-1057-4BBB-A875-5E347307139E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9B5E4-EBE2-453E-A35B-733B6443F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mhsbritannic.ucoz.ru/photo/korabli_drevnosti/74-4-0-0-2" TargetMode="External"/><Relationship Id="rId2" Type="http://schemas.openxmlformats.org/officeDocument/2006/relationships/hyperlink" Target="http://www.photoshare.ru/user/snitkovskaya777/2005/0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ioteki.net/viewtopic.php?t=5486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392909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Mistral" pitchFamily="66" charset="0"/>
                <a:ea typeface="NSimSun" pitchFamily="49" charset="-122"/>
              </a:rPr>
              <a:t>История   </a:t>
            </a:r>
            <a:r>
              <a:rPr lang="ru-RU" sz="5400" b="1" spc="300" dirty="0" smtClean="0">
                <a:latin typeface="Mistral" pitchFamily="66" charset="0"/>
                <a:ea typeface="NSimSun" pitchFamily="49" charset="-122"/>
              </a:rPr>
              <a:t>судостроения</a:t>
            </a:r>
            <a:br>
              <a:rPr lang="ru-RU" sz="5400" b="1" spc="300" dirty="0" smtClean="0">
                <a:latin typeface="Mistral" pitchFamily="66" charset="0"/>
                <a:ea typeface="NSimSun" pitchFamily="49" charset="-122"/>
              </a:rPr>
            </a:br>
            <a:r>
              <a:rPr lang="ru-RU" sz="5400" b="1" spc="300" dirty="0" smtClean="0">
                <a:latin typeface="Mistral" pitchFamily="66" charset="0"/>
                <a:ea typeface="NSimSun" pitchFamily="49" charset="-122"/>
              </a:rPr>
              <a:t/>
            </a:r>
            <a:br>
              <a:rPr lang="ru-RU" sz="5400" b="1" spc="300" dirty="0" smtClean="0">
                <a:latin typeface="Mistral" pitchFamily="66" charset="0"/>
                <a:ea typeface="NSimSun" pitchFamily="49" charset="-122"/>
              </a:rPr>
            </a:br>
            <a:r>
              <a:rPr lang="ru-RU" sz="5400" b="1" spc="300" dirty="0" smtClean="0">
                <a:latin typeface="Mistral" pitchFamily="66" charset="0"/>
                <a:ea typeface="NSimSun" pitchFamily="49" charset="-122"/>
              </a:rPr>
              <a:t>           часть 1</a:t>
            </a:r>
            <a:endParaRPr lang="ru-RU" sz="5400" b="1" spc="300" dirty="0">
              <a:latin typeface="Mistral" pitchFamily="66" charset="0"/>
              <a:ea typeface="NSimSun" pitchFamily="49" charset="-12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5214950"/>
            <a:ext cx="3714776" cy="1209668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>
                <a:latin typeface="Segoe Script" pitchFamily="34" charset="0"/>
              </a:rPr>
              <a:t>Работа</a:t>
            </a:r>
          </a:p>
          <a:p>
            <a:r>
              <a:rPr lang="ru-RU" b="1" dirty="0" smtClean="0">
                <a:latin typeface="Segoe Script" pitchFamily="34" charset="0"/>
              </a:rPr>
              <a:t>Педагога ДО ММОУДО детей ДЮЦ второй квалификационной категории</a:t>
            </a:r>
          </a:p>
          <a:p>
            <a:r>
              <a:rPr lang="ru-RU" b="1" dirty="0" err="1" smtClean="0">
                <a:latin typeface="Segoe Script" pitchFamily="34" charset="0"/>
              </a:rPr>
              <a:t>Черёмина</a:t>
            </a:r>
            <a:r>
              <a:rPr lang="ru-RU" b="1" dirty="0" smtClean="0">
                <a:latin typeface="Segoe Script" pitchFamily="34" charset="0"/>
              </a:rPr>
              <a:t> Е. С.</a:t>
            </a:r>
          </a:p>
          <a:p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Используемые источники: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00562" y="1600200"/>
            <a:ext cx="4186238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  </a:t>
            </a:r>
            <a:r>
              <a:rPr lang="ru-RU" dirty="0" smtClean="0"/>
              <a:t>Диорама в Музее истории судостроения и. </a:t>
            </a:r>
          </a:p>
          <a:p>
            <a:r>
              <a:rPr lang="ru-RU" u="sng" dirty="0" smtClean="0">
                <a:hlinkClick r:id="rId2"/>
              </a:rPr>
              <a:t>http://www.photoshare.ru/user/snitkovskaya777/2005/09/</a:t>
            </a:r>
            <a:endParaRPr lang="ru-RU" dirty="0" smtClean="0"/>
          </a:p>
          <a:p>
            <a:r>
              <a:rPr lang="ru-RU" dirty="0" smtClean="0"/>
              <a:t>.</a:t>
            </a:r>
            <a:r>
              <a:rPr lang="ru-RU" dirty="0" err="1" smtClean="0"/>
              <a:t>Фотоархив</a:t>
            </a:r>
            <a:r>
              <a:rPr lang="ru-RU" dirty="0" smtClean="0"/>
              <a:t> - История мирового судостроения. </a:t>
            </a:r>
          </a:p>
          <a:p>
            <a:r>
              <a:rPr lang="ru-RU" u="sng" dirty="0" smtClean="0">
                <a:hlinkClick r:id="rId3"/>
              </a:rPr>
              <a:t>http://hmhsbritannic.ucoz.ru/photo/korabli_drevnosti/74-4-0-0-2</a:t>
            </a:r>
            <a:endParaRPr lang="ru-RU" dirty="0" smtClean="0"/>
          </a:p>
          <a:p>
            <a:r>
              <a:rPr lang="ru-RU" dirty="0" smtClean="0"/>
              <a:t>История развития мирового судостроения.</a:t>
            </a:r>
          </a:p>
          <a:p>
            <a:r>
              <a:rPr lang="ru-RU" u="sng" dirty="0" smtClean="0">
                <a:hlinkClick r:id="rId4"/>
              </a:rPr>
              <a:t>http://biblioteki.net/viewtopic.php?t=54869</a:t>
            </a:r>
            <a:endParaRPr lang="ru-RU" dirty="0" smtClean="0"/>
          </a:p>
          <a:p>
            <a:r>
              <a:rPr lang="ru-RU" dirty="0" smtClean="0"/>
              <a:t>...</a:t>
            </a:r>
            <a:r>
              <a:rPr lang="ru-RU" dirty="0" err="1" smtClean="0"/>
              <a:t>Фотоархив</a:t>
            </a:r>
            <a:r>
              <a:rPr lang="ru-RU" dirty="0" smtClean="0"/>
              <a:t> - История мирового судостроения. </a:t>
            </a:r>
          </a:p>
          <a:p>
            <a:r>
              <a:rPr lang="ru-RU" dirty="0" smtClean="0"/>
              <a:t>http://hmhsbritannic.ucoz.ru/photo/korabli_drevnosti/74-4-0-0-2</a:t>
            </a:r>
          </a:p>
          <a:p>
            <a:pPr>
              <a:buNone/>
            </a:pPr>
            <a:r>
              <a:rPr lang="ru-RU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Предшественником судостроения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следует считать ремесло первобытных людей по связыванию из отдельных брёвен плотов. С развитием доступных инструментов и умения древних людей появились выдолбленные из дерева или обтянутые звериными шкурами пироги и каяки. Постепенное увеличение размеров этих </a:t>
            </a:r>
            <a:r>
              <a:rPr lang="ru-RU" b="1" dirty="0" err="1" smtClean="0"/>
              <a:t>плавсредств</a:t>
            </a:r>
            <a:r>
              <a:rPr lang="ru-RU" b="1" dirty="0" smtClean="0"/>
              <a:t> привело к появлению водоизмещающего корпуса, который стал неотъемлемой чертой кораблей на всё последующее время.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28"/>
            <a:ext cx="9144000" cy="621510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Изначально водоизмещающие корпуса были небольшие по размеру, но уже содержали в себе все элементы современных кораблей — силовой каркас из продольных рёбер жёсткости — киля и стрингеров, а также поперечных — шпангоутов. К каркасу крепилась обшивка, основным конструкционным материалом было дерево. Изначально размеры корабля и определялись наиболее доступной длиной пиломатериалов для строителей. Со временем люди научились соединять отдельные детали в шип и в паз, скреплять соединения клеем или гвоздями, выгибать шпангоуты нужной формы. Таким образом появились первые мореходные корабли, для защиты которых от захлёстывания волнами появилась палуба. Конструкции по поддержанию палубы — бимсы, пиллерсы и кницы дополнительно усиливали прочность корпуса в целом. </a:t>
            </a:r>
            <a:endParaRPr lang="ru-RU" b="1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В дальнейшем, уже до индустриальной эпохи, конструкция деревянных корпусов судов значительных изменений в принципе не претерпела, экстенсивно расширяясь в сторону увеличения размеров корабля, числа его палуб, применения новых пород и сортов древесины, методов её сохранения от влияния воды и жучков-древоточцев. Постоянно совершенствовались внешние формы обводов судов для достижения заданных судостроителями характеристик — скорости, мореходности или грузоподъёмности корабля.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3714776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Судостроение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214290"/>
            <a:ext cx="5214942" cy="64294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 как область коллективной деятельности людей, зародилась в глубокой древности в связи с возникновением потребности в судах значительных размеров. Развитое судостроение существовало в Древнем Египте, в Финикии, Древнем Китае. В Средние века суда в значительных количествах строились в Византии, в государствах Средиземноморья и Северной Европы, в Древней Руси.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 С VII века у восточных славян последовательно менялась схема строительства: от каркасного (плетёного) судна, обтянутого корой или кожей (древнего корабля) к </a:t>
            </a:r>
            <a:r>
              <a:rPr lang="ru-RU" sz="2800" b="1" dirty="0" err="1" smtClean="0"/>
              <a:t>однодревке</a:t>
            </a:r>
            <a:r>
              <a:rPr lang="ru-RU" sz="2800" b="1" dirty="0" smtClean="0"/>
              <a:t> и </a:t>
            </a:r>
            <a:r>
              <a:rPr lang="ru-RU" sz="2800" b="1" dirty="0" err="1" smtClean="0"/>
              <a:t>набойной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лодье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и</a:t>
            </a:r>
            <a:r>
              <a:rPr lang="ru-RU" sz="2800" b="1" dirty="0" smtClean="0"/>
              <a:t>, далее, к </a:t>
            </a:r>
            <a:r>
              <a:rPr lang="ru-RU" sz="2800" b="1" dirty="0" err="1" smtClean="0"/>
              <a:t>досчатому</a:t>
            </a:r>
            <a:r>
              <a:rPr lang="ru-RU" sz="2800" b="1" dirty="0" smtClean="0"/>
              <a:t> судну. </a:t>
            </a:r>
            <a:endParaRPr lang="ru-RU" sz="28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714752"/>
            <a:ext cx="4186648" cy="279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Уже в VIII веке спускаются со стапелей килевые клинкерные суда с </a:t>
            </a:r>
            <a:r>
              <a:rPr lang="ru-RU" sz="2800" b="1" dirty="0" err="1" smtClean="0"/>
              <a:t>досчатой</a:t>
            </a:r>
            <a:r>
              <a:rPr lang="ru-RU" sz="2800" b="1" dirty="0" smtClean="0"/>
              <a:t> клинкерной обшивкой с симметрично заостренными носовой и кормовой частями, а также плоскодонные суда с прямыми бортами и с </a:t>
            </a:r>
            <a:r>
              <a:rPr lang="ru-RU" sz="2800" b="1" dirty="0" err="1" smtClean="0"/>
              <a:t>досчатой</a:t>
            </a:r>
            <a:r>
              <a:rPr lang="ru-RU" sz="2800" b="1" dirty="0" smtClean="0"/>
              <a:t> обшивкой встык, с заостренной носовой и усеченной кормовой, а также, возможно, с симметрично усеченными частями.</a:t>
            </a:r>
            <a:br>
              <a:rPr lang="ru-RU" sz="2800" b="1" dirty="0" smtClean="0"/>
            </a:br>
            <a:endParaRPr lang="ru-RU" sz="2800" b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4143380"/>
            <a:ext cx="414340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6248" y="285728"/>
            <a:ext cx="457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В XV—XVI вв. судостроение начало интенсивно развиваться в Португалии и Испании, позднее — в Англии, Нидерландах, Франции и других странах, при этом пеньку – материал для парусов и иной оснастки судов – поставляли Россия и Великое княжество Литовское</a:t>
            </a:r>
            <a:endParaRPr lang="ru-RU" sz="3200" b="1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86808" cy="6369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3600" b="1" dirty="0" smtClean="0"/>
              <a:t>В России начала XVII века С. </a:t>
            </a:r>
            <a:r>
              <a:rPr lang="ru-RU" sz="3600" b="1" dirty="0" err="1" smtClean="0"/>
              <a:t>Немоевский</a:t>
            </a:r>
            <a:r>
              <a:rPr lang="ru-RU" sz="3600" b="1" dirty="0" smtClean="0"/>
              <a:t> упоминал о «немалых судах, больше наших барок, построенных наподобие змея. Между них можно найти в 70 шагов длиною и в пять сажен шириною, а в глубину на пять локтей… Эти суда они делают без железных гвоздей: они сбиты деревянными гвоздями и затканы мхом; суда же более мелкие сшивают гибкими прутьями из можжевельника и, ничем не конопатя, мажут их только сверху смолой, смешанной с дёгтем, и однако воды не пропускают»</a:t>
            </a:r>
            <a:endParaRPr lang="ru-RU" sz="36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490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История   судостроения             часть 1</vt:lpstr>
      <vt:lpstr>Предшественником судостроения </vt:lpstr>
      <vt:lpstr>Слайд 3</vt:lpstr>
      <vt:lpstr>В дальнейшем, уже до индустриальной эпохи, конструкция деревянных корпусов судов значительных изменений в принципе не претерпела, экстенсивно расширяясь в сторону увеличения размеров корабля, числа его палуб, применения новых пород и сортов древесины, методов её сохранения от влияния воды и жучков-древоточцев. Постоянно совершенствовались внешние формы обводов судов для достижения заданных судостроителями характеристик — скорости, мореходности или грузоподъёмности корабля. </vt:lpstr>
      <vt:lpstr>Судостроение</vt:lpstr>
      <vt:lpstr> С VII века у восточных славян последовательно менялась схема строительства: от каркасного (плетёного) судна, обтянутого корой или кожей (древнего корабля) к однодревке и набойной лодье, и, далее, к досчатому судну. </vt:lpstr>
      <vt:lpstr>Уже в VIII веке спускаются со стапелей килевые клинкерные суда с досчатой клинкерной обшивкой с симметрично заостренными носовой и кормовой частями, а также плоскодонные суда с прямыми бортами и с досчатой обшивкой встык, с заостренной носовой и усеченной кормовой, а также, возможно, с симметрично усеченными частями. </vt:lpstr>
      <vt:lpstr>Слайд 8</vt:lpstr>
      <vt:lpstr>  В России начала XVII века С. Немоевский упоминал о «немалых судах, больше наших барок, построенных наподобие змея. Между них можно найти в 70 шагов длиною и в пять сажен шириною, а в глубину на пять локтей… Эти суда они делают без железных гвоздей: они сбиты деревянными гвоздями и затканы мхом; суда же более мелкие сшивают гибкими прутьями из можжевельника и, ничем не конопатя, мажут их только сверху смолой, смешанной с дёгтем, и однако воды не пропускают»</vt:lpstr>
      <vt:lpstr>Используемые источники: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судостроения</dc:title>
  <dc:creator>123</dc:creator>
  <cp:lastModifiedBy>123</cp:lastModifiedBy>
  <cp:revision>9</cp:revision>
  <dcterms:created xsi:type="dcterms:W3CDTF">2010-11-09T15:15:09Z</dcterms:created>
  <dcterms:modified xsi:type="dcterms:W3CDTF">2010-11-10T10:34:42Z</dcterms:modified>
</cp:coreProperties>
</file>