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Государственное бюджетное общеобразовательное учреждение</a:t>
            </a:r>
          </a:p>
          <a:p>
            <a:pPr algn="ctr"/>
            <a:r>
              <a:rPr lang="ru-RU" dirty="0">
                <a:latin typeface="Monotype Corsiva" panose="03010101010201010101" pitchFamily="66" charset="0"/>
              </a:rPr>
              <a:t>с</a:t>
            </a:r>
            <a:r>
              <a:rPr lang="ru-RU" dirty="0" smtClean="0">
                <a:latin typeface="Monotype Corsiva" panose="03010101010201010101" pitchFamily="66" charset="0"/>
              </a:rPr>
              <a:t>редняя общеобразовательная школа № 292 с углубленным изучением математики Фрунзенского района Санкт-Петербурга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077" y="1772816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Презентация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методической разработки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076" y="2514770"/>
            <a:ext cx="75163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j-lt"/>
              </a:rPr>
              <a:t>ц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икла  занятий   в группе   продленного   дня 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+mj-lt"/>
              </a:rPr>
              <a:t> по подготовке к участию в  праздновании   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+mj-lt"/>
              </a:rPr>
              <a:t>70-летия  Победы  в  Великой  Отечественной   войне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«Пусть   всегда   будет   солнце!»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9407" y="4268995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Автор – Антонова Ольга Владимировна, </a:t>
            </a:r>
          </a:p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воспитатель группы продленного дня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5071" y="558924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Санкт-Петербург</a:t>
            </a:r>
          </a:p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2015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76672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Участвовали в акции «Подарок ветерану»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76" y="2842522"/>
            <a:ext cx="4716016" cy="2652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5805264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Подарки готовы к отправке в Дом ветеранов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6" y="1412776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Участвовали в акции «Бессмертный полк»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2" y="1083670"/>
            <a:ext cx="3835400" cy="2559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2636912"/>
            <a:ext cx="4140460" cy="23290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4019471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«Бессмертный полк» </a:t>
            </a:r>
          </a:p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на Невском проспекте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1448" y="5128879"/>
            <a:ext cx="494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Ученики школы № 292 – участники акции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3557"/>
            <a:ext cx="3559944" cy="26699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3871278" cy="3704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6321" y="990351"/>
            <a:ext cx="4674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Знакомились с историей своих семей, готовили рассказы о своих родных, знавших, что такое война.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78904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Эта работа была бы невозможна без помощи и участия родителей учащихся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26876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04587"/>
            <a:ext cx="79208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Цели: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приобщение младших школьников к общечеловеческим ценностям;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расширение представления детей о подвиге советского народа, о защитниках Отечества, героях Великой Отечественной войны;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Задачи: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воспитание чувства патриотизма;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формирование интереса к изучению истории своей страны, своей семьи;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ривлечение  как можно большего количества  детей к коллективной творческой деятельности по подготовке к празднику исключительно на добровольной основе</a:t>
            </a:r>
            <a:r>
              <a:rPr lang="ru-RU" dirty="0" smtClean="0"/>
              <a:t>. Задача педагога – создать мотивацию, при которой все дети захотели бы участвовать хотя бы в одном  </a:t>
            </a:r>
            <a:r>
              <a:rPr lang="ru-RU" smtClean="0"/>
              <a:t>из предложенных дел.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0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9208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Рекомендации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по использованию материалов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данной презентации</a:t>
            </a:r>
          </a:p>
          <a:p>
            <a:pPr algn="ctr"/>
            <a:endParaRPr lang="ru-RU" sz="2400" dirty="0">
              <a:solidFill>
                <a:srgbClr val="C00000"/>
              </a:solidFill>
            </a:endParaRPr>
          </a:p>
          <a:p>
            <a:endParaRPr lang="ru-RU" dirty="0" smtClean="0"/>
          </a:p>
          <a:p>
            <a:pPr algn="just"/>
            <a:r>
              <a:rPr lang="ru-RU" dirty="0" smtClean="0"/>
              <a:t>    </a:t>
            </a:r>
            <a:r>
              <a:rPr lang="ru-RU" sz="2000" dirty="0" smtClean="0"/>
              <a:t>Данная  методическая разработка поможет  учителям, воспитателям  групп продленного дня, а также </a:t>
            </a:r>
            <a:r>
              <a:rPr lang="en-US" sz="2000" dirty="0" smtClean="0"/>
              <a:t> </a:t>
            </a:r>
            <a:r>
              <a:rPr lang="ru-RU" sz="2000" dirty="0" smtClean="0"/>
              <a:t>родителям выбрать направления участия в подготовке к  празднованию Дня Победы не только в юбилейный год.</a:t>
            </a:r>
          </a:p>
          <a:p>
            <a:pPr algn="just"/>
            <a:r>
              <a:rPr lang="ru-RU" sz="2000" dirty="0" smtClean="0"/>
              <a:t>    Предложенные материалы можно использовать  при проведении классных часов и организации коллективной творческой деятельности в группе продленного дня.</a:t>
            </a:r>
          </a:p>
          <a:p>
            <a:pPr algn="just"/>
            <a:r>
              <a:rPr lang="ru-RU" sz="2000" dirty="0" smtClean="0"/>
              <a:t>    У родителей появится возможность  больше узнать о своих детях, об их увлечениях, приобщить ребят к изучению истории своей семьи.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85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048"/>
            <a:ext cx="7920880" cy="3828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450912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Готовимся достойно встретить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70-летие Великой Победы</a:t>
            </a:r>
            <a:endParaRPr lang="ru-RU" sz="32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04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84887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Материал для вступительной беседы</a:t>
            </a:r>
          </a:p>
          <a:p>
            <a:pPr algn="ctr"/>
            <a:endParaRPr lang="ru-RU" b="1" dirty="0"/>
          </a:p>
          <a:p>
            <a:pPr algn="just"/>
            <a:r>
              <a:rPr lang="ru-RU" sz="1600" b="1" dirty="0" smtClean="0">
                <a:latin typeface="Corbel" panose="020B0503020204020204" pitchFamily="34" charset="0"/>
              </a:rPr>
              <a:t>     Это </a:t>
            </a:r>
            <a:r>
              <a:rPr lang="ru-RU" sz="1600" b="1" dirty="0">
                <a:latin typeface="Corbel" panose="020B0503020204020204" pitchFamily="34" charset="0"/>
              </a:rPr>
              <a:t>было тогда, когда наша страна Россия называлась СССР, когда ваши прабабушки и прадедушки были молодыми, здоровыми, полными сил. Они были счастливы, мечтали о будущем, думали, что все в их жизни будет хорошо. Но их мечтам не пришлось осуществиться. </a:t>
            </a:r>
          </a:p>
          <a:p>
            <a:pPr algn="just"/>
            <a:r>
              <a:rPr lang="ru-RU" sz="1600" b="1" dirty="0" smtClean="0">
                <a:latin typeface="Corbel" panose="020B0503020204020204" pitchFamily="34" charset="0"/>
              </a:rPr>
              <a:t>     На </a:t>
            </a:r>
            <a:r>
              <a:rPr lang="ru-RU" sz="1600" b="1" dirty="0">
                <a:latin typeface="Corbel" panose="020B0503020204020204" pitchFamily="34" charset="0"/>
              </a:rPr>
              <a:t>рассвете 22 июня 1941 года без объявления войны </a:t>
            </a:r>
            <a:r>
              <a:rPr lang="ru-RU" sz="1600" b="1" dirty="0" smtClean="0">
                <a:latin typeface="Corbel" panose="020B0503020204020204" pitchFamily="34" charset="0"/>
              </a:rPr>
              <a:t>фашистская Германия напала </a:t>
            </a:r>
            <a:r>
              <a:rPr lang="ru-RU" sz="1600" b="1" dirty="0">
                <a:latin typeface="Corbel" panose="020B0503020204020204" pitchFamily="34" charset="0"/>
              </a:rPr>
              <a:t>на нашу Родину. Люди мирно спали и не подозревали о грозящей беде. На города и села посыпались бомбы, на нашу землю ступили вражеские фашистские солдаты. Началась Великая Отечественная война. </a:t>
            </a:r>
          </a:p>
          <a:p>
            <a:pPr algn="just"/>
            <a:r>
              <a:rPr lang="ru-RU" sz="1600" b="1" dirty="0">
                <a:latin typeface="Corbel" panose="020B0503020204020204" pitchFamily="34" charset="0"/>
              </a:rPr>
              <a:t> </a:t>
            </a:r>
            <a:r>
              <a:rPr lang="ru-RU" sz="1600" b="1" dirty="0" smtClean="0">
                <a:latin typeface="Corbel" panose="020B0503020204020204" pitchFamily="34" charset="0"/>
              </a:rPr>
              <a:t>    </a:t>
            </a:r>
            <a:r>
              <a:rPr lang="ru-RU" sz="1600" b="1" dirty="0">
                <a:latin typeface="Corbel" panose="020B0503020204020204" pitchFamily="34" charset="0"/>
              </a:rPr>
              <a:t>Все жители нашей </a:t>
            </a:r>
            <a:r>
              <a:rPr lang="ru-RU" sz="1600" b="1" dirty="0" smtClean="0">
                <a:latin typeface="Corbel" panose="020B0503020204020204" pitchFamily="34" charset="0"/>
              </a:rPr>
              <a:t>страны: </a:t>
            </a:r>
            <a:r>
              <a:rPr lang="ru-RU" sz="1600" b="1" dirty="0">
                <a:latin typeface="Corbel" panose="020B0503020204020204" pitchFamily="34" charset="0"/>
              </a:rPr>
              <a:t>и </a:t>
            </a:r>
            <a:r>
              <a:rPr lang="ru-RU" sz="1600" b="1" dirty="0" smtClean="0">
                <a:latin typeface="Corbel" panose="020B0503020204020204" pitchFamily="34" charset="0"/>
              </a:rPr>
              <a:t>старые, </a:t>
            </a:r>
            <a:r>
              <a:rPr lang="ru-RU" sz="1600" b="1" dirty="0">
                <a:latin typeface="Corbel" panose="020B0503020204020204" pitchFamily="34" charset="0"/>
              </a:rPr>
              <a:t>и молодые </a:t>
            </a:r>
            <a:r>
              <a:rPr lang="ru-RU" sz="1600" b="1" dirty="0" smtClean="0">
                <a:latin typeface="Corbel" panose="020B0503020204020204" pitchFamily="34" charset="0"/>
              </a:rPr>
              <a:t> - взяли </a:t>
            </a:r>
            <a:r>
              <a:rPr lang="ru-RU" sz="1600" b="1" dirty="0">
                <a:latin typeface="Corbel" panose="020B0503020204020204" pitchFamily="34" charset="0"/>
              </a:rPr>
              <a:t>оружие в руки и встали на защиту Родины. </a:t>
            </a:r>
            <a:endParaRPr lang="ru-RU" sz="1600" b="1" dirty="0" smtClean="0">
              <a:latin typeface="Corbel" panose="020B0503020204020204" pitchFamily="34" charset="0"/>
            </a:endParaRPr>
          </a:p>
          <a:p>
            <a:pPr algn="just"/>
            <a:r>
              <a:rPr lang="ru-RU" sz="1600" b="1" dirty="0">
                <a:latin typeface="Corbel" panose="020B0503020204020204" pitchFamily="34" charset="0"/>
              </a:rPr>
              <a:t>     Долгих 4 года длилась  </a:t>
            </a:r>
            <a:r>
              <a:rPr lang="ru-RU" sz="1600" b="1" dirty="0" smtClean="0">
                <a:latin typeface="Corbel" panose="020B0503020204020204" pitchFamily="34" charset="0"/>
              </a:rPr>
              <a:t>эта страшная </a:t>
            </a:r>
            <a:r>
              <a:rPr lang="ru-RU" sz="1600" b="1" dirty="0">
                <a:latin typeface="Corbel" panose="020B0503020204020204" pitchFamily="34" charset="0"/>
              </a:rPr>
              <a:t>война. За это время погибло очень много солдат и мирных жителей. </a:t>
            </a:r>
          </a:p>
          <a:p>
            <a:pPr algn="just"/>
            <a:r>
              <a:rPr lang="ru-RU" sz="1600" b="1" dirty="0">
                <a:latin typeface="Corbel" panose="020B0503020204020204" pitchFamily="34" charset="0"/>
              </a:rPr>
              <a:t> </a:t>
            </a:r>
            <a:r>
              <a:rPr lang="ru-RU" sz="1600" b="1" dirty="0" smtClean="0">
                <a:latin typeface="Corbel" panose="020B0503020204020204" pitchFamily="34" charset="0"/>
              </a:rPr>
              <a:t>    </a:t>
            </a:r>
            <a:r>
              <a:rPr lang="ru-RU" sz="1600" b="1" dirty="0">
                <a:latin typeface="Corbel" panose="020B0503020204020204" pitchFamily="34" charset="0"/>
              </a:rPr>
              <a:t>И вот наступил этот долгожданный день – 9 мая 1945 года. </a:t>
            </a:r>
            <a:endParaRPr lang="ru-RU" sz="1600" b="1" dirty="0" smtClean="0">
              <a:latin typeface="Corbel" panose="020B0503020204020204" pitchFamily="34" charset="0"/>
            </a:endParaRPr>
          </a:p>
          <a:p>
            <a:pPr algn="just"/>
            <a:r>
              <a:rPr lang="ru-RU" sz="1600" b="1" dirty="0" smtClean="0">
                <a:latin typeface="Corbel" panose="020B0503020204020204" pitchFamily="34" charset="0"/>
              </a:rPr>
              <a:t>     В </a:t>
            </a:r>
            <a:r>
              <a:rPr lang="ru-RU" sz="1600" b="1" dirty="0">
                <a:latin typeface="Corbel" panose="020B0503020204020204" pitchFamily="34" charset="0"/>
              </a:rPr>
              <a:t>этот день закончилась война. Наши войска разгромили фашистов не только на территории нашей Родины, но и освободили жителей других </a:t>
            </a:r>
            <a:r>
              <a:rPr lang="ru-RU" sz="1600" b="1" dirty="0" smtClean="0">
                <a:latin typeface="Corbel" panose="020B0503020204020204" pitchFamily="34" charset="0"/>
              </a:rPr>
              <a:t>стран, </a:t>
            </a:r>
            <a:r>
              <a:rPr lang="ru-RU" sz="1600" b="1" dirty="0">
                <a:latin typeface="Corbel" panose="020B0503020204020204" pitchFamily="34" charset="0"/>
              </a:rPr>
              <a:t>и этот день стал самым светлым и любимым праздником— Днем Победы! </a:t>
            </a:r>
          </a:p>
          <a:p>
            <a:pPr algn="just"/>
            <a:r>
              <a:rPr lang="ru-RU" sz="1600" b="1" dirty="0">
                <a:latin typeface="Corbel" panose="020B0503020204020204" pitchFamily="34" charset="0"/>
              </a:rPr>
              <a:t> </a:t>
            </a:r>
            <a:r>
              <a:rPr lang="ru-RU" sz="1600" b="1" dirty="0" smtClean="0">
                <a:latin typeface="Corbel" panose="020B0503020204020204" pitchFamily="34" charset="0"/>
              </a:rPr>
              <a:t>   </a:t>
            </a:r>
            <a:r>
              <a:rPr lang="ru-RU" sz="1600" b="1" dirty="0">
                <a:latin typeface="Corbel" panose="020B0503020204020204" pitchFamily="34" charset="0"/>
              </a:rPr>
              <a:t>Победе радовалась вся страна, но эта радость была со слезами на глазах, так как в каждой семье, в каждом доме кто-то погиб на этой страшной войне. </a:t>
            </a:r>
            <a:endParaRPr lang="ru-RU" sz="1600" b="1" dirty="0" smtClean="0">
              <a:latin typeface="Corbel" panose="020B0503020204020204" pitchFamily="34" charset="0"/>
            </a:endParaRPr>
          </a:p>
          <a:p>
            <a:pPr algn="just"/>
            <a:r>
              <a:rPr lang="ru-RU" sz="1600" b="1" dirty="0">
                <a:latin typeface="Corbel" panose="020B0503020204020204" pitchFamily="34" charset="0"/>
              </a:rPr>
              <a:t> </a:t>
            </a:r>
            <a:r>
              <a:rPr lang="ru-RU" sz="1600" b="1" dirty="0" smtClean="0">
                <a:latin typeface="Corbel" panose="020B0503020204020204" pitchFamily="34" charset="0"/>
              </a:rPr>
              <a:t>   Давайте будем помнить об этом. Как написал замечательный поэт Юрий Воронов, «эта память – наша совесть</a:t>
            </a:r>
            <a:r>
              <a:rPr lang="ru-RU" sz="1600" b="1" smtClean="0">
                <a:latin typeface="Corbel" panose="020B0503020204020204" pitchFamily="34" charset="0"/>
              </a:rPr>
              <a:t>, она  как сила  </a:t>
            </a:r>
            <a:r>
              <a:rPr lang="ru-RU" sz="1600" b="1" dirty="0" smtClean="0">
                <a:latin typeface="Corbel" panose="020B0503020204020204" pitchFamily="34" charset="0"/>
              </a:rPr>
              <a:t>нам нужна!»</a:t>
            </a:r>
            <a:endParaRPr lang="ru-RU" sz="1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560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Перечень творческих заданий,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предлагаемых учащимся группы продленного дня,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для подготовки к празднованию  Дня Победы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Выпуск  стенных газет;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Участие в концерте в день  традиционной встречи с ветеранами Великой Отечественной войны и тружениками тыла;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Участие в акции «Подарок ветерану»;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Участие в акции «Бессмертный полк»;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«Спасибо деду за победу» ( подготовка  учащимися рассказов о членах их   семей , переживших войну, воевавших на фронте и работавших в тылу);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Создание  альбомов о ветеранах – членах семей учащихся (важно, что к этой работе могут быть привлечены родители)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973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76672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Результаты проведенной подготовительной работы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88360"/>
            <a:ext cx="5644852" cy="4233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940" y="618187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Выпускали стенгазеты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061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76672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Выступали в концерте в день традиционной встречи с ветеранами Великой Отечественной войны и  тружениками тыла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00" y="1484784"/>
            <a:ext cx="6444208" cy="42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203</TotalTime>
  <Words>662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19</cp:revision>
  <dcterms:created xsi:type="dcterms:W3CDTF">2015-09-08T05:42:40Z</dcterms:created>
  <dcterms:modified xsi:type="dcterms:W3CDTF">2015-09-11T05:29:48Z</dcterms:modified>
</cp:coreProperties>
</file>