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8" r:id="rId10"/>
    <p:sldId id="269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3073" autoAdjust="0"/>
  </p:normalViewPr>
  <p:slideViewPr>
    <p:cSldViewPr snapToGrid="0">
      <p:cViewPr varScale="1">
        <p:scale>
          <a:sx n="41" d="100"/>
          <a:sy n="41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78ADF-E79A-4043-A38B-D367F693EC3C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E3630-306C-4246-B4E8-27C4CAFCD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56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Ежегодно наша страна отмечает великий праздник День Победы в Великой Отечественной войне. Эта война на многие поколения. Вот поэтому наш первый урок — урок Мира. Что означает слово «мир»? Толковый</a:t>
            </a:r>
          </a:p>
          <a:p>
            <a:endParaRPr lang="ru-RU" dirty="0" smtClean="0"/>
          </a:p>
          <a:p>
            <a:r>
              <a:rPr lang="ru-RU" dirty="0" smtClean="0"/>
              <a:t>словарь С. И. Ожегова и Н. Ю. Шведова дает несколько определений этого слова: </a:t>
            </a:r>
          </a:p>
          <a:p>
            <a:r>
              <a:rPr lang="ru-RU" dirty="0" smtClean="0"/>
              <a:t>1) совокупность всех форм материи в земном и космическом пространстве; </a:t>
            </a:r>
          </a:p>
          <a:p>
            <a:r>
              <a:rPr lang="ru-RU" dirty="0" smtClean="0"/>
              <a:t>2) отдельная область жизни, явлений, предметов; </a:t>
            </a:r>
          </a:p>
          <a:p>
            <a:r>
              <a:rPr lang="ru-RU" dirty="0" smtClean="0"/>
              <a:t>3) согласие, отсутствие вражды, ссоры, войны; </a:t>
            </a:r>
          </a:p>
          <a:p>
            <a:r>
              <a:rPr lang="ru-RU" dirty="0" smtClean="0"/>
              <a:t>4) тишина, спокойствие. </a:t>
            </a:r>
          </a:p>
          <a:p>
            <a:r>
              <a:rPr lang="ru-RU" dirty="0" smtClean="0"/>
              <a:t>.День тишины и спокойствия пришел 9 мая.1945 года. Вот почему это день величия подвига, торжества мира над войной, жизни над смертью. </a:t>
            </a:r>
          </a:p>
          <a:p>
            <a:r>
              <a:rPr lang="ru-RU" dirty="0" smtClean="0"/>
              <a:t>Такого еще не было встарь-</a:t>
            </a:r>
          </a:p>
          <a:p>
            <a:r>
              <a:rPr lang="ru-RU" dirty="0" smtClean="0"/>
              <a:t>Пусть радость повсюду гремит, не смолкая: </a:t>
            </a:r>
          </a:p>
          <a:p>
            <a:r>
              <a:rPr lang="ru-RU" dirty="0" smtClean="0"/>
              <a:t>Праздником мира войдет в календарь </a:t>
            </a:r>
          </a:p>
          <a:p>
            <a:r>
              <a:rPr lang="ru-RU" dirty="0" smtClean="0"/>
              <a:t>Праздник Победы — Девятое мая!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E3630-306C-4246-B4E8-27C4CAFCDF6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001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29 апреля начался штурм рейхстага. 30 апреля 1945 года над </a:t>
            </a:r>
          </a:p>
          <a:p>
            <a:r>
              <a:rPr lang="ru-RU" dirty="0" smtClean="0"/>
              <a:t>еще не побежденным рейхстагом было поднято Красное Знамя По-</a:t>
            </a:r>
          </a:p>
          <a:p>
            <a:r>
              <a:rPr lang="ru-RU" dirty="0" smtClean="0"/>
              <a:t>беды. 2 мая берлинский гарнизон сложил оружие. </a:t>
            </a:r>
          </a:p>
          <a:p>
            <a:r>
              <a:rPr lang="ru-RU" dirty="0" smtClean="0"/>
              <a:t>В ночь с 8 на 9 мая 1945 года Германия безоговорочно </a:t>
            </a:r>
            <a:r>
              <a:rPr lang="ru-RU" dirty="0" err="1" smtClean="0"/>
              <a:t>капиту</a:t>
            </a:r>
            <a:r>
              <a:rPr lang="ru-RU" dirty="0" smtClean="0"/>
              <a:t>-</a:t>
            </a:r>
          </a:p>
          <a:p>
            <a:r>
              <a:rPr lang="ru-RU" dirty="0" err="1" smtClean="0"/>
              <a:t>лировала</a:t>
            </a:r>
            <a:r>
              <a:rPr lang="ru-RU" dirty="0" smtClean="0"/>
              <a:t>. В Европе наступил долгожданный мир.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E3630-306C-4246-B4E8-27C4CAFCDF6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862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НАЧАЛО ВОЙНЫ </a:t>
            </a:r>
          </a:p>
          <a:p>
            <a:r>
              <a:rPr lang="ru-RU" dirty="0" smtClean="0"/>
              <a:t>.1-й у ч е н и к. Такою все дышало тишиной, </a:t>
            </a:r>
          </a:p>
          <a:p>
            <a:r>
              <a:rPr lang="ru-RU" dirty="0" smtClean="0"/>
              <a:t>Что вся земля еще спала, казалось. </a:t>
            </a:r>
          </a:p>
          <a:p>
            <a:r>
              <a:rPr lang="ru-RU" dirty="0" smtClean="0"/>
              <a:t>Кто знал, что между миром и войной </a:t>
            </a:r>
          </a:p>
          <a:p>
            <a:r>
              <a:rPr lang="ru-RU" dirty="0" smtClean="0"/>
              <a:t>Всего каких-то пять минут осталось.</a:t>
            </a:r>
          </a:p>
          <a:p>
            <a:r>
              <a:rPr lang="ru-RU" dirty="0" smtClean="0"/>
              <a:t>Над страной проносилась светлая тень короткой ночи — самой короткой из всех ночей в году. В эту ночь рождалось лето северного полушария. Под Москвой отцветали яблони. Рожь колосилась. Заря сошлась с зарей, занимался рассвет. </a:t>
            </a:r>
          </a:p>
          <a:p>
            <a:r>
              <a:rPr lang="ru-RU" dirty="0" smtClean="0"/>
              <a:t>Тогда еще не знали мы, </a:t>
            </a:r>
          </a:p>
          <a:p>
            <a:r>
              <a:rPr lang="ru-RU" dirty="0" smtClean="0"/>
              <a:t>Со школьных вечеров шагая, </a:t>
            </a:r>
          </a:p>
          <a:p>
            <a:r>
              <a:rPr lang="ru-RU" dirty="0" smtClean="0"/>
              <a:t>Что завтра будет первый день войны, </a:t>
            </a:r>
          </a:p>
          <a:p>
            <a:r>
              <a:rPr lang="ru-RU" dirty="0" smtClean="0"/>
              <a:t>А кончится она лишь в 45-м, в мае. </a:t>
            </a:r>
          </a:p>
          <a:p>
            <a:r>
              <a:rPr lang="ru-RU" dirty="0" smtClean="0"/>
              <a:t>2-й учен и к. Воскресное утро 22 июня 1941 года в Сталин-</a:t>
            </a:r>
          </a:p>
          <a:p>
            <a:r>
              <a:rPr lang="ru-RU" dirty="0" smtClean="0"/>
              <a:t>граде началось обычно. Мощно гудели гудки заводов с </a:t>
            </a:r>
            <a:r>
              <a:rPr lang="ru-RU" dirty="0" err="1" smtClean="0"/>
              <a:t>непрерыв</a:t>
            </a:r>
            <a:r>
              <a:rPr lang="ru-RU" dirty="0" smtClean="0"/>
              <a:t>-</a:t>
            </a:r>
          </a:p>
          <a:p>
            <a:r>
              <a:rPr lang="ru-RU" dirty="0" err="1" smtClean="0"/>
              <a:t>ным</a:t>
            </a:r>
            <a:r>
              <a:rPr lang="ru-RU" dirty="0" smtClean="0"/>
              <a:t> производством, извещая о начале дневной смены. В разные </a:t>
            </a:r>
          </a:p>
          <a:p>
            <a:r>
              <a:rPr lang="ru-RU" dirty="0" smtClean="0"/>
              <a:t>концы страны отправлялись эшелоны с новыми тракторами. Яркие </a:t>
            </a:r>
          </a:p>
          <a:p>
            <a:r>
              <a:rPr lang="ru-RU" dirty="0" smtClean="0"/>
              <a:t>афиши приглашали в летний театр, где с успехом шла пьеса Кор-</a:t>
            </a:r>
          </a:p>
          <a:p>
            <a:r>
              <a:rPr lang="ru-RU" dirty="0" err="1" smtClean="0"/>
              <a:t>нейчука</a:t>
            </a:r>
            <a:r>
              <a:rPr lang="ru-RU" dirty="0" smtClean="0"/>
              <a:t> «В степях Украины». В кинотеатрах демонстрировались </a:t>
            </a:r>
          </a:p>
          <a:p>
            <a:r>
              <a:rPr lang="ru-RU" dirty="0" smtClean="0"/>
              <a:t>фильмы «Сокровища погибшего корабля», «Песнь о любви», </a:t>
            </a:r>
          </a:p>
          <a:p>
            <a:r>
              <a:rPr lang="ru-RU" dirty="0" smtClean="0"/>
              <a:t>«Большой вальс». В помещении драмтеатра начался городской </a:t>
            </a:r>
          </a:p>
          <a:p>
            <a:r>
              <a:rPr lang="ru-RU" dirty="0" smtClean="0"/>
              <a:t>смотр детской художественной самодеятельности. </a:t>
            </a:r>
          </a:p>
          <a:p>
            <a:r>
              <a:rPr lang="ru-RU" dirty="0" smtClean="0"/>
              <a:t>' День выдался жарким. Тысячи горожан устремились за Волгу, </a:t>
            </a:r>
          </a:p>
          <a:p>
            <a:r>
              <a:rPr lang="ru-RU" dirty="0" smtClean="0"/>
              <a:t>в любимые места отдыха — на </a:t>
            </a:r>
            <a:r>
              <a:rPr lang="ru-RU" dirty="0" err="1" smtClean="0"/>
              <a:t>Бакалду</a:t>
            </a:r>
            <a:r>
              <a:rPr lang="ru-RU" dirty="0" smtClean="0"/>
              <a:t>, Крит, Островную. Юркие </a:t>
            </a:r>
          </a:p>
          <a:p>
            <a:r>
              <a:rPr lang="ru-RU" dirty="0" smtClean="0"/>
              <a:t>пароходики, прозванные </a:t>
            </a:r>
            <a:r>
              <a:rPr lang="ru-RU" dirty="0" err="1" smtClean="0"/>
              <a:t>сталинградцами</a:t>
            </a:r>
            <a:r>
              <a:rPr lang="ru-RU" dirty="0" smtClean="0"/>
              <a:t> «речными трамвайчика-</a:t>
            </a:r>
          </a:p>
          <a:p>
            <a:r>
              <a:rPr lang="ru-RU" dirty="0" smtClean="0"/>
              <a:t>ми», едва успевали перевозить людей. Всюду гремела музыка, </a:t>
            </a:r>
            <a:r>
              <a:rPr lang="ru-RU" dirty="0" err="1" smtClean="0"/>
              <a:t>зву</a:t>
            </a:r>
            <a:r>
              <a:rPr lang="ru-RU" dirty="0" smtClean="0"/>
              <a:t>-</a:t>
            </a:r>
          </a:p>
          <a:p>
            <a:r>
              <a:rPr lang="ru-RU" dirty="0" err="1" smtClean="0"/>
              <a:t>чали</a:t>
            </a:r>
            <a:r>
              <a:rPr lang="ru-RU" dirty="0" smtClean="0"/>
              <a:t> песни, беззаботный смех... </a:t>
            </a:r>
          </a:p>
          <a:p>
            <a:r>
              <a:rPr lang="ru-RU" dirty="0" smtClean="0"/>
              <a:t>В полдень </a:t>
            </a:r>
            <a:r>
              <a:rPr lang="ru-RU" dirty="0" err="1" smtClean="0"/>
              <a:t>сталинградцы</a:t>
            </a:r>
            <a:r>
              <a:rPr lang="ru-RU" dirty="0" smtClean="0"/>
              <a:t> узнали страшную весть: война! </a:t>
            </a:r>
          </a:p>
          <a:p>
            <a:r>
              <a:rPr lang="ru-RU" dirty="0" smtClean="0"/>
              <a:t>Смолкли песни. Посуровели лица. Женщины спешили к детям, </a:t>
            </a:r>
          </a:p>
          <a:p>
            <a:r>
              <a:rPr lang="ru-RU" dirty="0" smtClean="0"/>
              <a:t>мужчины — на предприятия, в военкоматы. </a:t>
            </a:r>
          </a:p>
          <a:p>
            <a:r>
              <a:rPr lang="ru-RU" dirty="0" smtClean="0"/>
              <a:t>3-й у ч е н и к . Отцов и прадедов примета. Как будто </a:t>
            </a:r>
            <a:r>
              <a:rPr lang="ru-RU" dirty="0" err="1" smtClean="0"/>
              <a:t>справдилась</a:t>
            </a:r>
            <a:r>
              <a:rPr lang="ru-RU" dirty="0" smtClean="0"/>
              <a:t> она: </a:t>
            </a:r>
          </a:p>
          <a:p>
            <a:r>
              <a:rPr lang="ru-RU" dirty="0" smtClean="0"/>
              <a:t>Таких хлебов, такого лета </a:t>
            </a:r>
          </a:p>
          <a:p>
            <a:r>
              <a:rPr lang="ru-RU" dirty="0" smtClean="0"/>
              <a:t>Не год, не два ждала война. </a:t>
            </a:r>
          </a:p>
          <a:p>
            <a:r>
              <a:rPr lang="ru-RU" dirty="0" smtClean="0"/>
              <a:t>Как частый бор, колосовые </a:t>
            </a:r>
          </a:p>
          <a:p>
            <a:r>
              <a:rPr lang="ru-RU" dirty="0" smtClean="0"/>
              <a:t>Шумели глухо над землей. </a:t>
            </a:r>
          </a:p>
          <a:p>
            <a:r>
              <a:rPr lang="ru-RU" dirty="0" smtClean="0"/>
              <a:t>Не пешеходы — верховые </a:t>
            </a:r>
          </a:p>
          <a:p>
            <a:r>
              <a:rPr lang="ru-RU" dirty="0" smtClean="0"/>
              <a:t>Во ржи скрывались с головой. </a:t>
            </a:r>
          </a:p>
          <a:p>
            <a:r>
              <a:rPr lang="ru-RU" dirty="0" smtClean="0"/>
              <a:t>В свой полный цвет входило лето, </a:t>
            </a:r>
          </a:p>
          <a:p>
            <a:r>
              <a:rPr lang="ru-RU" dirty="0" smtClean="0"/>
              <a:t>Земля ломилась, всем полна... </a:t>
            </a:r>
          </a:p>
          <a:p>
            <a:r>
              <a:rPr lang="ru-RU" dirty="0" smtClean="0"/>
              <a:t>Отцов и прадедов </a:t>
            </a:r>
            <a:r>
              <a:rPr lang="ru-RU" dirty="0" err="1" smtClean="0"/>
              <a:t>приметаКак</a:t>
            </a:r>
            <a:r>
              <a:rPr lang="ru-RU" dirty="0" smtClean="0"/>
              <a:t> будто справилась она: </a:t>
            </a:r>
          </a:p>
          <a:p>
            <a:r>
              <a:rPr lang="ru-RU" dirty="0" smtClean="0"/>
              <a:t>Гром грянул — началась война.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E3630-306C-4246-B4E8-27C4CAFCDF6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774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4-й у ч е н и к. Мы помним суровые даты. Они всему миру известны, </a:t>
            </a:r>
          </a:p>
          <a:p>
            <a:r>
              <a:rPr lang="ru-RU" dirty="0" smtClean="0"/>
              <a:t>• В те дни умирали солдаты </a:t>
            </a:r>
          </a:p>
          <a:p>
            <a:r>
              <a:rPr lang="ru-RU" dirty="0" smtClean="0"/>
              <a:t>Под стенами древнего Бреста.</a:t>
            </a:r>
          </a:p>
          <a:p>
            <a:r>
              <a:rPr lang="ru-RU" dirty="0" smtClean="0"/>
              <a:t>С отчаянной пальбой мчатся мотоциклисты, напролом рвутся тысячи серых танков с крестами на борту. Самолеты засыпают бомбами города, окопы, дороги. Кровь, смерть... Пылающая Брестская крепость продолжает сопротивляться, подает сигналы о помощи. </a:t>
            </a:r>
          </a:p>
          <a:p>
            <a:r>
              <a:rPr lang="ru-RU" dirty="0" smtClean="0"/>
              <a:t>Большинство защитников Брестской крепости погибли, лишь немногим удалось вырваться из вражеского кольца.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E3630-306C-4246-B4E8-27C4CAFCDF6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361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МОСКВА </a:t>
            </a:r>
          </a:p>
          <a:p>
            <a:r>
              <a:rPr lang="ru-RU" dirty="0" smtClean="0"/>
              <a:t>5 - й у ч е н и к . Москва! До последних патронов, </a:t>
            </a:r>
          </a:p>
          <a:p>
            <a:r>
              <a:rPr lang="ru-RU" dirty="0" smtClean="0"/>
              <a:t>До дольки последней свинца </a:t>
            </a:r>
          </a:p>
          <a:p>
            <a:r>
              <a:rPr lang="ru-RU" dirty="0" smtClean="0"/>
              <a:t>Мы в битвах! Твоя оборона </a:t>
            </a:r>
          </a:p>
          <a:p>
            <a:r>
              <a:rPr lang="ru-RU" dirty="0" smtClean="0"/>
              <a:t>                                       Идет через наши сердца!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30 сентября 1941 года началось генеральное наступление немцев на Москву. К середине октября враг вплотную подошел к столице:, В немецкие бинокли отлично просматривались башни Кремля. </a:t>
            </a:r>
          </a:p>
          <a:p>
            <a:r>
              <a:rPr lang="ru-RU" dirty="0" smtClean="0"/>
              <a:t>Колоссальным напряжением сил, беспримерным мужеством и героизмом защитников столицы наступление немцев в первых числах ноября было остановлено. </a:t>
            </a:r>
          </a:p>
          <a:p>
            <a:r>
              <a:rPr lang="ru-RU" dirty="0" smtClean="0"/>
              <a:t>Победа под Москвой означала окончательный крах немецких планов молниеносной войны.</a:t>
            </a:r>
          </a:p>
          <a:p>
            <a:r>
              <a:rPr lang="ru-RU" dirty="0" smtClean="0"/>
              <a:t>6-й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у ч е н и к . Кружилась в поле злая осень, </a:t>
            </a:r>
          </a:p>
          <a:p>
            <a:r>
              <a:rPr lang="ru-RU" dirty="0" smtClean="0"/>
              <a:t>Летела поздняя листва, </a:t>
            </a:r>
          </a:p>
          <a:p>
            <a:r>
              <a:rPr lang="ru-RU" dirty="0" smtClean="0"/>
              <a:t>Их было только двадцать восемь, </a:t>
            </a:r>
          </a:p>
          <a:p>
            <a:r>
              <a:rPr lang="ru-RU" dirty="0" smtClean="0"/>
              <a:t>А за спиной у них Москва. </a:t>
            </a:r>
          </a:p>
          <a:p>
            <a:r>
              <a:rPr lang="ru-RU" dirty="0" smtClean="0"/>
              <a:t>На них чудовища стальные </a:t>
            </a:r>
          </a:p>
          <a:p>
            <a:r>
              <a:rPr lang="ru-RU" dirty="0" smtClean="0"/>
              <a:t>Ползли, сжимая полукруг... </a:t>
            </a:r>
          </a:p>
          <a:p>
            <a:r>
              <a:rPr lang="ru-RU" dirty="0" smtClean="0"/>
              <a:t>«Так защитим Москву, родные!»,— </a:t>
            </a:r>
          </a:p>
          <a:p>
            <a:r>
              <a:rPr lang="ru-RU" dirty="0" smtClean="0"/>
              <a:t>Сказал гвардейцам политрук.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Летят бутылки и гранаты, </a:t>
            </a:r>
          </a:p>
          <a:p>
            <a:r>
              <a:rPr lang="ru-RU" dirty="0" smtClean="0"/>
              <a:t>Последний бой всегда суров! </a:t>
            </a:r>
          </a:p>
          <a:p>
            <a:r>
              <a:rPr lang="ru-RU" dirty="0" smtClean="0"/>
              <a:t>«Бей за Москву, за нас, ребята!»,— </a:t>
            </a:r>
          </a:p>
          <a:p>
            <a:r>
              <a:rPr lang="ru-RU" dirty="0" smtClean="0"/>
              <a:t>Последний раз кричал Клочков. </a:t>
            </a:r>
          </a:p>
          <a:p>
            <a:r>
              <a:rPr lang="ru-RU" dirty="0" smtClean="0"/>
              <a:t>Не пропустили вражьи танки </a:t>
            </a:r>
          </a:p>
          <a:p>
            <a:r>
              <a:rPr lang="ru-RU" dirty="0" smtClean="0"/>
              <a:t>Герои Родины своей, </a:t>
            </a:r>
          </a:p>
          <a:p>
            <a:r>
              <a:rPr lang="ru-RU" dirty="0" smtClean="0"/>
              <a:t>В сырой земле лежат останки, </a:t>
            </a:r>
          </a:p>
          <a:p>
            <a:r>
              <a:rPr lang="ru-RU" dirty="0" smtClean="0"/>
              <a:t>Лежат тела богатырей. </a:t>
            </a:r>
          </a:p>
          <a:p>
            <a:r>
              <a:rPr lang="ru-RU" dirty="0" smtClean="0"/>
              <a:t>И славу им ветра разносят, </a:t>
            </a:r>
          </a:p>
          <a:p>
            <a:r>
              <a:rPr lang="ru-RU" dirty="0" smtClean="0"/>
              <a:t>И слышит Родина слова: </a:t>
            </a:r>
          </a:p>
          <a:p>
            <a:r>
              <a:rPr lang="ru-RU" dirty="0" smtClean="0"/>
              <a:t>«Их было только двадцать восемь, </a:t>
            </a:r>
          </a:p>
          <a:p>
            <a:r>
              <a:rPr lang="ru-RU" dirty="0" smtClean="0"/>
              <a:t>За их спиной была Москва!».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E3630-306C-4246-B4E8-27C4CAFCDF6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529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7-й у ч е н и к. Еще 8 сентября 1941 года гитлеровцы прорвались к Ладожскому озеру и захватили Шлиссельбург, отрезав Ленинград от страны. Да, Ленинград остыл и обезлюдел, </a:t>
            </a:r>
          </a:p>
          <a:p>
            <a:r>
              <a:rPr lang="ru-RU" dirty="0" smtClean="0"/>
              <a:t>И высятся пустые этажи, </a:t>
            </a:r>
          </a:p>
          <a:p>
            <a:r>
              <a:rPr lang="ru-RU" dirty="0" smtClean="0"/>
              <a:t>Но мы умеем жить, хотим и будем, </a:t>
            </a:r>
          </a:p>
          <a:p>
            <a:r>
              <a:rPr lang="ru-RU" dirty="0" smtClean="0"/>
              <a:t>Мы отстояли это право — жить. </a:t>
            </a:r>
          </a:p>
          <a:p>
            <a:r>
              <a:rPr lang="ru-RU" dirty="0" smtClean="0"/>
              <a:t>Здесь трусов нет, здесь не должно быть робких, </a:t>
            </a:r>
          </a:p>
          <a:p>
            <a:r>
              <a:rPr lang="ru-RU" dirty="0" smtClean="0"/>
              <a:t>И этот город тем непобедим, </a:t>
            </a:r>
          </a:p>
          <a:p>
            <a:r>
              <a:rPr lang="ru-RU" dirty="0" smtClean="0"/>
              <a:t>Что мы за чечевичную похлебку </a:t>
            </a:r>
          </a:p>
          <a:p>
            <a:r>
              <a:rPr lang="ru-RU" dirty="0" smtClean="0"/>
              <a:t>достоинство своё не продадим. </a:t>
            </a:r>
          </a:p>
          <a:p>
            <a:r>
              <a:rPr lang="ru-RU" dirty="0" smtClean="0"/>
              <a:t>Есть передышка — мы передохнем, </a:t>
            </a:r>
          </a:p>
          <a:p>
            <a:r>
              <a:rPr lang="ru-RU" dirty="0" smtClean="0"/>
              <a:t>Нет передышки — снова будем драться. </a:t>
            </a:r>
          </a:p>
          <a:p>
            <a:r>
              <a:rPr lang="ru-RU" dirty="0" smtClean="0"/>
              <a:t>За город, пожираемый огнем, </a:t>
            </a:r>
          </a:p>
          <a:p>
            <a:r>
              <a:rPr lang="ru-RU" dirty="0" smtClean="0"/>
              <a:t>,"За милый мир, за все, что было в нем; </a:t>
            </a:r>
          </a:p>
          <a:p>
            <a:r>
              <a:rPr lang="ru-RU" dirty="0" smtClean="0"/>
              <a:t>За город наш, испытанный огнем, </a:t>
            </a:r>
          </a:p>
          <a:p>
            <a:r>
              <a:rPr lang="ru-RU" dirty="0" smtClean="0"/>
              <a:t>За право называться ленинградцем! </a:t>
            </a:r>
          </a:p>
          <a:p>
            <a:r>
              <a:rPr lang="ru-RU" dirty="0" smtClean="0"/>
              <a:t>Блокада Ленинграда длилась 880 дней и осталась самой </a:t>
            </a:r>
            <a:r>
              <a:rPr lang="ru-RU" dirty="0" err="1" smtClean="0"/>
              <a:t>крово</a:t>
            </a:r>
            <a:r>
              <a:rPr lang="ru-RU" dirty="0" smtClean="0"/>
              <a:t>-</a:t>
            </a:r>
          </a:p>
          <a:p>
            <a:r>
              <a:rPr lang="ru-RU" dirty="0" err="1" smtClean="0"/>
              <a:t>пролитной</a:t>
            </a:r>
            <a:r>
              <a:rPr lang="ru-RU" dirty="0" smtClean="0"/>
              <a:t> осадой в истории человечества.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E3630-306C-4246-B4E8-27C4CAFCDF6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134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8 — й у ч е н и к . Трудно, наверное, найти место на Земле, где бы не слышали о героическом городе на Волге. А осенью 1942 года слова «Сталинград», «Сталинградская битва» не сходили с уст народов всей планеты. К событиям, развернувшимся на берегах Волги, было приковано внимание сотен миллионов людей. Здесь, в величайшей битве второй мировой войны, решались судьбы не только нашего государства, но и всего человечества.</a:t>
            </a:r>
          </a:p>
          <a:p>
            <a:r>
              <a:rPr lang="ru-RU" dirty="0" smtClean="0"/>
              <a:t>Строгий над Волгой стоит Сталинград, </a:t>
            </a:r>
          </a:p>
          <a:p>
            <a:r>
              <a:rPr lang="ru-RU" dirty="0" smtClean="0"/>
              <a:t>В битве суров и спокоен. </a:t>
            </a:r>
          </a:p>
          <a:p>
            <a:r>
              <a:rPr lang="ru-RU" dirty="0" smtClean="0"/>
              <a:t>Город бесстрашия, город-солдат, </a:t>
            </a:r>
          </a:p>
          <a:p>
            <a:r>
              <a:rPr lang="ru-RU" dirty="0" smtClean="0"/>
              <a:t>Город — испытанный воин.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E3630-306C-4246-B4E8-27C4CAFCDF6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495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30 вражеских танков устремились на позицию, занятую че </a:t>
            </a:r>
          </a:p>
          <a:p>
            <a:r>
              <a:rPr lang="ru-RU" dirty="0" err="1" smtClean="0"/>
              <a:t>тырьмя</a:t>
            </a:r>
            <a:r>
              <a:rPr lang="ru-RU" dirty="0" smtClean="0"/>
              <a:t> советскими бронебойщиками: Петром Болото, Иванов </a:t>
            </a:r>
          </a:p>
          <a:p>
            <a:r>
              <a:rPr lang="ru-RU" dirty="0" err="1" smtClean="0"/>
              <a:t>Алейниковым</a:t>
            </a:r>
            <a:r>
              <a:rPr lang="ru-RU" dirty="0" smtClean="0"/>
              <a:t>, Александром Беликовым, Григорием Самойловым, </a:t>
            </a:r>
          </a:p>
          <a:p>
            <a:r>
              <a:rPr lang="ru-RU" dirty="0" smtClean="0"/>
              <a:t>15 машин уничтожили герои, остальных заставили отступить.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E3630-306C-4246-B4E8-27C4CAFCDF6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113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бутылкой горючей смеси в руке встретил фашистский танк </a:t>
            </a:r>
          </a:p>
          <a:p>
            <a:r>
              <a:rPr lang="ru-RU" dirty="0" smtClean="0"/>
              <a:t>краснофлотец Михаил </a:t>
            </a:r>
            <a:r>
              <a:rPr lang="ru-RU" dirty="0" err="1" smtClean="0"/>
              <a:t>Паникаха</a:t>
            </a:r>
            <a:r>
              <a:rPr lang="ru-RU" dirty="0" smtClean="0"/>
              <a:t>. Пуля разбила бутылку, огонь ох-</a:t>
            </a:r>
          </a:p>
          <a:p>
            <a:r>
              <a:rPr lang="ru-RU" dirty="0" err="1" smtClean="0"/>
              <a:t>ватил</a:t>
            </a:r>
            <a:r>
              <a:rPr lang="ru-RU" dirty="0" smtClean="0"/>
              <a:t> бойца. Словно </a:t>
            </a:r>
            <a:r>
              <a:rPr lang="ru-RU" dirty="0" err="1" smtClean="0"/>
              <a:t>горящий.факел</a:t>
            </a:r>
            <a:r>
              <a:rPr lang="ru-RU" dirty="0" smtClean="0"/>
              <a:t>, с последней бутылкой </a:t>
            </a:r>
            <a:r>
              <a:rPr lang="ru-RU" dirty="0" err="1" smtClean="0"/>
              <a:t>бро</a:t>
            </a:r>
            <a:r>
              <a:rPr lang="ru-RU" dirty="0" smtClean="0"/>
              <a:t>-</a:t>
            </a:r>
          </a:p>
          <a:p>
            <a:r>
              <a:rPr lang="ru-RU" dirty="0" err="1" smtClean="0"/>
              <a:t>сился</a:t>
            </a:r>
            <a:r>
              <a:rPr lang="ru-RU" dirty="0" smtClean="0"/>
              <a:t> моряк навстречу танку, разбил бутылку о решетку люка, и </a:t>
            </a:r>
          </a:p>
          <a:p>
            <a:r>
              <a:rPr lang="ru-RU" dirty="0" smtClean="0"/>
              <a:t>огромное пламя поглотило героя вместе с танком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E3630-306C-4246-B4E8-27C4CAFCDF6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199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12-й у ч е н и к. Весной и летом 1944 года Красная армия от-</a:t>
            </a:r>
          </a:p>
          <a:p>
            <a:r>
              <a:rPr lang="ru-RU" dirty="0" smtClean="0"/>
              <a:t>воевала почти всю захваченную советскую территорию. </a:t>
            </a:r>
            <a:r>
              <a:rPr lang="ru-RU" dirty="0" err="1" smtClean="0"/>
              <a:t>Предвоен</a:t>
            </a:r>
            <a:r>
              <a:rPr lang="ru-RU" dirty="0" smtClean="0"/>
              <a:t>-</a:t>
            </a:r>
          </a:p>
          <a:p>
            <a:r>
              <a:rPr lang="ru-RU" dirty="0" err="1" smtClean="0"/>
              <a:t>ная</a:t>
            </a:r>
            <a:r>
              <a:rPr lang="ru-RU" dirty="0" smtClean="0"/>
              <a:t> советская граница была восстановлена на всем своем </a:t>
            </a:r>
            <a:r>
              <a:rPr lang="ru-RU" dirty="0" err="1" smtClean="0"/>
              <a:t>протяже</a:t>
            </a:r>
            <a:r>
              <a:rPr lang="ru-RU" dirty="0" smtClean="0"/>
              <a:t>-</a:t>
            </a:r>
          </a:p>
          <a:p>
            <a:r>
              <a:rPr lang="ru-RU" dirty="0" err="1" smtClean="0"/>
              <a:t>нии</a:t>
            </a:r>
            <a:r>
              <a:rPr lang="ru-RU" dirty="0" smtClean="0"/>
              <a:t>. Бои теперь шли на земле других стран Европы, захваченных </a:t>
            </a:r>
          </a:p>
          <a:p>
            <a:r>
              <a:rPr lang="ru-RU" dirty="0" smtClean="0"/>
              <a:t>немцами, — от Норвегии до Австрии. </a:t>
            </a:r>
          </a:p>
          <a:p>
            <a:r>
              <a:rPr lang="ru-RU" dirty="0" smtClean="0"/>
              <a:t>В 1945 году сражения шли уже на территории Германии. В на-</a:t>
            </a:r>
          </a:p>
          <a:p>
            <a:r>
              <a:rPr lang="ru-RU" dirty="0" smtClean="0"/>
              <a:t>чале февраля советские войска перешли реку Одер. Их внезапное </a:t>
            </a:r>
          </a:p>
          <a:p>
            <a:r>
              <a:rPr lang="ru-RU" dirty="0" smtClean="0"/>
              <a:t>появление в каких-нибудь 70 км от Берлина было для немцев пол- </a:t>
            </a:r>
          </a:p>
          <a:p>
            <a:r>
              <a:rPr lang="ru-RU" dirty="0" smtClean="0"/>
              <a:t>ной и потрясающей неожиданностью. </a:t>
            </a:r>
          </a:p>
          <a:p>
            <a:r>
              <a:rPr lang="ru-RU" dirty="0" smtClean="0"/>
              <a:t>16 апреля началось сражение за Берлин. С обеих сторон в нем </a:t>
            </a:r>
          </a:p>
          <a:p>
            <a:r>
              <a:rPr lang="ru-RU" dirty="0" smtClean="0"/>
              <a:t>участвовали 3,5 млн человек. С 21 апреля сражение развернулось </a:t>
            </a:r>
          </a:p>
          <a:p>
            <a:r>
              <a:rPr lang="ru-RU" dirty="0" smtClean="0"/>
              <a:t>на окраинах германской столицы. 25 апреля город был полностью </a:t>
            </a:r>
          </a:p>
          <a:p>
            <a:r>
              <a:rPr lang="ru-RU" dirty="0" smtClean="0"/>
              <a:t>окружен, и начался завершающий штурм.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E3630-306C-4246-B4E8-27C4CAFCDF6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461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2&amp;text=%D1%84%D0%BE%D1%82%D0%BE%20%D0%BF%D0%BE%D0%B1%D0%B5%D0%B4%D0%B0%20%D0%B2%20%D0%B2.%20%D0%BE.%20%D0%B2.&amp;pos=83&amp;uinfo=sw-1263-sh-939-fw-1038-fh-598-pd-1&amp;rpt=simage&amp;img_url=http://www.file4all.ru/uploads/posts/2011-04/1304146616_in_days_of_war_21457_2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hyperlink" Target="http://images.yandex.ru/yandsearch?source=wiz&amp;text=%D1%84%D0%BE%D1%82%D0%BE%20%D0%BF%D0%BE%D0%B4%D0%B3%D0%BE%D1%82%D0%BE%D0%B2%D0%BA%D0%B0%20%D0%BA%20%D1%88%D1%82%D1%83%D1%80%D0%BC%D1%83%20%D1%80%D0%B5%D0%B9%D1%85%D1%81%D1%82%D0%B0%D0%B3%D0%B0&amp;noreask=1&amp;pos=29&amp;rpt=simage&amp;lr=51&amp;uinfo=sw-1263-sh-939-fw-1038-fh-598-pd-1&amp;img_url=http://svpressa.ru/photo/55116-5.jpg" TargetMode="External"/><Relationship Id="rId7" Type="http://schemas.openxmlformats.org/officeDocument/2006/relationships/hyperlink" Target="http://images.yandex.ru/yandsearch?source=wiz&amp;uinfo=sw-1263-sh-939-fw-1038-fh-598-pd-1&amp;p=3&amp;text=%D1%84%D0%BE%D1%82%D0%BE%20%D0%BE%D0%BA%D0%BE%D0%BD%D1%87%D0%B0%D0%BD%D0%B8%D1%8F%20%D0%B2%D0%BE%D0%B9%D0%BD%D1%8B&amp;noreask=1&amp;pos=95&amp;rpt=simage&amp;lr=51&amp;img_url=http://cs301615.userapi.com/v301615214/d32/w2G8E_TFnLk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hyperlink" Target="http://images.yandex.ru/yandsearch?text=%D1%84%D0%BE%D1%82%D0%BE%20%D0%BF%D0%BE%D0%B4%D0%B3%D0%BE%D1%82%D0%BE%D0%B2%D0%BA%D0%B0%20%D0%BA%20%D1%88%D1%82%D1%83%D1%80%D0%BC%D1%83%20%D1%80%D0%B5%D0%B9%D1%85%D1%81%D1%82%D0%B0%D0%B3%D0%B0&amp;img_url=http://www.bochkavpechatleniy.com/data/photo/4582/1a6c4470afc0f6d9d4bcc7984f71053b.jpg&amp;pos=1&amp;rpt=simage&amp;lr=51&amp;noreask=1&amp;source=wiz" TargetMode="Externa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3&amp;text=%D1%84%D0%BE%D1%82%D0%BE%20%D0%BF%D0%BE%D0%B1%D0%B5%D0%B4%D0%B0%20%D0%B2%20%D0%B2.%20%D0%BE.%20%D0%B2.&amp;pos=103&amp;uinfo=sw-1263-sh-939-fw-1038-fh-598-pd-1&amp;rpt=simage&amp;img_url=http://cs9824.userapi.com/u79205818/l_87a149da.png" TargetMode="External"/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hyperlink" Target="http://images.yandex.ru/yandsearch?text=%D1%84%D0%BE%D1%82%D0%BE%20%D0%BF%D0%BE%D0%B1%D0%B5%D0%B4%D0%B0%20%D0%B2%20%D0%B2.%20%D0%BE.%20%D0%B2.&amp;pos=13&amp;uinfo=sw-1263-sh-939-fw-1038-fh-598-pd-1&amp;rpt=simage&amp;img_url=http://img0.liveinternet.ru/images/attach/b/2/24/547/24547249_1210278431_F_Kogan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p=2&amp;text=%D1%84%D0%BE%D1%82%D0%BE%20%D0%BF%D0%BE%D0%B1%D0%B5%D0%B4%D0%B0%20%D0%B2%20%D0%B2.%20%D0%BE.%20%D0%B2.&amp;pos=85&amp;uinfo=sw-1263-sh-939-fw-1038-fh-598-pd-1&amp;rpt=simage&amp;img_url=http://s48.radikal.ru/i120/0905/2e/d0bd02588f86.jpg" TargetMode="External"/><Relationship Id="rId5" Type="http://schemas.openxmlformats.org/officeDocument/2006/relationships/image" Target="../media/image34.jpeg"/><Relationship Id="rId4" Type="http://schemas.openxmlformats.org/officeDocument/2006/relationships/hyperlink" Target="http://images.yandex.ru/yandsearch?p=2&amp;text=%D1%84%D0%BE%D1%82%D0%BE%20%D0%BF%D0%BE%D0%B1%D0%B5%D0%B4%D0%B0%20%D0%B2%20%D0%B2.%20%D0%BE.%20%D0%B2.&amp;pos=75&amp;uinfo=sw-1263-sh-939-fw-1038-fh-598-pd-1&amp;rpt=simage&amp;img_url=http://img-fotki.yandex.ru/get/3408/arcadyk.19/0_26263_2f1c0fe8_-1-S" TargetMode="External"/><Relationship Id="rId9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5&amp;text=%D1%84%D0%BE%D1%82%D0%BE%20%D1%83%D1%82%D1%80%D0%BE%20%D0%B2%20%D0%BC%D0%BE%D1%81%D0%BA%D0%B2%D0%B5.%20%D0%BA%D0%BE%D0%BB%D0%BE%D1%81%D0%B8%D0%BB%D0%B0%D1%81%D1%8C%20%D1%80%D0%BE%D0%B6%D1%8C&amp;pos=173&amp;uinfo=sw-1263-sh-939-fw-1038-fh-598-pd-1&amp;rpt=simage&amp;img_url=http://img6-fotki.yandex.net/get/5629/52062812.29/0_STATICf069e_66c21f89_M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like=http://www.9may.ru/images/galery/2787.JPG&amp;text=%D1%84%D0%BE%D1%82%D0%BE%20%D0%BD%D0%B0%D1%87%D0%B0%D0%BB%D0%BE%20%D0%B2%D0%BE%D0%B2&amp;pos=5&amp;uinfo=sw-1263-sh-939-fw-1221-fh-598-pd-1&amp;rpt=simage&amp;img_url=http://www.proshkolu.ru/content/media/pic/std/3000000/2987000/2986349-dc0641723e9de742.jpg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text=%D1%84%D0%BE%D1%82%D0%BE%20%D1%81%D1%82%D0%B5%D0%BD%20%D0%91%D1%80%D0%B5%D1%81%D1%82%D0%B0%20%D0%B2%20%D0%B2%D0%BE%D0%B2&amp;noreask=1&amp;pos=0&amp;rpt=simage&amp;lr=51&amp;uinfo=sw-1263-sh-939-fw-1038-fh-598-pd-1&amp;img_url=http://www.webpark.ru/uploads54/110622/Begin_war_08.jpg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images.yandex.ru/yandsearch?source=psearch&amp;uinfo=sw-1263-sh-939-fw-1038-fh-598-pd-1&amp;p=7&amp;text=%D1%84%D0%BE%D1%82%D0%BE%20%D0%BE%D0%B4%D0%BD%D0%BE%D0%B3%D0%BE%20%D1%81%D0%BE%D0%BB%D0%B4%D0%B0%D1%82%D0%B0%20%D0%B2%D0%B5%D0%BB%D0%B8%D0%BA%D0%BE%D0%B9%20%D0%BE%D1%82%D0%B5%D1%87%D0%B5%D1%81%D1%82%D0%B2%D0%B5%D0%BD%D0%BD%D0%BE%D0%B9%20%D0%B2%D0%BE%D0%B9%D0%BD%D1%8B%20%D0%BF%D0%BE%D1%81%D0%BB%D0%B5%20%D0%B2%D0%BE%D0%B9%D0%BD%D1%8B&amp;noreask=1&amp;pos=221&amp;rpt=simage&amp;lr=51&amp;img_url=http://img.nr2.ru/pict/arts1/26/98/269810.jpg" TargetMode="External"/><Relationship Id="rId7" Type="http://schemas.openxmlformats.org/officeDocument/2006/relationships/hyperlink" Target="http://images.yandex.ru/yandsearch?p=4&amp;text=%D1%84%D0%BE%D1%82%D0%BE%20%D0%B1%D0%B8%D1%82%D0%B2%D0%B0%20%D0%BF%D0%BE%D0%B4%20%20%D0%BC%D0%BE%D1%81%D0%BA%D0%B2%D0%BE%D0%B9%20%D0%B2%D0%BE%D0%B2%20%D0%B8%D1%85%20%D0%B1%D1%8B%D0%BB%D0%BE%20%D1%82%D0%BE%D0%BB%D1%8C%D0%BA%D0%BE%2028&amp;pos=123&amp;uinfo=sw-1263-sh-939-fw-1038-fh-598-pd-1&amp;rpt=simage&amp;img_url=http://cs402525.userapi.com/v402525974/24e6/dWQM0DKo9Ts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3&amp;text=%D1%84%D0%BE%D1%82%D0%BE%20%D1%84%D0%B0%D1%88%D0%B8%D1%81%D1%82%D1%8B%20%D1%83%20%D1%81%D1%82%D0%B5%D0%BD%20%D0%BC%D0%BE%D1%81%D0%BA%D0%B2%D1%8B&amp;pos=112&amp;uinfo=sw-1263-sh-939-fw-1038-fh-598-pd-1&amp;rpt=simage&amp;img_url=http://img.beta.rian.ru/images/19700/19/197001948.jpg" TargetMode="Externa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images.yandex.ru/yandsearch?source=wiz&amp;text=%D1%84%D0%BE%D1%82%D0%BE%20%D0%BD%D0%B0%D1%81%D1%82%D1%83%D0%BF%D0%BB%D0%B5%D0%BD%D0%B8%D0%B5%20%D1%84%D0%B0%D1%88%D0%B8%D1%81%D1%82%D1%81%D0%BA%D0%B8%D1%85%20%D0%B2%D0%BE%D0%B9%D1%81%D0%BA%20%D0%BD%D0%B0%20%D0%BB%D0%B5%D0%BD%D0%B8%D0%BD%D0%B3%D1%80%D0%B0%D0%B4&amp;noreask=1&amp;pos=23&amp;rpt=simage&amp;lr=51&amp;uinfo=sw-1263-sh-939-fw-1038-fh-598-pd-1&amp;img_url=http://img-fotki.yandex.ru/get/4611/51667439.28a/0_88835_3ba28d61_L.jpg" TargetMode="External"/><Relationship Id="rId7" Type="http://schemas.openxmlformats.org/officeDocument/2006/relationships/hyperlink" Target="http://sensusnovus.ru/uploads/2011/12/Anti_aircraft_Leningrad_1941.jpg" TargetMode="External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hyperlink" Target="http://images.yandex.ru/yandsearch?p=1&amp;text=%D1%84%D0%BE%D1%82%D0%BE%20%D0%B1%D0%BB%D0%BE%D0%BA%D0%B0%D0%B4%D0%BD%D0%BE%D0%B3%D0%BE%20%D0%BB%D0%B5%D0%BD%D0%B8%D0%BD%D0%B3%D1%80%D0%B0%D0%B4%D0%B0&amp;pos=51&amp;uinfo=sw-1263-sh-939-fw-1038-fh-598-pd-1&amp;rpt=simage&amp;img_url=http://victory.rusarchives.ru/img/photos/126_big.jpg" TargetMode="External"/><Relationship Id="rId5" Type="http://schemas.openxmlformats.org/officeDocument/2006/relationships/hyperlink" Target="http://images.yandex.ru/yandsearch?source=wiz&amp;text=%D1%84%D0%BE%D1%82%D0%BE%20%D0%BD%D0%B0%D1%81%D1%82%D1%83%D0%BF%D0%BB%D0%B5%D0%BD%D0%B8%D0%B5%20%D1%84%D0%B0%D1%88%D0%B8%D1%81%D1%82%D1%81%D0%BA%D0%B8%D1%85%20%D0%B2%D0%BE%D0%B9%D1%81%D0%BA%20%D0%BD%D0%B0%20%D0%BB%D0%B5%D0%BD%D0%B8%D0%BD%D0%B3%D1%80%D0%B0%D0%B4&amp;noreask=1&amp;pos=8&amp;rpt=simage&amp;lr=51&amp;uinfo=sw-1263-sh-939-fw-1038-fh-598-pd-1&amp;img_url=http://www.pravoslavie.ru/sas/image/100204/20475.p.jpg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2.jpeg"/><Relationship Id="rId9" Type="http://schemas.openxmlformats.org/officeDocument/2006/relationships/hyperlink" Target="http://images.yandex.ru/yandsearch?p=1&amp;text=%D1%84%D0%BE%D1%82%D0%BE%20%D0%B1%D0%BB%D0%BE%D0%BA%D0%B0%D0%B4%D0%BD%D0%BE%D0%B3%D0%BE%20%D0%BB%D0%B5%D0%BD%D0%B8%D0%BD%D0%B3%D1%80%D0%B0%D0%B4%D0%B0&amp;pos=49&amp;uinfo=sw-1263-sh-939-fw-1038-fh-598-pd-1&amp;rpt=simage&amp;img_url=http://rnns.ru/uploads/posts/2009-11/thumbs/1257525758_72.jpe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hyperlink" Target="http://images.yandex.ru/yandsearch?text=%D1%84%D0%BE%D1%82%D0%BE%20%20%20%D0%B1%D1%80%D0%BE%D0%BD%D0%B5%D0%B1%D0%BE%D0%B9%D1%89%D0%B8%D0%BA%20%D0%B0%D0%BB%D0%B5%D0%BA%D1%81%D0%B0%D0%BD%D0%B4%D1%80%20%D0%B1%D0%B5%D0%BB%D0%B8%D0%BA%D0%BE%D0%B2&amp;pos=10&amp;uinfo=sw-1263-sh-939-fw-1038-fh-598-pd-1&amp;rpt=simage&amp;img_url=http://www.ostashkov.ru/foto/uf-2762-3.jpg" TargetMode="External"/><Relationship Id="rId3" Type="http://schemas.openxmlformats.org/officeDocument/2006/relationships/hyperlink" Target="http://images.yandex.ru/yandsearch?text=%D1%84%D0%BE%D1%82%D0%BE%20%20%20%D0%B1%D1%80%D0%BE%D0%BD%D0%B5%D0%B1%D0%BE%D0%B9%D1%89%D0%B8%D0%BA%20%D0%B0%D0%BB%D0%B5%D0%BA%D1%81%D0%B0%D0%BD%D0%B4%D1%80%20%D0%B1%D0%B5%D0%BB%D0%B8%D0%BA%D0%BE%D0%B2&amp;pos=5&amp;uinfo=sw-1263-sh-939-fw-1038-fh-598-pd-1&amp;rpt=simage&amp;img_url=http://swalker.org/uploads/posts/2011-08/1314448923_swalker.ru_swalker.ru_stalmuseum_085_.jpg" TargetMode="External"/><Relationship Id="rId7" Type="http://schemas.openxmlformats.org/officeDocument/2006/relationships/hyperlink" Target="http://images.yandex.ru/yandsearch?text=%D1%84%D0%BE%D1%82%D0%BE%20%D1%81%D1%82%D0%B0%D0%BB%D0%B8%D0%BD%D0%B3%D1%80%D0%B0%D0%B4%D0%B0%20%D0%B2%20%D0%B3%D0%BE%D0%B4%D1%8B%20%D0%B2%D0%BE%D0%B9%D0%BD%D1%8B&amp;pos=0&amp;uinfo=sw-1263-sh-939-fw-1038-fh-598-pd-1&amp;rpt=simage&amp;img_url=http://img.nr2.ru/pict/arts1/32/84/328423.jpg" TargetMode="External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hyperlink" Target="http://images.yandex.ru/yandsearch?text=%D1%84%D0%BE%D1%82%D0%BE%20%D1%81%D1%82%D0%B0%D0%BB%D0%B8%D0%BD%D0%B3%D1%80%D0%B0%D0%B4%D0%B0%20%D0%B2%20%D0%B3%D0%BE%D0%B4%D1%8B%20%D0%B2%D0%BE%D0%B9%D0%BD%D1%8B&amp;pos=7&amp;uinfo=sw-1263-sh-939-fw-1038-fh-598-pd-1&amp;rpt=simage&amp;img_url=http://i046.radikal.ru/0805/92/a8a269e993fb.jpg" TargetMode="External"/><Relationship Id="rId5" Type="http://schemas.openxmlformats.org/officeDocument/2006/relationships/hyperlink" Target="http://images.yandex.ru/yandsearch?source=wiz&amp;text=%D1%84%D0%BE%D1%82%D0%BE%20%D0%BF%D0%BB%D0%B0%D0%BA%D0%B0%D1%82%D0%B0%20%D0%B7%D0%B0%20%D1%81%D1%82%D0%B0%D0%BB%D0%B8%D0%BD%D0%B3%D1%80%D0%B0%D0%B4&amp;noreask=1&amp;pos=5&amp;rpt=simage&amp;lr=51&amp;uinfo=sw-1263-sh-939-fw-1038-fh-598-pd-1&amp;img_url=http://spo.pedagog.okis.ru/img/spo_pedagog/1_1_02.jpg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17.jpeg"/><Relationship Id="rId9" Type="http://schemas.openxmlformats.org/officeDocument/2006/relationships/hyperlink" Target="http://images.yandex.ru/yandsearch?source=wiz&amp;uinfo=sw-1263-sh-939-fw-1038-fh-598-pd-1&amp;p=1&amp;text=%D1%84%D0%BE%D1%82%D0%BE%20%D0%BB%D0%B5%D0%BD%D0%B8%D0%BD%D0%B3%D1%80%D0%B0%D0%B4%20%D0%B2%20%D0%B1%D0%BB%D0%BE%D0%BA%D0%B0%D0%B4%D0%B5&amp;noreask=1&amp;pos=38&amp;rpt=simage&amp;lr=51&amp;img_url=http://www.borodulincollection.com/war/leningrad_blocked_images/Proryv_block.jpg" TargetMode="External"/><Relationship Id="rId1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http://images.yandex.ru/yandsearch?source=wiz&amp;text=%D1%84%D0%BE%D1%82%D0%BE%20%D0%BF%D0%BB%D0%B0%D0%BA%D0%B0%D1%82%D0%B0%20%D0%B7%D0%B0%20%D1%81%D1%82%D0%B0%D0%BB%D0%B8%D0%BD%D0%B3%D1%80%D0%B0%D0%B4&amp;noreask=1&amp;pos=18&amp;rpt=simage&amp;lr=51&amp;uinfo=sw-1263-sh-939-fw-1038-fh-598-pd-1&amp;img_url=http://stjag.ru/articles/31676/grid3.jpg" TargetMode="External"/><Relationship Id="rId7" Type="http://schemas.openxmlformats.org/officeDocument/2006/relationships/hyperlink" Target="http://images.yandex.ru/yandsearch?text=%D1%84%D0%BE%D1%82%D0%BE%20%20%20%D0%B1%D1%80%D0%BE%D0%BD%D0%B5%D0%B1%D0%BE%D0%B9%D1%89%D0%B8%D0%BA%20%D0%B8%D0%B2%D0%B0%D0%BD%20%D0%B0%D0%BB%D0%B5%D0%B9%D0%BD%D0%B8%D0%BA%D0%BE%D0%B2&amp;pos=0&amp;uinfo=sw-1263-sh-939-fw-1038-fh-598-pd-1&amp;rpt=simage&amp;img_url=http://www.stalingrad.ws/images/boloto_1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hyperlink" Target="http://images.yandex.ru/yandsearch?text=%D1%84%D0%BE%D1%82%D0%BE%20%20%20%D0%B1%D1%80%D0%BE%D0%BD%D0%B5%D0%B1%D0%BE%D0%B9%D1%89%D0%B8%D0%BA%20%D0%BF%D1%91%D1%82%D1%80%20%D0%B1%D0%BE%D0%BB%D0%BE%D1%82%D0%BE&amp;pos=2&amp;uinfo=sw-1263-sh-939-fw-1038-fh-598-pd-1&amp;rpt=simage&amp;img_url=http://www.stalingrad.ws/images/belikov_1.jpg" TargetMode="Externa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1%84%D0%BE%D1%82%D0%BE%20%20%D0%BF%D0%BE%D0%B4%D0%B2%D0%B8%D0%B3%D0%B0%20%D0%BA%D1%80%D0%B0%D1%81%D0%BD%D0%BE%D1%84%D0%BB%D0%BE%D1%82%D1%86%D0%B0%20%D0%BC%D0%B8%D1%85%D0%B0%D0%B8%D0%BB%D0%B0%20%D0%BF%D0%B0%D0%BD%D0%B8%D0%BA%D0%B0%D1%85%D0%B0&amp;pos=1&amp;uinfo=sw-1263-sh-939-fw-1038-fh-598-pd-1&amp;rpt=simage&amp;img_url=http://img11.nnm.ru/b/8/f/2/f/72223affbe0a321b345b8094e22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hyperlink" Target="http://images.yandex.ru/yandsearch?text=%D1%84%D0%BE%D1%82%D0%BE%20%20%20%D0%BA%D1%80%D0%B0%D1%81%D0%BD%D0%BE%D1%84%D0%BB%D0%BE%D1%82%D1%86%D0%B0%20%D0%BC%D0%B8%D1%85%D0%B0%D0%B8%D0%BB%D0%B0%20%D0%BF%D0%B0%D0%BD%D0%B8%D0%BA%D0%B0%D1%85%D0%B0&amp;pos=3&amp;uinfo=sw-1263-sh-939-fw-1038-fh-598-pd-1&amp;rpt=simage&amp;img_url=http://cdn.endata.cx/data/games/26215/photoExtreme/c77fb0d5-1243-4b29-a148-2da8c9ba71c9.jpg" TargetMode="Externa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1%84%D0%BE%D1%82%D0%BE%20%D0%BD%D0%B0%20%D0%B1%D0%B5%D1%80%D0%BB%D0%B8%D0%BD&amp;pos=3&amp;uinfo=sw-1263-sh-939-fw-1038-fh-598-pd-1&amp;rpt=simage&amp;img_url=http://perevodika.ru/upload/iblock/4a8/60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hyperlink" Target="http://images.yandex.ru/yandsearch?text=%D1%84%D0%BE%D1%82%D0%BE%20%D0%BD%D0%B0%20%D0%B1%D0%B5%D1%80%D0%BB%D0%B8%D0%BD&amp;pos=12&amp;uinfo=sw-1263-sh-939-fw-1038-fh-598-pd-1&amp;rpt=simage&amp;img_url=http://img-fotki.yandex.ru/get/3412/varjag-2007.4f/0_2d46c_94ccf40f_XL.jpg" TargetMode="Externa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9086" y="-418884"/>
            <a:ext cx="7766936" cy="1646302"/>
          </a:xfrm>
          <a:scene3d>
            <a:camera prst="orthographicFront"/>
            <a:lightRig rig="threePt" dir="t"/>
          </a:scene3d>
          <a:sp3d prstMaterial="dkEdge"/>
        </p:spPr>
        <p:txBody>
          <a:bodyPr/>
          <a:lstStyle/>
          <a:p>
            <a:r>
              <a:rPr lang="ru-RU" dirty="0" smtClean="0"/>
              <a:t>       ДОРОГА к ПОБЕДЕ.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412" y="1998992"/>
            <a:ext cx="5816610" cy="45053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stat16.privet.ru/lr/0b12a1f9b4b96177b49fcb5a0173cc64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15" y="1656272"/>
            <a:ext cx="7608498" cy="484804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  <a:bevelB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168851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1164" y="364788"/>
            <a:ext cx="6359452" cy="2011680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4400" b="1" dirty="0" smtClean="0">
                <a:ln/>
                <a:solidFill>
                  <a:schemeClr val="accent4"/>
                </a:solidFill>
              </a:rPr>
              <a:t>        Штурм </a:t>
            </a:r>
            <a:br>
              <a:rPr lang="ru-RU" sz="4400" b="1" dirty="0" smtClean="0">
                <a:ln/>
                <a:solidFill>
                  <a:schemeClr val="accent4"/>
                </a:solidFill>
              </a:rPr>
            </a:br>
            <a:r>
              <a:rPr lang="ru-RU" sz="4400" b="1" dirty="0" smtClean="0">
                <a:ln/>
                <a:solidFill>
                  <a:schemeClr val="accent4"/>
                </a:solidFill>
              </a:rPr>
              <a:t>     рейхстага.</a:t>
            </a:r>
            <a:endParaRPr lang="ru-RU" sz="44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5" name="Рисунок 4" descr="http://www.svetly.ru/uploads/posts/2012-05/1336581497_55116-5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916" y="840218"/>
            <a:ext cx="3601328" cy="4174261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HeroicExtremeLeftFacing"/>
            <a:lightRig rig="threePt" dir="t"/>
          </a:scene3d>
        </p:spPr>
      </p:pic>
      <p:pic>
        <p:nvPicPr>
          <p:cNvPr id="9" name="Объект 8" descr="http://www.bochkavpechatleniy.com/data/photo/4582/1a6c4470afc0f6d9d4bcc7984f71053b.jpg">
            <a:hlinkClick r:id="rId5"/>
          </p:cNvPr>
          <p:cNvPicPr>
            <a:picLocks noGrp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488" y="601067"/>
            <a:ext cx="4505558" cy="4405911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</p:spPr>
      </p:pic>
      <p:pic>
        <p:nvPicPr>
          <p:cNvPr id="10" name="Рисунок 9" descr="http://www.r7000.com/Images/1000788/B1000806.jpg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248" y="1968502"/>
            <a:ext cx="4248444" cy="4608461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RelaxedModerately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77716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56.radikal.ru/i153/1005/fb/d84597bee124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cs5338.userapi.com/u116524874/-5/x_2cc296ae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720" y="3083429"/>
            <a:ext cx="3133208" cy="3478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img-fotki.yandex.ru/get/4607/anleli.33/0_46c18_b5ca7de4_XL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627" y="3083429"/>
            <a:ext cx="3875053" cy="3415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www.zastavki.com/pictures/640x480/2012/Holidays_May_9_veterans_016191_29.jpg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40" y="3083430"/>
            <a:ext cx="4171167" cy="3415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81817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190" y="230038"/>
            <a:ext cx="8596668" cy="1320800"/>
          </a:xfrm>
        </p:spPr>
        <p:txBody>
          <a:bodyPr/>
          <a:lstStyle/>
          <a:p>
            <a:r>
              <a:rPr lang="ru-RU" dirty="0" smtClean="0"/>
              <a:t>НАЧАЛО ВОЙНЫ…</a:t>
            </a:r>
            <a:endParaRPr lang="ru-RU" dirty="0"/>
          </a:p>
        </p:txBody>
      </p:sp>
      <p:pic>
        <p:nvPicPr>
          <p:cNvPr id="4" name="Объект 3" descr="http://img6-fotki.yandex.net/get/5629/52062812.29/0_STATICf069e_66c21f89_M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208" y="2430732"/>
            <a:ext cx="3946424" cy="3797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550838"/>
            <a:ext cx="4227505" cy="3797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www.proshkolu.ru/content/media/pic/std/3000000/2987000/2986349-dc0641723e9de742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07" y="890438"/>
            <a:ext cx="8984251" cy="5779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073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review-planet.ru/wp-content/uploads/2013/02/морда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770" y="0"/>
            <a:ext cx="8596668" cy="13208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Брестская крепость.</a:t>
            </a:r>
            <a:endParaRPr lang="ru-RU" sz="5400" dirty="0"/>
          </a:p>
        </p:txBody>
      </p:sp>
      <p:pic>
        <p:nvPicPr>
          <p:cNvPr id="4" name="Объект 3" descr="http://review-planet.ru/wp-content/uploads/2013/02/11.jp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400"/>
            <a:ext cx="4797469" cy="387750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Рисунок 4" descr="http://review-planet.ru/wp-content/uploads/2013/02/1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514" y="309628"/>
            <a:ext cx="5940425" cy="505777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6" name="Рисунок 5" descr="http://img175.imageshack.us/img175/3563/victory79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12" y="2488924"/>
            <a:ext cx="4872625" cy="426158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32937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277" y="158663"/>
            <a:ext cx="8596668" cy="1320800"/>
          </a:xfrm>
        </p:spPr>
        <p:txBody>
          <a:bodyPr/>
          <a:lstStyle/>
          <a:p>
            <a:r>
              <a:rPr lang="ru-RU" dirty="0" smtClean="0"/>
              <a:t>                        МОСКВА</a:t>
            </a:r>
            <a:endParaRPr lang="ru-RU" dirty="0"/>
          </a:p>
        </p:txBody>
      </p:sp>
      <p:pic>
        <p:nvPicPr>
          <p:cNvPr id="4" name="Объект 3" descr="http://bms.24open.ru/images/6e7900ac46e8c8637c92c95534911e08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2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677" y="3376879"/>
            <a:ext cx="142646" cy="104242"/>
          </a:xfrm>
          <a:prstGeom prst="rect">
            <a:avLst/>
          </a:prstGeom>
        </p:spPr>
      </p:pic>
      <p:pic>
        <p:nvPicPr>
          <p:cNvPr id="7" name="Рисунок 6" descr="http://s017.radikal.ru/i437/1111/76/8a0ab7d7e29d.jpg">
            <a:hlinkClick r:id="rId6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326" y="1671371"/>
            <a:ext cx="5123487" cy="361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cs402525.userapi.com/v402525974/24e6/dWQM0DKo9Ts.jpg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87" y="1671371"/>
            <a:ext cx="5440813" cy="361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85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21085"/>
            <a:ext cx="8596668" cy="1320800"/>
          </a:xfrm>
        </p:spPr>
        <p:txBody>
          <a:bodyPr/>
          <a:lstStyle/>
          <a:p>
            <a:r>
              <a:rPr lang="ru-RU" dirty="0" smtClean="0"/>
              <a:t>                       </a:t>
            </a:r>
            <a:endParaRPr lang="ru-RU" dirty="0"/>
          </a:p>
        </p:txBody>
      </p:sp>
      <p:pic>
        <p:nvPicPr>
          <p:cNvPr id="5" name="Рисунок 4" descr="http://cs9946.userapi.com/u46322442/-14/x_df128d21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199" y="93771"/>
            <a:ext cx="3741365" cy="5004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http://photo.matrixhome.net/upload/blog/c0b/c0b8d2390c874d9d382797b22c7404f5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452" y="121085"/>
            <a:ext cx="5534025" cy="317662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scene3d>
            <a:camera prst="perspectiveContrastingRightFacing"/>
            <a:lightRig rig="threePt" dir="t"/>
          </a:scene3d>
        </p:spPr>
      </p:pic>
      <p:pic>
        <p:nvPicPr>
          <p:cNvPr id="11" name="Объект 10" descr="http://sensusnovus.ru/uploads/2011/12/Anti_aircraft_Leningrad_1941-545x399.jpg">
            <a:hlinkClick r:id="rId7"/>
          </p:cNvPr>
          <p:cNvPicPr>
            <a:picLocks noGrp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022" y="3290460"/>
            <a:ext cx="5388578" cy="307276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scene3d>
            <a:camera prst="perspectiveContrastingRightFacing"/>
            <a:lightRig rig="threePt" dir="t"/>
          </a:scene3d>
        </p:spPr>
      </p:pic>
      <p:pic>
        <p:nvPicPr>
          <p:cNvPr id="12" name="Рисунок 11" descr="http://i031.radikal.ru/1112/b4/bf39bdeb68bd.jpg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051" y="233819"/>
            <a:ext cx="5168346" cy="3176621"/>
          </a:xfrm>
          <a:prstGeom prst="rect">
            <a:avLst/>
          </a:prstGeom>
          <a:ln>
            <a:noFill/>
          </a:ln>
          <a:effectLst>
            <a:softEdge rad="317500"/>
          </a:effectLst>
          <a:scene3d>
            <a:camera prst="perspectiveHeroicExtremeLeftFacing"/>
            <a:lightRig rig="threePt" dir="t"/>
          </a:scene3d>
        </p:spPr>
      </p:pic>
      <p:pic>
        <p:nvPicPr>
          <p:cNvPr id="13" name="Рисунок 12" descr="http://kotenikkote.files.wordpress.com/2010/05/395.jpg?w=655&amp;h=409">
            <a:hlinkClick r:id="rId11"/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148" y="3523174"/>
            <a:ext cx="5173249" cy="3072762"/>
          </a:xfrm>
          <a:prstGeom prst="rect">
            <a:avLst/>
          </a:prstGeom>
          <a:ln>
            <a:noFill/>
          </a:ln>
          <a:effectLst>
            <a:softEdge rad="317500"/>
          </a:effectLst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49020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swalker.org/uploads/posts/2011-08/1314448923_swalker.ru_swalker.ru_stalmuseum_085_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76032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rybakiohotniki.ru/uploads_user/7000/6615/46169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462" y="-79787"/>
            <a:ext cx="3645075" cy="4872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 descr="http://img.gorcer.com/uploads/09/20/72/1942/200841.jpeg">
            <a:hlinkClick r:id="rId7"/>
          </p:cNvPr>
          <p:cNvPicPr>
            <a:picLocks noGrp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964" y="-79787"/>
            <a:ext cx="5188919" cy="388143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6" name="Рисунок 5" descr="http://i244.photobucket.com/albums/gg3/linalapina/Russia/900/27.jpg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14699"/>
            <a:ext cx="5546162" cy="401256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7" name="Рисунок 6" descr="http://i.sunhome.ru/foto/140/stalingrad.jpg">
            <a:hlinkClick r:id="rId11"/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076" y="3193116"/>
            <a:ext cx="5940425" cy="385573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8" name="Рисунок 7" descr="http://crazy.werd.ru/uploads/posts/2008-02-05/1202192523_stalingrad_27.jpg">
            <a:hlinkClick r:id="rId13"/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587" y="-328143"/>
            <a:ext cx="4869498" cy="39707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16076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eapon.at.ua/images/statyi/masterska/Deystvia_soldata_v_boyu-2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2999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597629" y="272647"/>
            <a:ext cx="6375748" cy="914400"/>
          </a:xfrm>
          <a:prstGeom prst="round2Diag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Герои сталинградской битвы</a:t>
            </a:r>
            <a:endParaRPr lang="ru-RU" sz="3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 descr="http://fk-kletsckaya.narod2.ru/history/3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16" y="1503819"/>
            <a:ext cx="3088378" cy="38062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677334" y="5169628"/>
            <a:ext cx="3493833" cy="9144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Бронебойщик Пётр Болото</a:t>
            </a:r>
            <a:endParaRPr lang="ru-RU" sz="2400" dirty="0"/>
          </a:p>
        </p:txBody>
      </p:sp>
      <p:pic>
        <p:nvPicPr>
          <p:cNvPr id="8" name="Рисунок 7" descr="http://kletskrai.net/images/stories/VOV/boloto_1.jpg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141" y="1524000"/>
            <a:ext cx="3387877" cy="36678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6516800" y="5087578"/>
            <a:ext cx="3770334" cy="9144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Бронебойщик Григорий Самойлов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1484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miroznai.ru/Trip/Images/UserImages/%D0%97%D0%B5%D0%BC%D0%BB%D1%8F%D0%BA%D0%BE%D0%B2%20%D0%94%D0%BC%D0%B8%D1%82%D1%80%D0%B8%D0%B9/f22c9284-5064-4e5e-9954-1aca025a1a5a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cdn.endata.cx/data/games/26215/photoExtreme/c77fb0d5-1243-4b29-a148-2da8c9ba71c9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357" y="259097"/>
            <a:ext cx="4619472" cy="2972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951978" y="355600"/>
            <a:ext cx="4647156" cy="134794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Подвиг Михаила </a:t>
            </a:r>
            <a:r>
              <a:rPr lang="ru-RU" sz="4000" dirty="0" err="1"/>
              <a:t>П</a:t>
            </a:r>
            <a:r>
              <a:rPr lang="ru-RU" sz="4000" dirty="0" err="1" smtClean="0"/>
              <a:t>аникаха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76603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13150"/>
            <a:ext cx="8596668" cy="1320800"/>
          </a:xfrm>
        </p:spPr>
        <p:txBody>
          <a:bodyPr/>
          <a:lstStyle/>
          <a:p>
            <a:r>
              <a:rPr lang="ru-RU" dirty="0" smtClean="0"/>
              <a:t>               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ОКОНЧАНИЕ ВОЙНЫ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Объект 3" descr="http://www.failopomoika.com/forums/monthly_07_2010/user166/post380242_img1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95" y="973550"/>
            <a:ext cx="5885855" cy="38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www.krasfun.ru/images/2011/5/610f1_pobeda_16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407" y="2717344"/>
            <a:ext cx="5940425" cy="4003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060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261</TotalTime>
  <Words>1335</Words>
  <Application>Microsoft Office PowerPoint</Application>
  <PresentationFormat>Произвольный</PresentationFormat>
  <Paragraphs>189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Грань</vt:lpstr>
      <vt:lpstr>       ДОРОГА к ПОБЕДЕ.</vt:lpstr>
      <vt:lpstr>НАЧАЛО ВОЙНЫ…</vt:lpstr>
      <vt:lpstr>Брестская крепость.</vt:lpstr>
      <vt:lpstr>                        МОСКВА</vt:lpstr>
      <vt:lpstr>                       </vt:lpstr>
      <vt:lpstr>Презентация PowerPoint</vt:lpstr>
      <vt:lpstr>Презентация PowerPoint</vt:lpstr>
      <vt:lpstr>Презентация PowerPoint</vt:lpstr>
      <vt:lpstr>               ОКОНЧАНИЕ ВОЙНЫ</vt:lpstr>
      <vt:lpstr>        Штурм       рейхстага.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ДОРОГА к ПОБЕДЕ.</dc:title>
  <dc:creator>Олег</dc:creator>
  <cp:lastModifiedBy>admin</cp:lastModifiedBy>
  <cp:revision>37</cp:revision>
  <dcterms:created xsi:type="dcterms:W3CDTF">2013-05-11T18:56:06Z</dcterms:created>
  <dcterms:modified xsi:type="dcterms:W3CDTF">2015-08-24T19:14:20Z</dcterms:modified>
</cp:coreProperties>
</file>