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5" r:id="rId3"/>
    <p:sldId id="286" r:id="rId4"/>
    <p:sldId id="256" r:id="rId5"/>
    <p:sldId id="257" r:id="rId6"/>
    <p:sldId id="258" r:id="rId7"/>
    <p:sldId id="259" r:id="rId8"/>
    <p:sldId id="260" r:id="rId9"/>
    <p:sldId id="261" r:id="rId10"/>
    <p:sldId id="262" r:id="rId11"/>
    <p:sldId id="263" r:id="rId12"/>
    <p:sldId id="264" r:id="rId13"/>
    <p:sldId id="272" r:id="rId14"/>
    <p:sldId id="28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Елена" initials="Е"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1-21T16:10:41.840" idx="1">
    <p:pos x="10" y="10"/>
    <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0AB006D-3EA8-41A7-AA3E-B0D67B3DC8B7}" type="datetimeFigureOut">
              <a:rPr lang="ru-RU" smtClean="0"/>
              <a:t>10.09.2015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88C077-AC96-4FCD-9F1B-0F353D55EE73}" type="slidenum">
              <a:rPr lang="ru-RU" smtClean="0"/>
              <a:t>‹#›</a:t>
            </a:fld>
            <a:endParaRPr lang="ru-RU"/>
          </a:p>
        </p:txBody>
      </p:sp>
    </p:spTree>
    <p:extLst>
      <p:ext uri="{BB962C8B-B14F-4D97-AF65-F5344CB8AC3E}">
        <p14:creationId xmlns:p14="http://schemas.microsoft.com/office/powerpoint/2010/main" val="866484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AB006D-3EA8-41A7-AA3E-B0D67B3DC8B7}" type="datetimeFigureOut">
              <a:rPr lang="ru-RU" smtClean="0"/>
              <a:t>10.09.2015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88C077-AC96-4FCD-9F1B-0F353D55EE73}" type="slidenum">
              <a:rPr lang="ru-RU" smtClean="0"/>
              <a:t>‹#›</a:t>
            </a:fld>
            <a:endParaRPr lang="ru-RU"/>
          </a:p>
        </p:txBody>
      </p:sp>
    </p:spTree>
    <p:extLst>
      <p:ext uri="{BB962C8B-B14F-4D97-AF65-F5344CB8AC3E}">
        <p14:creationId xmlns:p14="http://schemas.microsoft.com/office/powerpoint/2010/main" val="372857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AB006D-3EA8-41A7-AA3E-B0D67B3DC8B7}" type="datetimeFigureOut">
              <a:rPr lang="ru-RU" smtClean="0"/>
              <a:t>10.09.2015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88C077-AC96-4FCD-9F1B-0F353D55EE73}" type="slidenum">
              <a:rPr lang="ru-RU" smtClean="0"/>
              <a:t>‹#›</a:t>
            </a:fld>
            <a:endParaRPr lang="ru-RU"/>
          </a:p>
        </p:txBody>
      </p:sp>
    </p:spTree>
    <p:extLst>
      <p:ext uri="{BB962C8B-B14F-4D97-AF65-F5344CB8AC3E}">
        <p14:creationId xmlns:p14="http://schemas.microsoft.com/office/powerpoint/2010/main" val="3257520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AB006D-3EA8-41A7-AA3E-B0D67B3DC8B7}" type="datetimeFigureOut">
              <a:rPr lang="ru-RU" smtClean="0"/>
              <a:t>10.09.2015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88C077-AC96-4FCD-9F1B-0F353D55EE73}" type="slidenum">
              <a:rPr lang="ru-RU" smtClean="0"/>
              <a:t>‹#›</a:t>
            </a:fld>
            <a:endParaRPr lang="ru-RU"/>
          </a:p>
        </p:txBody>
      </p:sp>
    </p:spTree>
    <p:extLst>
      <p:ext uri="{BB962C8B-B14F-4D97-AF65-F5344CB8AC3E}">
        <p14:creationId xmlns:p14="http://schemas.microsoft.com/office/powerpoint/2010/main" val="1907642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0AB006D-3EA8-41A7-AA3E-B0D67B3DC8B7}" type="datetimeFigureOut">
              <a:rPr lang="ru-RU" smtClean="0"/>
              <a:t>10.09.2015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488C077-AC96-4FCD-9F1B-0F353D55EE73}" type="slidenum">
              <a:rPr lang="ru-RU" smtClean="0"/>
              <a:t>‹#›</a:t>
            </a:fld>
            <a:endParaRPr lang="ru-RU"/>
          </a:p>
        </p:txBody>
      </p:sp>
    </p:spTree>
    <p:extLst>
      <p:ext uri="{BB962C8B-B14F-4D97-AF65-F5344CB8AC3E}">
        <p14:creationId xmlns:p14="http://schemas.microsoft.com/office/powerpoint/2010/main" val="257307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0AB006D-3EA8-41A7-AA3E-B0D67B3DC8B7}" type="datetimeFigureOut">
              <a:rPr lang="ru-RU" smtClean="0"/>
              <a:t>10.09.2015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88C077-AC96-4FCD-9F1B-0F353D55EE73}" type="slidenum">
              <a:rPr lang="ru-RU" smtClean="0"/>
              <a:t>‹#›</a:t>
            </a:fld>
            <a:endParaRPr lang="ru-RU"/>
          </a:p>
        </p:txBody>
      </p:sp>
    </p:spTree>
    <p:extLst>
      <p:ext uri="{BB962C8B-B14F-4D97-AF65-F5344CB8AC3E}">
        <p14:creationId xmlns:p14="http://schemas.microsoft.com/office/powerpoint/2010/main" val="2237060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0AB006D-3EA8-41A7-AA3E-B0D67B3DC8B7}" type="datetimeFigureOut">
              <a:rPr lang="ru-RU" smtClean="0"/>
              <a:t>10.09.2015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488C077-AC96-4FCD-9F1B-0F353D55EE73}" type="slidenum">
              <a:rPr lang="ru-RU" smtClean="0"/>
              <a:t>‹#›</a:t>
            </a:fld>
            <a:endParaRPr lang="ru-RU"/>
          </a:p>
        </p:txBody>
      </p:sp>
    </p:spTree>
    <p:extLst>
      <p:ext uri="{BB962C8B-B14F-4D97-AF65-F5344CB8AC3E}">
        <p14:creationId xmlns:p14="http://schemas.microsoft.com/office/powerpoint/2010/main" val="253611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0AB006D-3EA8-41A7-AA3E-B0D67B3DC8B7}" type="datetimeFigureOut">
              <a:rPr lang="ru-RU" smtClean="0"/>
              <a:t>10.09.2015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488C077-AC96-4FCD-9F1B-0F353D55EE73}" type="slidenum">
              <a:rPr lang="ru-RU" smtClean="0"/>
              <a:t>‹#›</a:t>
            </a:fld>
            <a:endParaRPr lang="ru-RU"/>
          </a:p>
        </p:txBody>
      </p:sp>
    </p:spTree>
    <p:extLst>
      <p:ext uri="{BB962C8B-B14F-4D97-AF65-F5344CB8AC3E}">
        <p14:creationId xmlns:p14="http://schemas.microsoft.com/office/powerpoint/2010/main" val="429358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AB006D-3EA8-41A7-AA3E-B0D67B3DC8B7}" type="datetimeFigureOut">
              <a:rPr lang="ru-RU" smtClean="0"/>
              <a:t>10.09.2015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488C077-AC96-4FCD-9F1B-0F353D55EE73}" type="slidenum">
              <a:rPr lang="ru-RU" smtClean="0"/>
              <a:t>‹#›</a:t>
            </a:fld>
            <a:endParaRPr lang="ru-RU"/>
          </a:p>
        </p:txBody>
      </p:sp>
    </p:spTree>
    <p:extLst>
      <p:ext uri="{BB962C8B-B14F-4D97-AF65-F5344CB8AC3E}">
        <p14:creationId xmlns:p14="http://schemas.microsoft.com/office/powerpoint/2010/main" val="2001323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0AB006D-3EA8-41A7-AA3E-B0D67B3DC8B7}" type="datetimeFigureOut">
              <a:rPr lang="ru-RU" smtClean="0"/>
              <a:t>10.09.2015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88C077-AC96-4FCD-9F1B-0F353D55EE73}" type="slidenum">
              <a:rPr lang="ru-RU" smtClean="0"/>
              <a:t>‹#›</a:t>
            </a:fld>
            <a:endParaRPr lang="ru-RU"/>
          </a:p>
        </p:txBody>
      </p:sp>
    </p:spTree>
    <p:extLst>
      <p:ext uri="{BB962C8B-B14F-4D97-AF65-F5344CB8AC3E}">
        <p14:creationId xmlns:p14="http://schemas.microsoft.com/office/powerpoint/2010/main" val="17075743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0AB006D-3EA8-41A7-AA3E-B0D67B3DC8B7}" type="datetimeFigureOut">
              <a:rPr lang="ru-RU" smtClean="0"/>
              <a:t>10.09.2015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488C077-AC96-4FCD-9F1B-0F353D55EE73}" type="slidenum">
              <a:rPr lang="ru-RU" smtClean="0"/>
              <a:t>‹#›</a:t>
            </a:fld>
            <a:endParaRPr lang="ru-RU"/>
          </a:p>
        </p:txBody>
      </p:sp>
    </p:spTree>
    <p:extLst>
      <p:ext uri="{BB962C8B-B14F-4D97-AF65-F5344CB8AC3E}">
        <p14:creationId xmlns:p14="http://schemas.microsoft.com/office/powerpoint/2010/main" val="267078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B006D-3EA8-41A7-AA3E-B0D67B3DC8B7}" type="datetimeFigureOut">
              <a:rPr lang="ru-RU" smtClean="0"/>
              <a:t>10.09.2015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88C077-AC96-4FCD-9F1B-0F353D55EE73}" type="slidenum">
              <a:rPr lang="ru-RU" smtClean="0"/>
              <a:t>‹#›</a:t>
            </a:fld>
            <a:endParaRPr lang="ru-RU"/>
          </a:p>
        </p:txBody>
      </p:sp>
    </p:spTree>
    <p:extLst>
      <p:ext uri="{BB962C8B-B14F-4D97-AF65-F5344CB8AC3E}">
        <p14:creationId xmlns:p14="http://schemas.microsoft.com/office/powerpoint/2010/main" val="32550485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2awards.info/medali_SSSR.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t>Первый проект учащихся 1  класса В </a:t>
            </a:r>
            <a:br>
              <a:rPr lang="ru-RU" sz="2800" dirty="0" smtClean="0"/>
            </a:br>
            <a:r>
              <a:rPr lang="ru-RU" sz="2800" dirty="0" smtClean="0"/>
              <a:t> МБОУ «Гимназия №3»</a:t>
            </a:r>
            <a:br>
              <a:rPr lang="ru-RU" sz="2800" dirty="0" smtClean="0"/>
            </a:br>
            <a:r>
              <a:rPr lang="ru-RU" sz="2800" dirty="0" smtClean="0"/>
              <a:t>Классный руководитель  </a:t>
            </a:r>
            <a:r>
              <a:rPr lang="ru-RU" sz="2800" dirty="0" err="1" smtClean="0"/>
              <a:t>Е.Ю.Тамашевская</a:t>
            </a:r>
            <a:endParaRPr lang="ru-RU" sz="2800" dirty="0"/>
          </a:p>
        </p:txBody>
      </p:sp>
      <p:sp>
        <p:nvSpPr>
          <p:cNvPr id="3" name="Объект 2"/>
          <p:cNvSpPr>
            <a:spLocks noGrp="1"/>
          </p:cNvSpPr>
          <p:nvPr>
            <p:ph idx="1"/>
          </p:nvPr>
        </p:nvSpPr>
        <p:spPr/>
        <p:txBody>
          <a:bodyPr/>
          <a:lstStyle/>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524000"/>
            <a:ext cx="7632848" cy="4785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271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ОРДЕН НАХИМОВА</a:t>
            </a:r>
            <a:endParaRPr lang="ru-RU" sz="2000" dirty="0"/>
          </a:p>
        </p:txBody>
      </p:sp>
      <p:sp>
        <p:nvSpPr>
          <p:cNvPr id="3" name="Объект 2"/>
          <p:cNvSpPr>
            <a:spLocks noGrp="1"/>
          </p:cNvSpPr>
          <p:nvPr>
            <p:ph idx="1"/>
          </p:nvPr>
        </p:nvSpPr>
        <p:spPr/>
        <p:txBody>
          <a:bodyPr/>
          <a:lstStyle/>
          <a:p>
            <a:r>
              <a:rPr lang="ru-RU" b="0" i="0" dirty="0" smtClean="0">
                <a:solidFill>
                  <a:srgbClr val="000000"/>
                </a:solidFill>
                <a:effectLst/>
                <a:latin typeface="Times New Roman"/>
              </a:rPr>
              <a:t>Награда учреждена 3 марта 1944 года</a:t>
            </a:r>
          </a:p>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348880"/>
            <a:ext cx="3888432"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695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t>ОРДЕН АЛЕКСАНДРА НЕВСКОГО</a:t>
            </a:r>
            <a:endParaRPr lang="ru-RU" sz="2000" dirty="0"/>
          </a:p>
        </p:txBody>
      </p:sp>
      <p:sp>
        <p:nvSpPr>
          <p:cNvPr id="3" name="Объект 2"/>
          <p:cNvSpPr>
            <a:spLocks noGrp="1"/>
          </p:cNvSpPr>
          <p:nvPr>
            <p:ph idx="1"/>
          </p:nvPr>
        </p:nvSpPr>
        <p:spPr/>
        <p:txBody>
          <a:bodyPr/>
          <a:lstStyle/>
          <a:p>
            <a:r>
              <a:rPr lang="ru-RU" b="0" i="0" dirty="0" smtClean="0">
                <a:solidFill>
                  <a:srgbClr val="000000"/>
                </a:solidFill>
                <a:effectLst/>
                <a:latin typeface="Times New Roman"/>
              </a:rPr>
              <a:t>Первое награждение состоялось в ноябре 1942 года       </a:t>
            </a:r>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420888"/>
            <a:ext cx="388843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445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dirty="0" smtClean="0"/>
              <a:t>ОРДЕН БОГДАНА ХМЕЛЬНИЦКОГО</a:t>
            </a:r>
            <a:br>
              <a:rPr lang="ru-RU" sz="2000" dirty="0" smtClean="0"/>
            </a:br>
            <a:r>
              <a:rPr lang="ru-RU" sz="2000" dirty="0" smtClean="0"/>
              <a:t>Основания награждения : проявление храбрости, бесстрашия и умения при действиях по разгрому вражеских сил</a:t>
            </a:r>
            <a:br>
              <a:rPr lang="ru-RU" sz="2000" dirty="0" smtClean="0"/>
            </a:br>
            <a:r>
              <a:rPr lang="ru-RU" sz="2000" dirty="0" smtClean="0"/>
              <a:t/>
            </a:r>
            <a:br>
              <a:rPr lang="ru-RU" sz="2000" dirty="0" smtClean="0"/>
            </a:br>
            <a:endParaRPr lang="ru-RU" sz="2000" dirty="0"/>
          </a:p>
        </p:txBody>
      </p:sp>
      <p:sp>
        <p:nvSpPr>
          <p:cNvPr id="3" name="Объект 2"/>
          <p:cNvSpPr>
            <a:spLocks noGrp="1"/>
          </p:cNvSpPr>
          <p:nvPr>
            <p:ph idx="1"/>
          </p:nvPr>
        </p:nvSpPr>
        <p:spPr/>
        <p:txBody>
          <a:bodyPr/>
          <a:lstStyle/>
          <a:p>
            <a:r>
              <a:rPr lang="ru-RU" dirty="0" smtClean="0"/>
              <a:t>Награда была учреждена 10 октября 1943 года   </a:t>
            </a: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204864"/>
            <a:ext cx="374441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900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5892254"/>
          </a:xfrm>
        </p:spPr>
        <p:txBody>
          <a:bodyPr>
            <a:normAutofit/>
          </a:bodyPr>
          <a:lstStyle/>
          <a:p>
            <a:r>
              <a:rPr lang="ru-RU" sz="2000" dirty="0" smtClean="0"/>
              <a:t>МЕДАЛЬ "ЗА ДОБЛЕСТНЫЙ ТРУД В ВЕЛИКОЙ ОТЕЧЕСТВЕННОЙ ВОЙНЕ"</a:t>
            </a:r>
            <a:br>
              <a:rPr lang="ru-RU" sz="2000" dirty="0" smtClean="0"/>
            </a:br>
            <a:r>
              <a:rPr lang="ru-RU" sz="2000" dirty="0" smtClean="0"/>
              <a:t/>
            </a:r>
            <a:br>
              <a:rPr lang="ru-RU" sz="2000" dirty="0" smtClean="0"/>
            </a:br>
            <a:r>
              <a:rPr lang="ru-RU" sz="2000" dirty="0" smtClean="0"/>
              <a:t>Для награждения всех тех кто трудился не покладая рук была учреждена медаль "За доблестный труд в Великой Отечественной войне 1941-1945 гг.", для того чтобы отметить всех кто работал для обеспечения армии на фабриках, заводах и в колхозах.</a:t>
            </a:r>
            <a:endParaRPr lang="ru-RU" sz="2000" dirty="0"/>
          </a:p>
        </p:txBody>
      </p:sp>
      <p:sp>
        <p:nvSpPr>
          <p:cNvPr id="3" name="Объект 2"/>
          <p:cNvSpPr>
            <a:spLocks noGrp="1"/>
          </p:cNvSpPr>
          <p:nvPr>
            <p:ph idx="1"/>
          </p:nvPr>
        </p:nvSpPr>
        <p:spPr/>
        <p:txBody>
          <a:bodyPr>
            <a:normAutofit/>
          </a:bodyPr>
          <a:lstStyle/>
          <a:p>
            <a:pPr marL="0" indent="0">
              <a:buNone/>
            </a:pPr>
            <a:r>
              <a:rPr lang="ru-RU" sz="1800" dirty="0" smtClean="0"/>
              <a:t>Награда была учреждена 6 июня 1945 года</a:t>
            </a:r>
          </a:p>
          <a:p>
            <a:pPr marL="0" indent="0">
              <a:buNone/>
            </a:pPr>
            <a:endParaRPr lang="ru-RU" sz="1800" dirty="0"/>
          </a:p>
        </p:txBody>
      </p:sp>
      <p:sp>
        <p:nvSpPr>
          <p:cNvPr id="4" name="Текст 3"/>
          <p:cNvSpPr>
            <a:spLocks noGrp="1"/>
          </p:cNvSpPr>
          <p:nvPr>
            <p:ph type="body" sz="half" idx="2"/>
          </p:nvPr>
        </p:nvSpPr>
        <p:spPr/>
        <p:txBody>
          <a:bodyPr/>
          <a:lstStyle/>
          <a:p>
            <a:endParaRPr lang="ru-RU"/>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276872"/>
            <a:ext cx="3240360"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878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sp>
        <p:nvSpPr>
          <p:cNvPr id="4" name="Текст 3"/>
          <p:cNvSpPr>
            <a:spLocks noGrp="1"/>
          </p:cNvSpPr>
          <p:nvPr>
            <p:ph type="body" sz="half" idx="2"/>
          </p:nvPr>
        </p:nvSpPr>
        <p:spPr/>
        <p:txBody>
          <a:bodyPr/>
          <a:lstStyle/>
          <a:p>
            <a:endParaRPr lang="ru-RU"/>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8064896"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233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a:t>НАГРАДЫ </a:t>
            </a:r>
            <a:r>
              <a:rPr lang="ru-RU" dirty="0" smtClean="0"/>
              <a:t/>
            </a:r>
            <a:br>
              <a:rPr lang="ru-RU" dirty="0" smtClean="0"/>
            </a:br>
            <a:r>
              <a:rPr lang="ru-RU" dirty="0" smtClean="0"/>
              <a:t>ВЕЛИКОЙ </a:t>
            </a:r>
            <a:r>
              <a:rPr lang="ru-RU" dirty="0"/>
              <a:t>ОТЕЧЕСТВЕННОЙ ВОЙНЫ</a:t>
            </a:r>
          </a:p>
        </p:txBody>
      </p:sp>
      <p:sp>
        <p:nvSpPr>
          <p:cNvPr id="5" name="Объект 4"/>
          <p:cNvSpPr>
            <a:spLocks noGrp="1"/>
          </p:cNvSpPr>
          <p:nvPr>
            <p:ph idx="1"/>
          </p:nvPr>
        </p:nvSpPr>
        <p:spPr/>
        <p:txBody>
          <a:bodyPr>
            <a:normAutofit/>
          </a:bodyPr>
          <a:lstStyle/>
          <a:p>
            <a:pPr marL="0" indent="0">
              <a:buNone/>
            </a:pPr>
            <a:r>
              <a:rPr lang="ru-RU" sz="2000" dirty="0" smtClean="0"/>
              <a:t>     К </a:t>
            </a:r>
            <a:r>
              <a:rPr lang="ru-RU" sz="2000" dirty="0"/>
              <a:t>22 июня 1941 года наградная система СССР включала в себя 3 ордена и 3 медали, но шла война, поступки достаточные для вручения награды совершались массово и боевые награды Великой Отечественной войны вручались в огромном количестве. Это привело к необходимости увеличить количество военных наград СССР.</a:t>
            </a:r>
          </a:p>
          <a:p>
            <a:pPr marL="0" indent="0">
              <a:buNone/>
            </a:pPr>
            <a:r>
              <a:rPr lang="ru-RU" sz="2000" dirty="0" smtClean="0"/>
              <a:t>     Был </a:t>
            </a:r>
            <a:r>
              <a:rPr lang="ru-RU" sz="2000" dirty="0"/>
              <a:t>создан ряд полководческих наград, для того чтобы отметить командующий состав СССР, а так же награды за героическую оборону крупных городов. После перелома в ВОВ, когда армия СССР гнала врага со своей территории и было понятно, что победа неминуема, были созданы награды, которые символизировали дух победы, такие как орден Победа и Славы. Так же были созданы награды за освобождение европейских столиц от захватчиков, и награды за взятие важных стратегических пунктов фашистской Германии</a:t>
            </a:r>
          </a:p>
          <a:p>
            <a:endParaRPr lang="ru-RU" sz="2000" dirty="0"/>
          </a:p>
        </p:txBody>
      </p:sp>
    </p:spTree>
    <p:extLst>
      <p:ext uri="{BB962C8B-B14F-4D97-AF65-F5344CB8AC3E}">
        <p14:creationId xmlns:p14="http://schemas.microsoft.com/office/powerpoint/2010/main" val="13213087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НАГРАДЫ ВОВ</a:t>
            </a:r>
          </a:p>
        </p:txBody>
      </p:sp>
      <p:sp>
        <p:nvSpPr>
          <p:cNvPr id="3" name="Объект 2"/>
          <p:cNvSpPr>
            <a:spLocks noGrp="1"/>
          </p:cNvSpPr>
          <p:nvPr>
            <p:ph idx="1"/>
          </p:nvPr>
        </p:nvSpPr>
        <p:spPr/>
        <p:txBody>
          <a:bodyPr>
            <a:normAutofit/>
          </a:bodyPr>
          <a:lstStyle/>
          <a:p>
            <a:pPr marL="0" indent="0" algn="just">
              <a:lnSpc>
                <a:spcPct val="115000"/>
              </a:lnSpc>
              <a:spcAft>
                <a:spcPts val="1000"/>
              </a:spcAft>
              <a:buNone/>
            </a:pPr>
            <a:r>
              <a:rPr lang="ru-RU" sz="1600" dirty="0" smtClean="0">
                <a:solidFill>
                  <a:srgbClr val="000000"/>
                </a:solidFill>
                <a:latin typeface="Times New Roman"/>
                <a:ea typeface="Times New Roman"/>
                <a:cs typeface="Times New Roman"/>
              </a:rPr>
              <a:t>     Кроме </a:t>
            </a:r>
            <a:r>
              <a:rPr lang="ru-RU" sz="1600" dirty="0">
                <a:solidFill>
                  <a:srgbClr val="000000"/>
                </a:solidFill>
                <a:latin typeface="Times New Roman"/>
                <a:ea typeface="Times New Roman"/>
                <a:cs typeface="Times New Roman"/>
              </a:rPr>
              <a:t>этого были учреждены и награды для определенных родов войск, так для моряков были разработаны награды Ушакова и Нахимова, одноименные ордена стали наградой для офицерского состава ВМФ, а </a:t>
            </a:r>
            <a:r>
              <a:rPr lang="ru-RU" sz="1400" u="sng" dirty="0">
                <a:solidFill>
                  <a:srgbClr val="000000"/>
                </a:solidFill>
                <a:latin typeface="Times New Roman"/>
                <a:ea typeface="Times New Roman"/>
                <a:cs typeface="Times New Roman"/>
                <a:hlinkClick r:id="rId2"/>
              </a:rPr>
              <a:t>медали</a:t>
            </a:r>
            <a:r>
              <a:rPr lang="ru-RU" sz="1600" dirty="0">
                <a:solidFill>
                  <a:srgbClr val="000000"/>
                </a:solidFill>
                <a:latin typeface="Times New Roman"/>
                <a:ea typeface="Times New Roman"/>
                <a:cs typeface="Times New Roman"/>
              </a:rPr>
              <a:t> для рядового. Кроме них была разработана специальная награда для воинов, ведущих деятельность в тылу противника - партизан.</a:t>
            </a:r>
            <a:endParaRPr lang="ru-RU" sz="1200" dirty="0">
              <a:ea typeface="Calibri"/>
              <a:cs typeface="Times New Roman"/>
            </a:endParaRPr>
          </a:p>
          <a:p>
            <a:pPr marL="0" indent="0" algn="just">
              <a:lnSpc>
                <a:spcPct val="115000"/>
              </a:lnSpc>
              <a:spcAft>
                <a:spcPts val="1000"/>
              </a:spcAft>
              <a:buNone/>
            </a:pPr>
            <a:r>
              <a:rPr lang="ru-RU" sz="1600" dirty="0" smtClean="0">
                <a:solidFill>
                  <a:srgbClr val="000000"/>
                </a:solidFill>
                <a:latin typeface="Times New Roman"/>
                <a:ea typeface="Times New Roman"/>
                <a:cs typeface="Times New Roman"/>
              </a:rPr>
              <a:t>     Всего </a:t>
            </a:r>
            <a:r>
              <a:rPr lang="ru-RU" sz="1600" dirty="0">
                <a:solidFill>
                  <a:srgbClr val="000000"/>
                </a:solidFill>
                <a:latin typeface="Times New Roman"/>
                <a:ea typeface="Times New Roman"/>
                <a:cs typeface="Times New Roman"/>
              </a:rPr>
              <a:t>для награждения героев отличившихся в годы Великой отечественной войны, было выпущено несколько миллионов наград ВОВ. Для всех наград ВОВ СССР существовал четкий устав, описывающий за какие заслуги она вручается. Поскольку правительство не успевало утверждать списки наград Великой отечественной войны, то это право, было делегировано к командирам боевых соединений, оставив в своем ведении только высшие государственные награды СССР. Большинство наград ВОВ для рядового и сержантского состава не отличаются большим художественным интересом, в отличии от них, высшие государственные награды Великой Отечественной войны имеют изысканный дизайн, и выполнены из драгоценных металлов и камней. </a:t>
            </a:r>
            <a:endParaRPr lang="ru-RU" sz="1200" dirty="0">
              <a:ea typeface="Calibri"/>
              <a:cs typeface="Times New Roman"/>
            </a:endParaRPr>
          </a:p>
          <a:p>
            <a:endParaRPr lang="ru-RU" sz="1600" dirty="0"/>
          </a:p>
        </p:txBody>
      </p:sp>
    </p:spTree>
    <p:extLst>
      <p:ext uri="{BB962C8B-B14F-4D97-AF65-F5344CB8AC3E}">
        <p14:creationId xmlns:p14="http://schemas.microsoft.com/office/powerpoint/2010/main" val="3344516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665"/>
            <a:ext cx="7772400" cy="792087"/>
          </a:xfrm>
        </p:spPr>
        <p:txBody>
          <a:bodyPr>
            <a:normAutofit/>
          </a:bodyPr>
          <a:lstStyle/>
          <a:p>
            <a:r>
              <a:rPr lang="ru-RU" sz="2400" dirty="0" smtClean="0"/>
              <a:t>ОРДЕН «ПОБЕДА»</a:t>
            </a:r>
            <a:endParaRPr lang="ru-RU" sz="2400" dirty="0"/>
          </a:p>
        </p:txBody>
      </p:sp>
      <p:sp>
        <p:nvSpPr>
          <p:cNvPr id="3" name="Подзаголовок 2"/>
          <p:cNvSpPr>
            <a:spLocks noGrp="1"/>
          </p:cNvSpPr>
          <p:nvPr>
            <p:ph type="subTitle" idx="1"/>
          </p:nvPr>
        </p:nvSpPr>
        <p:spPr/>
        <p:txBody>
          <a:bodyPr>
            <a:normAutofit/>
          </a:bodyPr>
          <a:lstStyle/>
          <a:p>
            <a:r>
              <a:rPr lang="ru-RU" sz="1800" b="0" i="0" dirty="0" smtClean="0">
                <a:solidFill>
                  <a:srgbClr val="000000"/>
                </a:solidFill>
                <a:effectLst/>
                <a:latin typeface="Times New Roman"/>
              </a:rPr>
              <a:t>Награда учреждена 8 ноября 1943 года</a:t>
            </a:r>
            <a:endParaRPr lang="ru-RU"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836712"/>
            <a:ext cx="2448272"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47707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Орден славы</a:t>
            </a:r>
            <a:endParaRPr lang="ru-RU" dirty="0"/>
          </a:p>
        </p:txBody>
      </p:sp>
      <p:sp>
        <p:nvSpPr>
          <p:cNvPr id="3" name="Объект 2"/>
          <p:cNvSpPr>
            <a:spLocks noGrp="1"/>
          </p:cNvSpPr>
          <p:nvPr>
            <p:ph idx="1"/>
          </p:nvPr>
        </p:nvSpPr>
        <p:spPr/>
        <p:txBody>
          <a:bodyPr/>
          <a:lstStyle/>
          <a:p>
            <a:r>
              <a:rPr lang="ru-RU" b="0" i="0" dirty="0" smtClean="0">
                <a:solidFill>
                  <a:srgbClr val="000000"/>
                </a:solidFill>
                <a:effectLst/>
                <a:latin typeface="Times New Roman"/>
              </a:rPr>
              <a:t>Первое награждение состоялось в ноябре 1943 года         </a:t>
            </a:r>
            <a:endParaRPr lang="ru-RU"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2708920"/>
            <a:ext cx="295232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809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ОРДЕН ОТЕЧЕСТВЕННОЙ ВОЙНЫ</a:t>
            </a:r>
            <a:endParaRPr lang="ru-RU" sz="1800" dirty="0"/>
          </a:p>
        </p:txBody>
      </p:sp>
      <p:sp>
        <p:nvSpPr>
          <p:cNvPr id="3" name="Объект 2"/>
          <p:cNvSpPr>
            <a:spLocks noGrp="1"/>
          </p:cNvSpPr>
          <p:nvPr>
            <p:ph idx="1"/>
          </p:nvPr>
        </p:nvSpPr>
        <p:spPr/>
        <p:txBody>
          <a:bodyPr/>
          <a:lstStyle/>
          <a:p>
            <a:r>
              <a:rPr lang="ru-RU" b="0" i="0" dirty="0" smtClean="0">
                <a:solidFill>
                  <a:srgbClr val="000000"/>
                </a:solidFill>
                <a:effectLst/>
                <a:latin typeface="Times New Roman"/>
              </a:rPr>
              <a:t>Первые награждения состоялись в мае 1942 года                                      </a:t>
            </a:r>
          </a:p>
          <a:p>
            <a:pPr marL="0" indent="0">
              <a:buNone/>
            </a:pPr>
            <a:r>
              <a:rPr lang="ru-RU" dirty="0">
                <a:solidFill>
                  <a:srgbClr val="000000"/>
                </a:solidFill>
                <a:latin typeface="Times New Roman"/>
              </a:rPr>
              <a:t> </a:t>
            </a:r>
            <a:r>
              <a:rPr lang="ru-RU" dirty="0" smtClean="0">
                <a:solidFill>
                  <a:srgbClr val="000000"/>
                </a:solidFill>
                <a:latin typeface="Times New Roman"/>
              </a:rPr>
              <a:t>                                      </a:t>
            </a: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420888"/>
            <a:ext cx="3744416"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135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ОРДЕН СУВОРОВА</a:t>
            </a:r>
            <a:endParaRPr lang="ru-RU" sz="1800" dirty="0"/>
          </a:p>
        </p:txBody>
      </p:sp>
      <p:sp>
        <p:nvSpPr>
          <p:cNvPr id="3" name="Объект 2"/>
          <p:cNvSpPr>
            <a:spLocks noGrp="1"/>
          </p:cNvSpPr>
          <p:nvPr>
            <p:ph idx="1"/>
          </p:nvPr>
        </p:nvSpPr>
        <p:spPr/>
        <p:txBody>
          <a:bodyPr/>
          <a:lstStyle/>
          <a:p>
            <a:r>
              <a:rPr lang="ru-RU" b="0" i="0" dirty="0" smtClean="0">
                <a:solidFill>
                  <a:srgbClr val="000000"/>
                </a:solidFill>
                <a:effectLst/>
                <a:latin typeface="Times New Roman"/>
              </a:rPr>
              <a:t>Награда была учреждена 26 июля 1942 года</a:t>
            </a:r>
          </a:p>
          <a:p>
            <a:endParaRPr lang="ru-RU" dirty="0">
              <a:solidFill>
                <a:srgbClr val="000000"/>
              </a:solidFill>
              <a:latin typeface="Times New Roman"/>
            </a:endParaRPr>
          </a:p>
          <a:p>
            <a:pPr marL="0" indent="0">
              <a:buNone/>
            </a:pPr>
            <a:r>
              <a:rPr lang="ru-RU" dirty="0" smtClean="0">
                <a:solidFill>
                  <a:srgbClr val="000000"/>
                </a:solidFill>
                <a:latin typeface="Times New Roman"/>
              </a:rPr>
              <a:t>                             </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2420888"/>
            <a:ext cx="4032448"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580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ОРДЕН КУТУЗОВА</a:t>
            </a:r>
            <a:endParaRPr lang="ru-RU" sz="1800" dirty="0"/>
          </a:p>
        </p:txBody>
      </p:sp>
      <p:sp>
        <p:nvSpPr>
          <p:cNvPr id="3" name="Объект 2"/>
          <p:cNvSpPr>
            <a:spLocks noGrp="1"/>
          </p:cNvSpPr>
          <p:nvPr>
            <p:ph idx="1"/>
          </p:nvPr>
        </p:nvSpPr>
        <p:spPr/>
        <p:txBody>
          <a:bodyPr/>
          <a:lstStyle/>
          <a:p>
            <a:r>
              <a:rPr lang="ru-RU" b="0" i="0" dirty="0" smtClean="0">
                <a:solidFill>
                  <a:srgbClr val="000000"/>
                </a:solidFill>
                <a:effectLst/>
                <a:latin typeface="Times New Roman"/>
              </a:rPr>
              <a:t>Первое награждение </a:t>
            </a:r>
            <a:r>
              <a:rPr lang="ru-RU" b="0" i="1" dirty="0" smtClean="0">
                <a:solidFill>
                  <a:srgbClr val="000000"/>
                </a:solidFill>
                <a:effectLst/>
                <a:latin typeface="Times New Roman"/>
              </a:rPr>
              <a:t>орденом Кутузова</a:t>
            </a:r>
            <a:r>
              <a:rPr lang="ru-RU" b="0" i="0" dirty="0" smtClean="0">
                <a:solidFill>
                  <a:srgbClr val="000000"/>
                </a:solidFill>
                <a:effectLst/>
                <a:latin typeface="Times New Roman"/>
              </a:rPr>
              <a:t> состоялось в январе 1943 года</a:t>
            </a:r>
          </a:p>
          <a:p>
            <a:pPr marL="0" indent="0">
              <a:buNone/>
            </a:pPr>
            <a:r>
              <a:rPr lang="ru-RU" dirty="0">
                <a:solidFill>
                  <a:srgbClr val="000000"/>
                </a:solidFill>
                <a:latin typeface="Times New Roman"/>
              </a:rPr>
              <a:t> </a:t>
            </a:r>
            <a:r>
              <a:rPr lang="ru-RU" dirty="0" smtClean="0">
                <a:solidFill>
                  <a:srgbClr val="000000"/>
                </a:solidFill>
                <a:latin typeface="Times New Roman"/>
              </a:rPr>
              <a:t>                  </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852936"/>
            <a:ext cx="3240360" cy="345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153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800" dirty="0" smtClean="0"/>
              <a:t>ОРДЕН УШАКОВА</a:t>
            </a:r>
            <a:endParaRPr lang="ru-RU" sz="1800" dirty="0"/>
          </a:p>
        </p:txBody>
      </p:sp>
      <p:sp>
        <p:nvSpPr>
          <p:cNvPr id="3" name="Объект 2"/>
          <p:cNvSpPr>
            <a:spLocks noGrp="1"/>
          </p:cNvSpPr>
          <p:nvPr>
            <p:ph idx="1"/>
          </p:nvPr>
        </p:nvSpPr>
        <p:spPr/>
        <p:txBody>
          <a:bodyPr/>
          <a:lstStyle/>
          <a:p>
            <a:r>
              <a:rPr lang="ru-RU" dirty="0" smtClean="0"/>
              <a:t>Награда была учреждена 3 марта 1944 года </a:t>
            </a:r>
          </a:p>
          <a:p>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420888"/>
            <a:ext cx="388843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128270"/>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272</Words>
  <Application>Microsoft Office PowerPoint</Application>
  <PresentationFormat>Экран (4:3)</PresentationFormat>
  <Paragraphs>31</Paragraphs>
  <Slides>14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14</vt:i4>
      </vt:variant>
    </vt:vector>
  </HeadingPairs>
  <TitlesOfParts>
    <vt:vector size="18" baseType="lpstr">
      <vt:lpstr>Arial</vt:lpstr>
      <vt:lpstr>Calibri</vt:lpstr>
      <vt:lpstr>Times New Roman</vt:lpstr>
      <vt:lpstr>Тема Office</vt:lpstr>
      <vt:lpstr>Первый проект учащихся 1  класса В   МБОУ «Гимназия №3» Классный руководитель  Е.Ю.Тамашевская</vt:lpstr>
      <vt:lpstr>НАГРАДЫ  ВЕЛИКОЙ ОТЕЧЕСТВЕННОЙ ВОЙНЫ</vt:lpstr>
      <vt:lpstr>НАГРАДЫ ВОВ</vt:lpstr>
      <vt:lpstr>ОРДЕН «ПОБЕДА»</vt:lpstr>
      <vt:lpstr>Орден славы</vt:lpstr>
      <vt:lpstr>ОРДЕН ОТЕЧЕСТВЕННОЙ ВОЙНЫ</vt:lpstr>
      <vt:lpstr>ОРДЕН СУВОРОВА</vt:lpstr>
      <vt:lpstr>ОРДЕН КУТУЗОВА</vt:lpstr>
      <vt:lpstr>ОРДЕН УШАКОВА</vt:lpstr>
      <vt:lpstr>ОРДЕН НАХИМОВА</vt:lpstr>
      <vt:lpstr>ОРДЕН АЛЕКСАНДРА НЕВСКОГО</vt:lpstr>
      <vt:lpstr>ОРДЕН БОГДАНА ХМЕЛЬНИЦКОГО Основания награждения : проявление храбрости, бесстрашия и умения при действиях по разгрому вражеских сил  </vt:lpstr>
      <vt:lpstr>МЕДАЛЬ "ЗА ДОБЛЕСТНЫЙ ТРУД В ВЕЛИКОЙ ОТЕЧЕСТВЕННОЙ ВОЙНЕ"  Для награждения всех тех кто трудился не покладая рук была учреждена медаль "За доблестный труд в Великой Отечественной войне 1941-1945 гг.", для того чтобы отметить всех кто работал для обеспечения армии на фабриках, заводах и в колхозах.</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ОРДЕН «ПОБЕДА»</dc:title>
  <dc:creator>Елена</dc:creator>
  <cp:lastModifiedBy>Reanimator</cp:lastModifiedBy>
  <cp:revision>12</cp:revision>
  <dcterms:created xsi:type="dcterms:W3CDTF">2015-01-21T12:56:02Z</dcterms:created>
  <dcterms:modified xsi:type="dcterms:W3CDTF">2015-09-10T02:03:35Z</dcterms:modified>
</cp:coreProperties>
</file>