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7C41318-AE64-477B-BB01-D7B00EC35D19}" type="datetimeFigureOut">
              <a:rPr lang="ru-RU" smtClean="0"/>
              <a:t>18.02.2014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30EE490-38A2-42F3-9FAF-AE7AF1D8BE91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3400" y="2204864"/>
            <a:ext cx="7854696" cy="2776272"/>
          </a:xfrm>
        </p:spPr>
        <p:txBody>
          <a:bodyPr>
            <a:normAutofit/>
          </a:bodyPr>
          <a:lstStyle/>
          <a:p>
            <a:pPr indent="457200" algn="l"/>
            <a:r>
              <a:rPr lang="ru-RU" sz="5400" dirty="0" err="1">
                <a:solidFill>
                  <a:schemeClr val="bg1"/>
                </a:solidFill>
                <a:effectLst/>
              </a:rPr>
              <a:t>Б.рёза</a:t>
            </a:r>
            <a:r>
              <a:rPr lang="ru-RU" sz="5400" dirty="0">
                <a:solidFill>
                  <a:schemeClr val="bg1"/>
                </a:solidFill>
                <a:effectLst/>
              </a:rPr>
              <a:t>, </a:t>
            </a:r>
            <a:r>
              <a:rPr lang="ru-RU" sz="5400" dirty="0" err="1">
                <a:solidFill>
                  <a:schemeClr val="bg1"/>
                </a:solidFill>
                <a:effectLst/>
              </a:rPr>
              <a:t>ч.л.век</a:t>
            </a:r>
            <a:r>
              <a:rPr lang="ru-RU" sz="5400" dirty="0">
                <a:solidFill>
                  <a:schemeClr val="bg1"/>
                </a:solidFill>
                <a:effectLst/>
              </a:rPr>
              <a:t>, в(?)юга, </a:t>
            </a:r>
            <a:r>
              <a:rPr lang="ru-RU" sz="5400" dirty="0" err="1">
                <a:solidFill>
                  <a:schemeClr val="bg1"/>
                </a:solidFill>
                <a:effectLst/>
              </a:rPr>
              <a:t>а.тобус</a:t>
            </a:r>
            <a:r>
              <a:rPr lang="ru-RU" sz="5400" dirty="0">
                <a:solidFill>
                  <a:schemeClr val="bg1"/>
                </a:solidFill>
                <a:effectLst/>
              </a:rPr>
              <a:t>, </a:t>
            </a:r>
            <a:r>
              <a:rPr lang="ru-RU" sz="5400" dirty="0" err="1">
                <a:solidFill>
                  <a:schemeClr val="bg1"/>
                </a:solidFill>
                <a:effectLst/>
              </a:rPr>
              <a:t>м.дведь</a:t>
            </a:r>
            <a:r>
              <a:rPr lang="ru-RU" sz="5400" dirty="0">
                <a:solidFill>
                  <a:schemeClr val="bg1"/>
                </a:solidFill>
                <a:effectLst/>
              </a:rPr>
              <a:t>. </a:t>
            </a:r>
            <a:endParaRPr lang="ru-RU" sz="5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46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7616431"/>
              </p:ext>
            </p:extLst>
          </p:nvPr>
        </p:nvGraphicFramePr>
        <p:xfrm>
          <a:off x="457200" y="1268758"/>
          <a:ext cx="8229600" cy="2952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738083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1 в.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2 в.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808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Охотник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 Работник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8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Тракторист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Школьник</a:t>
                      </a:r>
                      <a:r>
                        <a:rPr lang="ru-RU" sz="36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8083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Лесник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Машинист 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939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060848"/>
            <a:ext cx="7772400" cy="2153528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>р л о а з н д ы а </a:t>
            </a:r>
            <a:r>
              <a:rPr lang="ru-RU" sz="5400" dirty="0" smtClean="0">
                <a:solidFill>
                  <a:schemeClr val="bg1"/>
                </a:solidFill>
              </a:rPr>
              <a:t>ш</a:t>
            </a:r>
            <a:endParaRPr lang="ru-RU" sz="5400" dirty="0">
              <a:solidFill>
                <a:schemeClr val="bg1"/>
              </a:solidFill>
            </a:endParaRPr>
          </a:p>
          <a:p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49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7772400" cy="1937504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>Роза – ландыш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62821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04864"/>
            <a:ext cx="7772400" cy="2009512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>м в и у ш х а н </a:t>
            </a:r>
            <a:r>
              <a:rPr lang="ru-RU" sz="5400" dirty="0" smtClean="0">
                <a:solidFill>
                  <a:schemeClr val="bg1"/>
                </a:solidFill>
              </a:rPr>
              <a:t>я</a:t>
            </a:r>
            <a:endParaRPr lang="ru-RU" sz="5400" dirty="0">
              <a:solidFill>
                <a:schemeClr val="bg1"/>
              </a:solidFill>
            </a:endParaRPr>
          </a:p>
          <a:p>
            <a:pPr algn="ctr"/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215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04864"/>
            <a:ext cx="7772400" cy="2009512"/>
          </a:xfrm>
        </p:spPr>
        <p:txBody>
          <a:bodyPr/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>Вишня – муха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168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04864"/>
            <a:ext cx="7772400" cy="2009512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>с о ш и с н ш а к а</a:t>
            </a:r>
          </a:p>
        </p:txBody>
      </p:sp>
    </p:spTree>
    <p:extLst>
      <p:ext uri="{BB962C8B-B14F-4D97-AF65-F5344CB8AC3E}">
        <p14:creationId xmlns:p14="http://schemas.microsoft.com/office/powerpoint/2010/main" val="75928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7772400" cy="1937504"/>
          </a:xfrm>
        </p:spPr>
        <p:txBody>
          <a:bodyPr/>
          <a:lstStyle/>
          <a:p>
            <a:pPr algn="ctr"/>
            <a:r>
              <a:rPr lang="ru-RU" sz="5400" dirty="0" smtClean="0">
                <a:solidFill>
                  <a:schemeClr val="bg1"/>
                </a:solidFill>
              </a:rPr>
              <a:t>Шишка </a:t>
            </a:r>
            <a:r>
              <a:rPr lang="ru-RU" sz="5400" dirty="0">
                <a:solidFill>
                  <a:schemeClr val="bg1"/>
                </a:solidFill>
              </a:rPr>
              <a:t>– </a:t>
            </a:r>
            <a:r>
              <a:rPr lang="ru-RU" sz="5400" dirty="0" smtClean="0">
                <a:solidFill>
                  <a:schemeClr val="bg1"/>
                </a:solidFill>
              </a:rPr>
              <a:t>сосна </a:t>
            </a:r>
            <a:endParaRPr lang="ru-RU" sz="54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771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628800"/>
            <a:ext cx="7772400" cy="2585576"/>
          </a:xfrm>
        </p:spPr>
        <p:txBody>
          <a:bodyPr>
            <a:normAutofit fontScale="92500" lnSpcReduction="20000"/>
          </a:bodyPr>
          <a:lstStyle/>
          <a:p>
            <a:pPr indent="457200"/>
            <a:r>
              <a:rPr lang="ru-RU" sz="5800" dirty="0">
                <a:solidFill>
                  <a:schemeClr val="bg1"/>
                </a:solidFill>
              </a:rPr>
              <a:t>Роза – ландыш</a:t>
            </a:r>
          </a:p>
          <a:p>
            <a:pPr indent="457200"/>
            <a:r>
              <a:rPr lang="ru-RU" sz="5800" dirty="0">
                <a:solidFill>
                  <a:schemeClr val="bg1"/>
                </a:solidFill>
              </a:rPr>
              <a:t>Вишня – </a:t>
            </a:r>
            <a:r>
              <a:rPr lang="ru-RU" sz="5800" dirty="0" smtClean="0">
                <a:solidFill>
                  <a:schemeClr val="bg1"/>
                </a:solidFill>
              </a:rPr>
              <a:t>муха</a:t>
            </a:r>
          </a:p>
          <a:p>
            <a:pPr indent="457200"/>
            <a:r>
              <a:rPr lang="ru-RU" sz="5800" dirty="0">
                <a:solidFill>
                  <a:schemeClr val="bg1"/>
                </a:solidFill>
              </a:rPr>
              <a:t>Шишка – сосна </a:t>
            </a:r>
          </a:p>
          <a:p>
            <a:endParaRPr lang="ru-RU" sz="24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989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692696"/>
            <a:ext cx="7772400" cy="5400600"/>
          </a:xfrm>
        </p:spPr>
        <p:txBody>
          <a:bodyPr>
            <a:normAutofit/>
          </a:bodyPr>
          <a:lstStyle/>
          <a:p>
            <a:pPr algn="ctr"/>
            <a:r>
              <a:rPr lang="ru-RU" sz="5400" dirty="0">
                <a:solidFill>
                  <a:schemeClr val="bg1"/>
                </a:solidFill>
              </a:rPr>
              <a:t>к у </a:t>
            </a:r>
            <a:r>
              <a:rPr lang="ru-RU" sz="5400" dirty="0" smtClean="0">
                <a:solidFill>
                  <a:schemeClr val="bg1"/>
                </a:solidFill>
              </a:rPr>
              <a:t>(сок) </a:t>
            </a:r>
            <a:r>
              <a:rPr lang="ru-RU" sz="5400" dirty="0">
                <a:solidFill>
                  <a:schemeClr val="bg1"/>
                </a:solidFill>
              </a:rPr>
              <a:t>о л	             </a:t>
            </a:r>
          </a:p>
          <a:p>
            <a:r>
              <a:rPr lang="ru-RU" sz="5400" dirty="0">
                <a:solidFill>
                  <a:schemeClr val="bg1"/>
                </a:solidFill>
              </a:rPr>
              <a:t>т е (…) р о ж	          </a:t>
            </a:r>
            <a:r>
              <a:rPr lang="ru-RU" sz="5400" dirty="0" smtClean="0">
                <a:solidFill>
                  <a:schemeClr val="bg1"/>
                </a:solidFill>
              </a:rPr>
              <a:t>  </a:t>
            </a:r>
            <a:r>
              <a:rPr lang="ru-RU" sz="5400" dirty="0">
                <a:solidFill>
                  <a:schemeClr val="bg1"/>
                </a:solidFill>
              </a:rPr>
              <a:t>бег</a:t>
            </a:r>
          </a:p>
          <a:p>
            <a:r>
              <a:rPr lang="ru-RU" sz="5400" dirty="0">
                <a:solidFill>
                  <a:schemeClr val="bg1"/>
                </a:solidFill>
              </a:rPr>
              <a:t>п о (…) ч и к	  </a:t>
            </a:r>
            <a:r>
              <a:rPr lang="ru-RU" sz="5400" dirty="0" smtClean="0">
                <a:solidFill>
                  <a:schemeClr val="bg1"/>
                </a:solidFill>
              </a:rPr>
              <a:t>     </a:t>
            </a:r>
            <a:r>
              <a:rPr lang="ru-RU" sz="5400" dirty="0">
                <a:solidFill>
                  <a:schemeClr val="bg1"/>
                </a:solidFill>
              </a:rPr>
              <a:t>сто</a:t>
            </a:r>
          </a:p>
          <a:p>
            <a:r>
              <a:rPr lang="ru-RU" sz="5400" dirty="0">
                <a:solidFill>
                  <a:schemeClr val="bg1"/>
                </a:solidFill>
              </a:rPr>
              <a:t>м у (...) о к а	             лет</a:t>
            </a:r>
          </a:p>
          <a:p>
            <a:r>
              <a:rPr lang="ru-RU" sz="5400" dirty="0">
                <a:solidFill>
                  <a:schemeClr val="bg1"/>
                </a:solidFill>
              </a:rPr>
              <a:t>п о (...) л е ц	             </a:t>
            </a:r>
            <a:r>
              <a:rPr lang="ru-RU" sz="5400" dirty="0" smtClean="0">
                <a:solidFill>
                  <a:schemeClr val="bg1"/>
                </a:solidFill>
              </a:rPr>
              <a:t>сор</a:t>
            </a:r>
            <a:endParaRPr lang="ru-RU" sz="5400" dirty="0">
              <a:solidFill>
                <a:schemeClr val="bg1"/>
              </a:solidFill>
            </a:endParaRP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55666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2328288"/>
          </a:xfrm>
        </p:spPr>
        <p:txBody>
          <a:bodyPr/>
          <a:lstStyle/>
          <a:p>
            <a:pPr algn="ctr"/>
            <a:r>
              <a:rPr lang="ru-RU" dirty="0" smtClean="0"/>
              <a:t>МОЛОДЦЫ, РЕБЯТА!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224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132856"/>
            <a:ext cx="7930080" cy="2081520"/>
          </a:xfrm>
        </p:spPr>
        <p:txBody>
          <a:bodyPr>
            <a:normAutofit/>
          </a:bodyPr>
          <a:lstStyle/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Берёза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chemeClr val="bg1"/>
                </a:solidFill>
              </a:rPr>
              <a:t>человек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chemeClr val="bg1"/>
                </a:solidFill>
              </a:rPr>
              <a:t>вьюга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chemeClr val="bg1"/>
                </a:solidFill>
              </a:rPr>
              <a:t>автобус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chemeClr val="bg1"/>
                </a:solidFill>
              </a:rPr>
              <a:t>медведь</a:t>
            </a:r>
            <a:r>
              <a:rPr lang="ru-RU" sz="5400" dirty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067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276872"/>
            <a:ext cx="8074096" cy="1937504"/>
          </a:xfrm>
        </p:spPr>
        <p:txBody>
          <a:bodyPr>
            <a:normAutofit/>
          </a:bodyPr>
          <a:lstStyle/>
          <a:p>
            <a:pPr indent="457200"/>
            <a:r>
              <a:rPr lang="ru-RU" sz="5400" dirty="0" smtClean="0">
                <a:solidFill>
                  <a:srgbClr val="002060"/>
                </a:solidFill>
              </a:rPr>
              <a:t>Берёза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rgbClr val="FF0000"/>
                </a:solidFill>
              </a:rPr>
              <a:t>человек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rgbClr val="002060"/>
                </a:solidFill>
              </a:rPr>
              <a:t>вьюга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rgbClr val="002060"/>
                </a:solidFill>
              </a:rPr>
              <a:t>автобус</a:t>
            </a:r>
            <a:r>
              <a:rPr lang="ru-RU" sz="5400" dirty="0">
                <a:solidFill>
                  <a:schemeClr val="bg1"/>
                </a:solidFill>
              </a:rPr>
              <a:t>, </a:t>
            </a:r>
            <a:r>
              <a:rPr lang="ru-RU" sz="5400" dirty="0" smtClean="0">
                <a:solidFill>
                  <a:srgbClr val="FF0000"/>
                </a:solidFill>
              </a:rPr>
              <a:t>медведь</a:t>
            </a:r>
            <a:r>
              <a:rPr lang="ru-RU" sz="5400" dirty="0">
                <a:solidFill>
                  <a:schemeClr val="bg1"/>
                </a:solidFill>
              </a:rPr>
              <a:t>.</a:t>
            </a:r>
            <a:r>
              <a:rPr lang="ru-RU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2847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700808"/>
            <a:ext cx="7772400" cy="2513568"/>
          </a:xfrm>
        </p:spPr>
        <p:txBody>
          <a:bodyPr>
            <a:noAutofit/>
          </a:bodyPr>
          <a:lstStyle/>
          <a:p>
            <a:pPr indent="457200" algn="ctr"/>
            <a:r>
              <a:rPr lang="ru-RU" sz="3600" b="1" dirty="0">
                <a:solidFill>
                  <a:schemeClr val="bg1"/>
                </a:solidFill>
              </a:rPr>
              <a:t>Тема:</a:t>
            </a:r>
            <a:r>
              <a:rPr lang="ru-RU" sz="3600" dirty="0">
                <a:solidFill>
                  <a:schemeClr val="bg1"/>
                </a:solidFill>
              </a:rPr>
              <a:t> </a:t>
            </a:r>
            <a:r>
              <a:rPr lang="ru-RU" sz="3600" dirty="0" smtClean="0">
                <a:solidFill>
                  <a:schemeClr val="bg1"/>
                </a:solidFill>
              </a:rPr>
              <a:t>Имена </a:t>
            </a:r>
            <a:r>
              <a:rPr lang="ru-RU" sz="3600" dirty="0">
                <a:solidFill>
                  <a:schemeClr val="bg1"/>
                </a:solidFill>
              </a:rPr>
              <a:t>существительные одушевлённые и неодушевлённые</a:t>
            </a:r>
          </a:p>
        </p:txBody>
      </p:sp>
    </p:spTree>
    <p:extLst>
      <p:ext uri="{BB962C8B-B14F-4D97-AF65-F5344CB8AC3E}">
        <p14:creationId xmlns:p14="http://schemas.microsoft.com/office/powerpoint/2010/main" val="360862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412776"/>
            <a:ext cx="8136904" cy="3960440"/>
          </a:xfrm>
        </p:spPr>
        <p:txBody>
          <a:bodyPr>
            <a:normAutofit/>
          </a:bodyPr>
          <a:lstStyle/>
          <a:p>
            <a:pPr indent="457200"/>
            <a:r>
              <a:rPr lang="ru-RU" sz="3600" b="1" dirty="0">
                <a:solidFill>
                  <a:schemeClr val="bg1"/>
                </a:solidFill>
              </a:rPr>
              <a:t>Цель:</a:t>
            </a:r>
            <a:r>
              <a:rPr lang="ru-RU" sz="3600" dirty="0">
                <a:solidFill>
                  <a:schemeClr val="bg1"/>
                </a:solidFill>
              </a:rPr>
              <a:t> уметь различать одушевлённые и неодушевлённые имена существительные</a:t>
            </a:r>
          </a:p>
        </p:txBody>
      </p:sp>
    </p:spTree>
    <p:extLst>
      <p:ext uri="{BB962C8B-B14F-4D97-AF65-F5344CB8AC3E}">
        <p14:creationId xmlns:p14="http://schemas.microsoft.com/office/powerpoint/2010/main" val="235081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84784"/>
            <a:ext cx="7772400" cy="3816424"/>
          </a:xfrm>
        </p:spPr>
        <p:txBody>
          <a:bodyPr>
            <a:normAutofit lnSpcReduction="10000"/>
          </a:bodyPr>
          <a:lstStyle/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Коса –</a:t>
            </a:r>
          </a:p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Мак –</a:t>
            </a:r>
          </a:p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Капля – </a:t>
            </a:r>
          </a:p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Сон </a:t>
            </a:r>
            <a:r>
              <a:rPr lang="ru-RU" sz="3200" dirty="0" smtClean="0">
                <a:solidFill>
                  <a:schemeClr val="bg1"/>
                </a:solidFill>
              </a:rPr>
              <a:t>– </a:t>
            </a:r>
          </a:p>
          <a:p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148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1412776"/>
            <a:ext cx="7772400" cy="4248472"/>
          </a:xfrm>
        </p:spPr>
        <p:txBody>
          <a:bodyPr>
            <a:normAutofit/>
          </a:bodyPr>
          <a:lstStyle/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Коса – коза</a:t>
            </a:r>
          </a:p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Мак – </a:t>
            </a:r>
            <a:r>
              <a:rPr lang="ru-RU" sz="5400" dirty="0">
                <a:solidFill>
                  <a:schemeClr val="bg1"/>
                </a:solidFill>
              </a:rPr>
              <a:t>рак</a:t>
            </a:r>
            <a:endParaRPr lang="ru-RU" sz="5400" dirty="0" smtClean="0">
              <a:solidFill>
                <a:schemeClr val="bg1"/>
              </a:solidFill>
            </a:endParaRPr>
          </a:p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Капля – </a:t>
            </a:r>
            <a:r>
              <a:rPr lang="ru-RU" sz="5400" dirty="0">
                <a:solidFill>
                  <a:schemeClr val="bg1"/>
                </a:solidFill>
              </a:rPr>
              <a:t>цапля</a:t>
            </a:r>
            <a:endParaRPr lang="ru-RU" sz="5400" dirty="0" smtClean="0">
              <a:solidFill>
                <a:schemeClr val="bg1"/>
              </a:solidFill>
            </a:endParaRPr>
          </a:p>
          <a:p>
            <a:pPr indent="457200"/>
            <a:r>
              <a:rPr lang="ru-RU" sz="5400" dirty="0" smtClean="0">
                <a:solidFill>
                  <a:schemeClr val="bg1"/>
                </a:solidFill>
              </a:rPr>
              <a:t>Сон – </a:t>
            </a:r>
            <a:r>
              <a:rPr lang="ru-RU" sz="5400" dirty="0">
                <a:solidFill>
                  <a:schemeClr val="bg1"/>
                </a:solidFill>
              </a:rPr>
              <a:t>сом</a:t>
            </a:r>
            <a:endParaRPr lang="ru-RU" sz="5400" dirty="0" smtClean="0">
              <a:solidFill>
                <a:schemeClr val="bg1"/>
              </a:solidFill>
            </a:endParaRPr>
          </a:p>
          <a:p>
            <a:endParaRPr lang="ru-RU" sz="3200" dirty="0"/>
          </a:p>
          <a:p>
            <a:endParaRPr lang="ru-RU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80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743473"/>
              </p:ext>
            </p:extLst>
          </p:nvPr>
        </p:nvGraphicFramePr>
        <p:xfrm>
          <a:off x="457200" y="620687"/>
          <a:ext cx="8229600" cy="6048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7208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одушевлённые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неодушевлённые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капитан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пароход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кит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дым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чайка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море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моряк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волна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дельфин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шторм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медуза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айсберг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солнце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72084">
                <a:tc>
                  <a:txBody>
                    <a:bodyPr/>
                    <a:lstStyle/>
                    <a:p>
                      <a:endParaRPr lang="ru-RU" sz="36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>
                          <a:solidFill>
                            <a:schemeClr val="tx1"/>
                          </a:solidFill>
                        </a:rPr>
                        <a:t>ветер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190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20154922"/>
              </p:ext>
            </p:extLst>
          </p:nvPr>
        </p:nvGraphicFramePr>
        <p:xfrm>
          <a:off x="457200" y="1268762"/>
          <a:ext cx="8229600" cy="2650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38011">
                <a:tc>
                  <a:txBody>
                    <a:bodyPr/>
                    <a:lstStyle/>
                    <a:p>
                      <a:pPr algn="ctr"/>
                      <a:r>
                        <a:rPr kumimoji="0" lang="ru-RU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в.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6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</a:t>
                      </a:r>
                      <a:r>
                        <a:rPr kumimoji="0" lang="ru-RU" sz="36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в.</a:t>
                      </a:r>
                      <a:endParaRPr lang="ru-RU" sz="3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30139"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Охота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Работа</a:t>
                      </a:r>
                      <a:endParaRPr lang="ru-RU" sz="3600" dirty="0"/>
                    </a:p>
                  </a:txBody>
                  <a:tcPr/>
                </a:tc>
              </a:tr>
              <a:tr h="6380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Трактор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Школа</a:t>
                      </a:r>
                      <a:endParaRPr lang="ru-RU" sz="3600" dirty="0"/>
                    </a:p>
                  </a:txBody>
                  <a:tcPr/>
                </a:tc>
              </a:tr>
              <a:tr h="58612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dirty="0" smtClean="0"/>
                        <a:t>Лес</a:t>
                      </a:r>
                      <a:endParaRPr lang="ru-R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600" dirty="0" smtClean="0"/>
                        <a:t>Машина</a:t>
                      </a:r>
                      <a:endParaRPr lang="ru-RU" sz="3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79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141</TotalTime>
  <Words>168</Words>
  <Application>Microsoft Office PowerPoint</Application>
  <PresentationFormat>Экран (4:3)</PresentationFormat>
  <Paragraphs>60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МОЛОДЦЫ, РЕБЯТА!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Домашний</dc:creator>
  <cp:lastModifiedBy>Домашний</cp:lastModifiedBy>
  <cp:revision>10</cp:revision>
  <dcterms:created xsi:type="dcterms:W3CDTF">2014-02-17T11:40:27Z</dcterms:created>
  <dcterms:modified xsi:type="dcterms:W3CDTF">2014-02-18T13:31:29Z</dcterms:modified>
</cp:coreProperties>
</file>