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6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83" r:id="rId12"/>
    <p:sldId id="281" r:id="rId13"/>
    <p:sldId id="280" r:id="rId14"/>
    <p:sldId id="282" r:id="rId15"/>
    <p:sldId id="285" r:id="rId16"/>
    <p:sldId id="284" r:id="rId17"/>
    <p:sldId id="286" r:id="rId18"/>
    <p:sldId id="287" r:id="rId19"/>
    <p:sldId id="288" r:id="rId20"/>
    <p:sldId id="266" r:id="rId21"/>
    <p:sldId id="267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A4"/>
    <a:srgbClr val="884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2565-2C12-4C62-BF55-A16863FA290A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6948-56A3-46C6-BAE4-9AA5B19AB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приёмы</a:t>
            </a:r>
            <a:br>
              <a:rPr lang="ru-RU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умножения и деления  чисел</a:t>
            </a:r>
            <a:r>
              <a:rPr lang="ru-RU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концентре 1000</a:t>
            </a:r>
            <a:r>
              <a:rPr lang="ru-RU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Соломатова</a:t>
            </a:r>
            <a:r>
              <a:rPr lang="ru-RU" dirty="0" smtClean="0"/>
              <a:t> Л.Е.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5" cy="6597352"/>
          </a:xfrm>
        </p:spPr>
      </p:pic>
    </p:spTree>
    <p:extLst>
      <p:ext uri="{BB962C8B-B14F-4D97-AF65-F5344CB8AC3E}">
        <p14:creationId xmlns:p14="http://schemas.microsoft.com/office/powerpoint/2010/main" val="7471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52BA4"/>
                </a:solidFill>
              </a:rPr>
              <a:t>Задачи урока:</a:t>
            </a:r>
            <a:endParaRPr lang="ru-RU" b="1" dirty="0">
              <a:solidFill>
                <a:srgbClr val="D52B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Повторить алгоритм умножения  и деления трехзначных чисел;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 </a:t>
            </a:r>
            <a:r>
              <a:rPr lang="ru-RU" sz="3600" dirty="0" smtClean="0"/>
              <a:t>Найти опасные места, в которых можно допустить ошибки;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 </a:t>
            </a:r>
            <a:r>
              <a:rPr lang="ru-RU" sz="3600" dirty="0" smtClean="0"/>
              <a:t>Применить полученные знания на практике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28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Разминка для глаз: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i?id=78119663-7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264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40322502 w 5793"/>
              <a:gd name="T3" fmla="*/ 2147483647 h 1296"/>
              <a:gd name="T4" fmla="*/ 161290009 w 5793"/>
              <a:gd name="T5" fmla="*/ 2147483647 h 1296"/>
              <a:gd name="T6" fmla="*/ 282257515 w 5793"/>
              <a:gd name="T7" fmla="*/ 2147483647 h 1296"/>
              <a:gd name="T8" fmla="*/ 524192528 w 5793"/>
              <a:gd name="T9" fmla="*/ 2147483647 h 1296"/>
              <a:gd name="T10" fmla="*/ 826611295 w 5793"/>
              <a:gd name="T11" fmla="*/ 1944150646 h 1296"/>
              <a:gd name="T12" fmla="*/ 947578802 w 5793"/>
              <a:gd name="T13" fmla="*/ 1794599646 h 1296"/>
              <a:gd name="T14" fmla="*/ 1088707559 w 5793"/>
              <a:gd name="T15" fmla="*/ 1694900744 h 1296"/>
              <a:gd name="T16" fmla="*/ 1411287577 w 5793"/>
              <a:gd name="T17" fmla="*/ 1445650842 h 1296"/>
              <a:gd name="T18" fmla="*/ 1633061339 w 5793"/>
              <a:gd name="T19" fmla="*/ 1395800509 h 1296"/>
              <a:gd name="T20" fmla="*/ 1814512599 w 5793"/>
              <a:gd name="T21" fmla="*/ 1196400941 h 1296"/>
              <a:gd name="T22" fmla="*/ 2147483647 w 5793"/>
              <a:gd name="T23" fmla="*/ 1021924774 h 1296"/>
              <a:gd name="T24" fmla="*/ 2147483647 w 5793"/>
              <a:gd name="T25" fmla="*/ 548350137 h 1296"/>
              <a:gd name="T26" fmla="*/ 2147483647 w 5793"/>
              <a:gd name="T27" fmla="*/ 473574637 h 1296"/>
              <a:gd name="T28" fmla="*/ 2147483647 w 5793"/>
              <a:gd name="T29" fmla="*/ 199399568 h 1296"/>
              <a:gd name="T30" fmla="*/ 2147483647 w 5793"/>
              <a:gd name="T31" fmla="*/ 124625833 h 1296"/>
              <a:gd name="T32" fmla="*/ 2147483647 w 5793"/>
              <a:gd name="T33" fmla="*/ 149549235 h 1296"/>
              <a:gd name="T34" fmla="*/ 2147483647 w 5793"/>
              <a:gd name="T35" fmla="*/ 224324735 h 1296"/>
              <a:gd name="T36" fmla="*/ 2147483647 w 5793"/>
              <a:gd name="T37" fmla="*/ 149549235 h 1296"/>
              <a:gd name="T38" fmla="*/ 2147483647 w 5793"/>
              <a:gd name="T39" fmla="*/ 74775500 h 1296"/>
              <a:gd name="T40" fmla="*/ 2147483647 w 5793"/>
              <a:gd name="T41" fmla="*/ 99700667 h 1296"/>
              <a:gd name="T42" fmla="*/ 2147483647 w 5793"/>
              <a:gd name="T43" fmla="*/ 174474402 h 1296"/>
              <a:gd name="T44" fmla="*/ 2147483647 w 5793"/>
              <a:gd name="T45" fmla="*/ 324025402 h 1296"/>
              <a:gd name="T46" fmla="*/ 2147483647 w 5793"/>
              <a:gd name="T47" fmla="*/ 348950569 h 1296"/>
              <a:gd name="T48" fmla="*/ 2147483647 w 5793"/>
              <a:gd name="T49" fmla="*/ 473574637 h 1296"/>
              <a:gd name="T50" fmla="*/ 2147483647 w 5793"/>
              <a:gd name="T51" fmla="*/ 623125637 h 1296"/>
              <a:gd name="T52" fmla="*/ 2147483647 w 5793"/>
              <a:gd name="T53" fmla="*/ 623125637 h 1296"/>
              <a:gd name="T54" fmla="*/ 2147483647 w 5793"/>
              <a:gd name="T55" fmla="*/ 672974205 h 1296"/>
              <a:gd name="T56" fmla="*/ 2147483647 w 5793"/>
              <a:gd name="T57" fmla="*/ 847450372 h 1296"/>
              <a:gd name="T58" fmla="*/ 2147483647 w 5793"/>
              <a:gd name="T59" fmla="*/ 1046849940 h 1296"/>
              <a:gd name="T60" fmla="*/ 2147483647 w 5793"/>
              <a:gd name="T61" fmla="*/ 1171475774 h 1296"/>
              <a:gd name="T62" fmla="*/ 2147483647 w 5793"/>
              <a:gd name="T63" fmla="*/ 1271174675 h 1296"/>
              <a:gd name="T64" fmla="*/ 2147483647 w 5793"/>
              <a:gd name="T65" fmla="*/ 1545349744 h 1296"/>
              <a:gd name="T66" fmla="*/ 2147483647 w 5793"/>
              <a:gd name="T67" fmla="*/ 1969075813 h 1296"/>
              <a:gd name="T68" fmla="*/ 2147483647 w 5793"/>
              <a:gd name="T69" fmla="*/ 2043849547 h 1296"/>
              <a:gd name="T70" fmla="*/ 2147483647 w 5793"/>
              <a:gd name="T71" fmla="*/ 2143550214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665321286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onstantia" pitchFamily="18" charset="0"/>
            </a:endParaRPr>
          </a:p>
        </p:txBody>
      </p:sp>
      <p:pic>
        <p:nvPicPr>
          <p:cNvPr id="4136" name="1237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" name="AutoShape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139136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Футболка стоит 130 рублей, брюки - в 4 раза дороже футболки. Сколько стоят футболка и брюки вместе?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62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700808"/>
            <a:ext cx="7067128" cy="44253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884BB5"/>
                </a:solidFill>
                <a:latin typeface="Times New Roman" pitchFamily="18" charset="0"/>
                <a:cs typeface="Times New Roman" pitchFamily="18" charset="0"/>
              </a:rPr>
              <a:t>Анализ условия.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884BB5"/>
                </a:solidFill>
                <a:latin typeface="Times New Roman" pitchFamily="18" charset="0"/>
                <a:cs typeface="Times New Roman" pitchFamily="18" charset="0"/>
              </a:rPr>
              <a:t>Составление краткой записи.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884BB5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884BB5"/>
                </a:solidFill>
                <a:latin typeface="Times New Roman" pitchFamily="18" charset="0"/>
                <a:cs typeface="Times New Roman" pitchFamily="18" charset="0"/>
              </a:rPr>
              <a:t>Запись ответа.</a:t>
            </a:r>
            <a:endParaRPr lang="ru-RU" sz="4000" b="1" dirty="0">
              <a:solidFill>
                <a:srgbClr val="884BB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Краткая запись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35516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Футболка-130 руб.</a:t>
            </a:r>
          </a:p>
          <a:p>
            <a:pPr marL="0" indent="0">
              <a:buNone/>
            </a:pPr>
            <a:r>
              <a:rPr lang="ru-RU" sz="4000" dirty="0" smtClean="0"/>
              <a:t>Брюки -? </a:t>
            </a:r>
            <a:r>
              <a:rPr lang="ru-RU" sz="4000" dirty="0" err="1"/>
              <a:t>р</a:t>
            </a:r>
            <a:r>
              <a:rPr lang="ru-RU" sz="4000" dirty="0" err="1" smtClean="0"/>
              <a:t>уб.,в</a:t>
            </a:r>
            <a:r>
              <a:rPr lang="ru-RU" sz="4000" dirty="0" smtClean="0"/>
              <a:t> 4 р. </a:t>
            </a:r>
            <a:r>
              <a:rPr lang="ru-RU" sz="4000" u="sng" dirty="0"/>
              <a:t>д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243592" y="1844824"/>
            <a:ext cx="720080" cy="129614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2205147"/>
            <a:ext cx="1737037" cy="7923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?</a:t>
            </a:r>
            <a:r>
              <a:rPr lang="ru-RU" dirty="0" smtClean="0"/>
              <a:t> </a:t>
            </a:r>
            <a:r>
              <a:rPr lang="ru-RU" sz="3600" dirty="0"/>
              <a:t>р</a:t>
            </a:r>
            <a:r>
              <a:rPr lang="ru-RU" sz="3600" dirty="0" smtClean="0"/>
              <a:t>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3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1)</a:t>
            </a:r>
            <a:r>
              <a:rPr lang="ru-RU" dirty="0" smtClean="0"/>
              <a:t>.</a:t>
            </a:r>
            <a:r>
              <a:rPr lang="ru-RU" sz="4400" dirty="0" smtClean="0"/>
              <a:t>130 * 4= 520 (руб.)-стоят брюки.</a:t>
            </a:r>
          </a:p>
          <a:p>
            <a:pPr marL="0" indent="0">
              <a:buNone/>
            </a:pPr>
            <a:r>
              <a:rPr lang="ru-RU" sz="4400" dirty="0" smtClean="0"/>
              <a:t>2). 130 + 520 = 650( руб.)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75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Запись ответа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283152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Ответ: 650 рублей стоят футболка и брюки вместе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77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Autofit/>
          </a:bodyPr>
          <a:lstStyle/>
          <a:p>
            <a:r>
              <a:rPr lang="ru-RU" sz="9600" b="1" i="1" dirty="0" err="1" smtClean="0">
                <a:solidFill>
                  <a:srgbClr val="D52BA4"/>
                </a:solidFill>
              </a:rPr>
              <a:t>Синквейн</a:t>
            </a:r>
            <a:r>
              <a:rPr lang="ru-RU" sz="9600" b="1" i="1" dirty="0" smtClean="0">
                <a:solidFill>
                  <a:srgbClr val="D52BA4"/>
                </a:solidFill>
              </a:rPr>
              <a:t/>
            </a:r>
            <a:br>
              <a:rPr lang="ru-RU" sz="9600" b="1" i="1" dirty="0" smtClean="0">
                <a:solidFill>
                  <a:srgbClr val="D52BA4"/>
                </a:solidFill>
              </a:rPr>
            </a:br>
            <a:endParaRPr lang="ru-RU" sz="9600" b="1" i="1" dirty="0">
              <a:solidFill>
                <a:srgbClr val="D52B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  </a:t>
            </a:r>
            <a:r>
              <a:rPr lang="ru-RU" sz="4000" dirty="0" smtClean="0"/>
              <a:t>1 строка: имя существительное</a:t>
            </a:r>
          </a:p>
          <a:p>
            <a:pPr marL="0" indent="0">
              <a:buNone/>
            </a:pPr>
            <a:r>
              <a:rPr lang="ru-RU" sz="4000" dirty="0" smtClean="0"/>
              <a:t>         2 строка: 2 глагола</a:t>
            </a:r>
          </a:p>
          <a:p>
            <a:pPr marL="0" indent="0">
              <a:buNone/>
            </a:pPr>
            <a:r>
              <a:rPr lang="ru-RU" sz="4000" dirty="0" smtClean="0"/>
              <a:t>         3 строка: 3 прилагательных</a:t>
            </a:r>
          </a:p>
          <a:p>
            <a:pPr marL="0" indent="0">
              <a:buNone/>
            </a:pPr>
            <a:r>
              <a:rPr lang="ru-RU" sz="4000" dirty="0" smtClean="0"/>
              <a:t>         4 строка: фраза</a:t>
            </a:r>
          </a:p>
          <a:p>
            <a:pPr marL="0" indent="0">
              <a:buNone/>
            </a:pPr>
            <a:r>
              <a:rPr lang="ru-RU" sz="4000" dirty="0" smtClean="0"/>
              <a:t>         5 строка: имя существительное-               ассоциация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96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576064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Математику, друзья,</a:t>
            </a:r>
            <a:b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 любить никак нельзя.</a:t>
            </a:r>
            <a:b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Очень строгая наука,</a:t>
            </a:r>
            <a:b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Очень точная наука-</a:t>
            </a:r>
            <a:b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Это математика!</a:t>
            </a:r>
            <a:br>
              <a:rPr lang="ru-RU" sz="4800" b="1" dirty="0">
                <a:solidFill>
                  <a:srgbClr val="D52B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4800" b="1" dirty="0">
              <a:solidFill>
                <a:srgbClr val="D52B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2" descr="C:\Documents and Settings\user\Мои документы\Мои рисунки\white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50" y="1556792"/>
            <a:ext cx="2371883" cy="16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nts and Settings\user\Мои документы\Мои рисунки\blackha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69160"/>
            <a:ext cx="228683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4823520" y="2583743"/>
            <a:ext cx="4140968" cy="223224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Мне было трудно…</a:t>
            </a:r>
            <a:endParaRPr lang="ru-RU" sz="40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131840" y="0"/>
            <a:ext cx="3528392" cy="1944216"/>
          </a:xfrm>
          <a:prstGeom prst="wedge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Я узнал….</a:t>
            </a:r>
          </a:p>
          <a:p>
            <a:pPr algn="ctr"/>
            <a:r>
              <a:rPr lang="ru-RU" sz="4800" dirty="0"/>
              <a:t>Я </a:t>
            </a:r>
            <a:r>
              <a:rPr lang="ru-RU" sz="4800" dirty="0" smtClean="0"/>
              <a:t>научился…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377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099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5" name="Picture 4" descr="C:\Documents and Settings\user\Мои документы\Мои рисунки\yellow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307901" cy="20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user\Мои документы\Мои рисунки\red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510244" cy="2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650212" y="176664"/>
            <a:ext cx="4793995" cy="1363854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 меня получилось….</a:t>
            </a:r>
            <a:endParaRPr lang="ru-RU" sz="36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3923928" y="1936170"/>
            <a:ext cx="3491880" cy="2016224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 хочу поделиться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78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Picture 2" descr="C:\Documents and Settings\user\Мои документы\Мои рисунки\greenh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52736"/>
            <a:ext cx="2724689" cy="2034307"/>
          </a:xfrm>
          <a:noFill/>
        </p:spPr>
      </p:pic>
      <p:pic>
        <p:nvPicPr>
          <p:cNvPr id="4" name="Picture 3" descr="C:\Documents and Settings\user\Мои документы\Мои рисунки\blue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33" y="4149080"/>
            <a:ext cx="2492325" cy="20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555776" y="0"/>
            <a:ext cx="5904656" cy="1916832"/>
          </a:xfrm>
          <a:prstGeom prst="cloudCallou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Полученные знания мне пригодятся….</a:t>
            </a:r>
            <a:endParaRPr lang="ru-RU" sz="36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046295" y="2787108"/>
            <a:ext cx="3456384" cy="1368152"/>
          </a:xfrm>
          <a:prstGeom prst="cloudCallou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D52BA4"/>
                </a:solidFill>
              </a:rPr>
              <a:t>Арифметический диктант</a:t>
            </a:r>
            <a:endParaRPr lang="ru-RU" sz="5400" b="1" dirty="0">
              <a:solidFill>
                <a:srgbClr val="D52B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152" y="980728"/>
            <a:ext cx="7632848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Для строительства дворца необходимы следующие строительные материалы:</a:t>
            </a:r>
          </a:p>
          <a:p>
            <a:pPr marL="0" indent="0">
              <a:buNone/>
            </a:pPr>
            <a:r>
              <a:rPr lang="ru-RU" sz="2800" dirty="0" smtClean="0"/>
              <a:t>На возведение фундамента потребуется 320 штук блока, на его заливку необходим бетон в количестве 360 тонн. На возведение стен уйдёт 630 штук красного кирпича и 280 штук белого. Во всём дворце  будет 66 окон. На первом этаже расположим 26 окон, на остальных 2 этажах  разместим 40 окон поровну. На возведение крыши потребуется 240  листов железа и 160 куполов. А вот на обустройство дворцового парка потребуется 300 штук тротуарной плитки и 220 штук бордюрного камня.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44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algn="just"/>
            <a:r>
              <a:rPr lang="ru-RU" sz="7200" smtClean="0"/>
              <a:t>360,220,630</a:t>
            </a:r>
            <a:r>
              <a:rPr lang="ru-RU" sz="7200" dirty="0" smtClean="0"/>
              <a:t>,</a:t>
            </a:r>
            <a:br>
              <a:rPr lang="ru-RU" sz="7200" dirty="0" smtClean="0"/>
            </a:br>
            <a:r>
              <a:rPr lang="ru-RU" sz="7200" dirty="0" smtClean="0"/>
              <a:t>240,3,280,320,300,2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414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3 ошибки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1-2 ошибки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без ошибок</a:t>
            </a:r>
          </a:p>
        </p:txBody>
      </p:sp>
      <p:sp>
        <p:nvSpPr>
          <p:cNvPr id="4" name="Овал 3"/>
          <p:cNvSpPr/>
          <p:nvPr/>
        </p:nvSpPr>
        <p:spPr>
          <a:xfrm>
            <a:off x="2627784" y="846031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27784" y="2348880"/>
            <a:ext cx="108012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7784" y="4365104"/>
            <a:ext cx="1080120" cy="108012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52BA4"/>
                </a:solidFill>
              </a:rPr>
              <a:t>Правила сотрудничества</a:t>
            </a:r>
            <a:endParaRPr lang="ru-RU" b="1" dirty="0">
              <a:solidFill>
                <a:srgbClr val="D52B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Слушать друг друга.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Уметь уступать.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Уметь договариваться.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 smtClean="0"/>
              <a:t>Распределять роли в группе.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093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908720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933164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42581" y="985967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737" y="939005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2025299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200560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*</a:t>
            </a:r>
            <a:endParaRPr lang="ru-RU" sz="6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3068960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34822" y="3068960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8633" y="201945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*</a:t>
            </a:r>
            <a:endParaRPr lang="ru-RU" sz="6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34822" y="201945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5085184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730419" y="414452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5108" y="4126480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84043" y="511128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5085184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03878" y="5085184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1587577" y="4035735"/>
            <a:ext cx="1028584" cy="92456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5707001" y="3021443"/>
            <a:ext cx="1042365" cy="90233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еление 15"/>
          <p:cNvSpPr/>
          <p:nvPr/>
        </p:nvSpPr>
        <p:spPr>
          <a:xfrm>
            <a:off x="3770207" y="2023855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еление 49"/>
          <p:cNvSpPr/>
          <p:nvPr/>
        </p:nvSpPr>
        <p:spPr>
          <a:xfrm>
            <a:off x="3770207" y="1067833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еление 50"/>
          <p:cNvSpPr/>
          <p:nvPr/>
        </p:nvSpPr>
        <p:spPr>
          <a:xfrm>
            <a:off x="3819638" y="4144528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3754703" y="315737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множение 51"/>
          <p:cNvSpPr/>
          <p:nvPr/>
        </p:nvSpPr>
        <p:spPr>
          <a:xfrm>
            <a:off x="3759387" y="511128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1546153" y="3021443"/>
            <a:ext cx="1028584" cy="92456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5753447" y="4071773"/>
            <a:ext cx="1042365" cy="90233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Тема урока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приёмы</a:t>
            </a:r>
            <a:br>
              <a:rPr lang="ru-RU" sz="4800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умножения и деления  чисел в концентре 1000</a:t>
            </a:r>
            <a:br>
              <a:rPr lang="ru-RU" sz="4800" b="1" i="1" dirty="0">
                <a:solidFill>
                  <a:srgbClr val="D52B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i="1" dirty="0">
              <a:solidFill>
                <a:srgbClr val="D52B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52BA4"/>
                </a:solidFill>
              </a:rPr>
              <a:t>Задачи урока:</a:t>
            </a:r>
            <a:endParaRPr lang="ru-RU" b="1" dirty="0">
              <a:solidFill>
                <a:srgbClr val="D52BA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Повторить алгоритм умножения  и деления трехзначных чисел;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 </a:t>
            </a:r>
            <a:r>
              <a:rPr lang="ru-RU" sz="3600" dirty="0" smtClean="0"/>
              <a:t>Найти опасные места, в которых можно допустить ошибки;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 </a:t>
            </a:r>
            <a:r>
              <a:rPr lang="ru-RU" sz="3600" dirty="0" smtClean="0"/>
              <a:t>Применить полученные знания на практике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99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353</Words>
  <Application>Microsoft Office PowerPoint</Application>
  <PresentationFormat>Экран (4:3)</PresentationFormat>
  <Paragraphs>71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Устные приёмы умножения и деления  чисел в концентре 1000 </vt:lpstr>
      <vt:lpstr>Математику, друзья, Не любить никак нельзя. Очень строгая наука, Очень точная наука- Это математика! </vt:lpstr>
      <vt:lpstr>Арифметический диктант</vt:lpstr>
      <vt:lpstr>360,220,630, 240,3,280,320,300,2 </vt:lpstr>
      <vt:lpstr>Презентация PowerPoint</vt:lpstr>
      <vt:lpstr>Правила сотрудничества</vt:lpstr>
      <vt:lpstr>Презентация PowerPoint</vt:lpstr>
      <vt:lpstr>Тема урока</vt:lpstr>
      <vt:lpstr>Задачи урока:</vt:lpstr>
      <vt:lpstr>Презентация PowerPoint</vt:lpstr>
      <vt:lpstr>Задачи урока:</vt:lpstr>
      <vt:lpstr>Разминка для глаз:</vt:lpstr>
      <vt:lpstr>Презентация PowerPoint</vt:lpstr>
      <vt:lpstr>Задача</vt:lpstr>
      <vt:lpstr>Алгоритм решения задачи:</vt:lpstr>
      <vt:lpstr>Краткая запись</vt:lpstr>
      <vt:lpstr>Решение</vt:lpstr>
      <vt:lpstr>Запись ответа</vt:lpstr>
      <vt:lpstr>Синквейн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2014-07-09T12:43:29Z</dcterms:created>
  <dcterms:modified xsi:type="dcterms:W3CDTF">2015-09-07T19:00:12Z</dcterms:modified>
</cp:coreProperties>
</file>