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6" r:id="rId4"/>
    <p:sldId id="277" r:id="rId5"/>
    <p:sldId id="278" r:id="rId6"/>
    <p:sldId id="279" r:id="rId7"/>
    <p:sldId id="270" r:id="rId8"/>
    <p:sldId id="271" r:id="rId9"/>
    <p:sldId id="272" r:id="rId10"/>
    <p:sldId id="258" r:id="rId11"/>
    <p:sldId id="260" r:id="rId12"/>
    <p:sldId id="265" r:id="rId13"/>
    <p:sldId id="267" r:id="rId14"/>
    <p:sldId id="264" r:id="rId15"/>
    <p:sldId id="273" r:id="rId16"/>
    <p:sldId id="274" r:id="rId17"/>
    <p:sldId id="275" r:id="rId18"/>
    <p:sldId id="268" r:id="rId19"/>
    <p:sldId id="281" r:id="rId20"/>
    <p:sldId id="280" r:id="rId21"/>
    <p:sldId id="261" r:id="rId22"/>
    <p:sldId id="262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56798-ABCC-4E48-9901-45EB71BBC78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EC334-6656-46AC-9DA4-388E1DD8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334-6656-46AC-9DA4-388E1DD8AB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334-6656-46AC-9DA4-388E1DD8AB7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B75DE8-C427-4EBB-A2E4-67EF21D502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E86F0-A3EB-4C71-9E3F-432D3F9D84D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A711C-FC38-41D0-858D-793BA190826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CA938-C041-41C0-B2F7-A50AB93D2F7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13C48-B6DF-4A9F-9593-B86F7335A208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64743-F546-432F-96FA-870BA3BDC6B6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3A36-E0CC-4A09-B011-9365EAB89DB3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1F16D-15D8-4B10-9B51-1A87635874C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CA73-D6A7-49FE-8BE8-ECB1A03CAF5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334-6656-46AC-9DA4-388E1DD8AB7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4FF92-3859-443C-90EA-244E420598F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334-6656-46AC-9DA4-388E1DD8AB7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334-6656-46AC-9DA4-388E1DD8AB7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90F3B6-F44A-40DE-B280-587D5F0083A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F0554-77B9-43DD-9859-7C3211F6A36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81D9C-F3CD-4ABB-B2F0-7CA0B03A334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F56A81-2A6F-4792-BB71-B320BC03294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5F2B2-B266-4BD5-9EBA-B94DB2A4D54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AEB742-62B3-478E-8818-102B4ADD89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3B76-517C-490C-98B7-0A5A00535E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B63C8-EC07-412A-83EF-165819D30AB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7268"/>
          </a:xfrm>
        </p:spPr>
        <p:txBody>
          <a:bodyPr/>
          <a:lstStyle/>
          <a:p>
            <a:r>
              <a:rPr lang="ru-RU" dirty="0" smtClean="0"/>
              <a:t>МОУ Школа </a:t>
            </a:r>
            <a:r>
              <a:rPr lang="ru-RU" dirty="0" err="1" smtClean="0"/>
              <a:t>с.Катравож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4" descr="E:\Рисунок1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472" y="2428868"/>
            <a:ext cx="7929618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814393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071688"/>
            <a:ext cx="3643313" cy="407193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Ксерокопия свидетельства о рождении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Ксерокопия мед. полиса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Ксерокопия СНИЛС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Мед. справка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Фотография 3*4 на личное дело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1500"/>
            <a:ext cx="8183562" cy="10001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Необходимые документы: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4" name="Рисунок 8" descr="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143250"/>
            <a:ext cx="3429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Первокласснику нужно купить: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Портфель</a:t>
            </a:r>
          </a:p>
          <a:p>
            <a:pPr eaLnBrk="1" hangingPunct="1"/>
            <a:r>
              <a:rPr lang="ru-RU" smtClean="0"/>
              <a:t>Школьную форму</a:t>
            </a:r>
          </a:p>
          <a:p>
            <a:pPr eaLnBrk="1" hangingPunct="1"/>
            <a:r>
              <a:rPr lang="ru-RU" smtClean="0"/>
              <a:t>Спортивную форму</a:t>
            </a:r>
          </a:p>
          <a:p>
            <a:pPr eaLnBrk="1" hangingPunct="1"/>
            <a:r>
              <a:rPr lang="ru-RU" smtClean="0"/>
              <a:t>Сменную обувь</a:t>
            </a:r>
          </a:p>
          <a:p>
            <a:pPr eaLnBrk="1" hangingPunct="1"/>
            <a:r>
              <a:rPr lang="ru-RU" smtClean="0"/>
              <a:t>Обложки на учебники</a:t>
            </a:r>
          </a:p>
          <a:p>
            <a:pPr eaLnBrk="1" hangingPunct="1"/>
            <a:r>
              <a:rPr lang="ru-RU" smtClean="0"/>
              <a:t>Цветные карандаши</a:t>
            </a:r>
          </a:p>
          <a:p>
            <a:pPr eaLnBrk="1" hangingPunct="1"/>
            <a:r>
              <a:rPr lang="ru-RU" smtClean="0"/>
              <a:t>2 -3 шариковых ручки</a:t>
            </a:r>
          </a:p>
          <a:p>
            <a:pPr eaLnBrk="1" hangingPunct="1"/>
            <a:r>
              <a:rPr lang="ru-RU" smtClean="0"/>
              <a:t>Простой карандаш</a:t>
            </a:r>
          </a:p>
          <a:p>
            <a:pPr eaLnBrk="1" hangingPunct="1"/>
            <a:r>
              <a:rPr lang="ru-RU" smtClean="0"/>
              <a:t>Ластик</a:t>
            </a:r>
          </a:p>
          <a:p>
            <a:pPr eaLnBrk="1" hangingPunct="1"/>
            <a:r>
              <a:rPr lang="ru-RU" smtClean="0"/>
              <a:t>Линейку</a:t>
            </a:r>
          </a:p>
        </p:txBody>
      </p:sp>
      <p:sp>
        <p:nvSpPr>
          <p:cNvPr id="33796" name="Picture 4" descr="is"/>
          <p:cNvSpPr>
            <a:spLocks noChangeAspect="1" noChangeArrowheads="1"/>
          </p:cNvSpPr>
          <p:nvPr/>
        </p:nvSpPr>
        <p:spPr bwMode="auto">
          <a:xfrm>
            <a:off x="7451725" y="333375"/>
            <a:ext cx="1403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3797" name="Picture 5" descr="пен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00526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Папка для уроков труда.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Цветная бумага.</a:t>
            </a:r>
          </a:p>
          <a:p>
            <a:pPr eaLnBrk="1" hangingPunct="1"/>
            <a:r>
              <a:rPr lang="ru-RU" smtClean="0"/>
              <a:t>Цветной картон.</a:t>
            </a:r>
          </a:p>
          <a:p>
            <a:pPr eaLnBrk="1" hangingPunct="1"/>
            <a:r>
              <a:rPr lang="ru-RU" smtClean="0"/>
              <a:t>Пластилин.</a:t>
            </a:r>
          </a:p>
          <a:p>
            <a:pPr eaLnBrk="1" hangingPunct="1"/>
            <a:r>
              <a:rPr lang="ru-RU" smtClean="0"/>
              <a:t>Ножницы.</a:t>
            </a:r>
          </a:p>
          <a:p>
            <a:pPr eaLnBrk="1" hangingPunct="1"/>
            <a:r>
              <a:rPr lang="ru-RU" smtClean="0"/>
              <a:t>Клей.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9925" y="596900"/>
            <a:ext cx="4378325" cy="3730625"/>
          </a:xfrm>
        </p:spPr>
      </p:pic>
      <p:sp>
        <p:nvSpPr>
          <p:cNvPr id="3277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32772" name="Рисунок 8" descr="D674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82018">
            <a:off x="442913" y="760413"/>
            <a:ext cx="3500437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Готовность ребенка к обучению</a:t>
            </a:r>
            <a:endParaRPr lang="ru-RU" b="1" dirty="0">
              <a:latin typeface="+mn-lt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b="1" u="sng" smtClean="0"/>
              <a:t>Общее физическое развитие</a:t>
            </a:r>
            <a:endParaRPr lang="en-US" b="1" u="sng" smtClean="0"/>
          </a:p>
          <a:p>
            <a:pPr algn="ctr">
              <a:buFont typeface="Georgia" pitchFamily="18" charset="0"/>
              <a:buNone/>
            </a:pPr>
            <a:r>
              <a:rPr lang="ru-RU" b="1" u="sng" smtClean="0"/>
              <a:t>(физиологическая готовность)</a:t>
            </a:r>
          </a:p>
          <a:p>
            <a:pPr algn="ctr">
              <a:buFont typeface="Georgia" pitchFamily="18" charset="0"/>
              <a:buNone/>
            </a:pPr>
            <a:endParaRPr lang="ru-RU" b="1" u="sng" smtClean="0"/>
          </a:p>
          <a:p>
            <a:pPr>
              <a:buFont typeface="Georgia" pitchFamily="18" charset="0"/>
              <a:buNone/>
            </a:pPr>
            <a:r>
              <a:rPr lang="ru-RU" smtClean="0"/>
              <a:t>-нормальный рост, вес,  пропорции, кожный покров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-состояние зрения, слуха, моторики(особенно мелкой</a:t>
            </a:r>
            <a:r>
              <a:rPr lang="en-US" smtClean="0"/>
              <a:t> </a:t>
            </a:r>
            <a:r>
              <a:rPr lang="ru-RU" smtClean="0"/>
              <a:t>- кисть руки и пальцев) 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-состояние нервной системы (возбудимость, уравновешенность, силы и подвижности)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 algn="ctr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Готовность ребенка к обучению</a:t>
            </a:r>
            <a:endParaRPr lang="ru-RU" b="1" dirty="0">
              <a:latin typeface="+mn-lt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mtClean="0"/>
          </a:p>
          <a:p>
            <a:pPr algn="ctr"/>
            <a:r>
              <a:rPr lang="ru-RU" smtClean="0"/>
              <a:t>Развитие интеллектуальных, моральных и этических чувств</a:t>
            </a:r>
          </a:p>
          <a:p>
            <a:pPr algn="ctr"/>
            <a:r>
              <a:rPr lang="ru-RU" smtClean="0"/>
              <a:t>Определенный уровень речевого и коммуникативного развития</a:t>
            </a:r>
            <a:endParaRPr lang="en-US" smtClean="0"/>
          </a:p>
          <a:p>
            <a:pPr algn="ctr"/>
            <a:r>
              <a:rPr lang="ru-RU" b="1" smtClean="0"/>
              <a:t>Это не только уровень умственного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Готовность ребенка к обучению</a:t>
            </a:r>
            <a:endParaRPr lang="ru-RU" b="1" dirty="0">
              <a:latin typeface="+mn-lt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b="1" u="sng" smtClean="0"/>
              <a:t>Интеллектуальная готовность</a:t>
            </a:r>
          </a:p>
          <a:p>
            <a:pPr algn="ctr">
              <a:buFont typeface="Georgia" pitchFamily="18" charset="0"/>
              <a:buNone/>
            </a:pPr>
            <a:endParaRPr lang="ru-RU" b="1" u="sng" smtClean="0"/>
          </a:p>
          <a:p>
            <a:pPr>
              <a:buFont typeface="Georgia" pitchFamily="18" charset="0"/>
              <a:buNone/>
            </a:pPr>
            <a:r>
              <a:rPr lang="ru-RU" smtClean="0"/>
              <a:t>-умение выполнять различные мыслительные операции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 -любознательность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 -логическое запоминание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-умение высказать свои мысли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-концентрация внимания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533400"/>
            <a:ext cx="7439025" cy="752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Готовы ли родители к школе?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00438" y="1571625"/>
            <a:ext cx="5010150" cy="47148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17463" eaLnBrk="1" hangingPunct="1">
              <a:spcBef>
                <a:spcPct val="0"/>
              </a:spcBef>
              <a:defRPr/>
            </a:pPr>
            <a:r>
              <a:rPr lang="ru-RU" sz="1800" dirty="0" smtClean="0"/>
              <a:t> 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Жертвовать своим личным временем  и некоторыми привычками.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Сдерживать свои эмоции.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Не кричать, не унижать и не обижать.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Не сравнивать своего ребенка с другими детьми.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Не наказывать ребенка без причины.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Всегда встречать ребенка из школы с улыбкой.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sz="2000" dirty="0" smtClean="0"/>
              <a:t> Быть щедрым на похвалу за достигнутые результаты.</a:t>
            </a:r>
          </a:p>
          <a:p>
            <a:pPr marL="17463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endParaRPr lang="ru-RU" sz="2000" dirty="0" smtClean="0"/>
          </a:p>
        </p:txBody>
      </p:sp>
      <p:pic>
        <p:nvPicPr>
          <p:cNvPr id="35844" name="Содержимое 8" descr="5972282e64cbt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1714500"/>
            <a:ext cx="2714625" cy="4071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i="1"/>
              <a:t>Интеллектуальная готовность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предполагает развитие внимания, памяти, сформированные мыслительные операции анализа, синтеза, обобщения, умение устанавливать связи между явлениями и событиями.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</a:t>
            </a:r>
            <a:r>
              <a:rPr lang="ru-RU" sz="1600" u="sng"/>
              <a:t>К 6–7-и годам ребенок должен знать: </a:t>
            </a:r>
          </a:p>
          <a:p>
            <a:pPr>
              <a:lnSpc>
                <a:spcPct val="80000"/>
              </a:lnSpc>
            </a:pPr>
            <a:r>
              <a:rPr lang="ru-RU" sz="1600"/>
              <a:t>свой адрес и название города, в котором он живет; </a:t>
            </a:r>
          </a:p>
          <a:p>
            <a:pPr>
              <a:lnSpc>
                <a:spcPct val="80000"/>
              </a:lnSpc>
            </a:pPr>
            <a:r>
              <a:rPr lang="ru-RU" sz="1600"/>
              <a:t>название страны и ее столицы; </a:t>
            </a:r>
          </a:p>
          <a:p>
            <a:pPr>
              <a:lnSpc>
                <a:spcPct val="80000"/>
              </a:lnSpc>
            </a:pPr>
            <a:r>
              <a:rPr lang="ru-RU" sz="1600"/>
              <a:t>имена и отчества своих родителей, информацию о местах их работы; </a:t>
            </a:r>
          </a:p>
          <a:p>
            <a:pPr>
              <a:lnSpc>
                <a:spcPct val="80000"/>
              </a:lnSpc>
            </a:pPr>
            <a:r>
              <a:rPr lang="ru-RU" sz="1600"/>
              <a:t>времена года, их последовательность и основные признаки; </a:t>
            </a:r>
          </a:p>
          <a:p>
            <a:pPr>
              <a:lnSpc>
                <a:spcPct val="80000"/>
              </a:lnSpc>
            </a:pPr>
            <a:r>
              <a:rPr lang="ru-RU" sz="1600"/>
              <a:t>названия месяцев, дней недели; </a:t>
            </a:r>
          </a:p>
          <a:p>
            <a:pPr>
              <a:lnSpc>
                <a:spcPct val="80000"/>
              </a:lnSpc>
            </a:pPr>
            <a:r>
              <a:rPr lang="ru-RU" sz="1600"/>
              <a:t>основные виды деревьев и цветов. </a:t>
            </a:r>
          </a:p>
          <a:p>
            <a:pPr>
              <a:lnSpc>
                <a:spcPct val="80000"/>
              </a:lnSpc>
            </a:pPr>
            <a:r>
              <a:rPr lang="ru-RU" sz="1600"/>
              <a:t>ему следует уметь различать домашних и диких животных, понимать, что бабушка — это мама отца или матери.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Иными словами, он должен ориентироваться во времени, пространстве и своем ближайшем окружении. </a:t>
            </a:r>
          </a:p>
        </p:txBody>
      </p:sp>
      <p:pic>
        <p:nvPicPr>
          <p:cNvPr id="16389" name="Picture 5" descr="MCBD0720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8913"/>
            <a:ext cx="1820862" cy="150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Родительское собрание с родителями будущих первоклассников.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43930"/>
            <a:ext cx="7786742" cy="418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/>
              <a:t>СОВЕТЫ РОДИТЕЛЯМ </a:t>
            </a:r>
            <a:br>
              <a:rPr lang="ru-RU" sz="3800" b="1"/>
            </a:br>
            <a:r>
              <a:rPr lang="ru-RU" sz="3400" b="1"/>
              <a:t>Как подготовить малыша к школе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1400"/>
              <a:t>Научите чадо различать право-лево. </a:t>
            </a:r>
          </a:p>
          <a:p>
            <a:pPr>
              <a:lnSpc>
                <a:spcPct val="80000"/>
              </a:lnSpc>
            </a:pPr>
            <a:r>
              <a:rPr lang="ru-RU" sz="1400"/>
              <a:t>Покажите, как правильно укладывать в портфель книжки и тетрадки. </a:t>
            </a:r>
          </a:p>
          <a:p>
            <a:pPr>
              <a:lnSpc>
                <a:spcPct val="80000"/>
              </a:lnSpc>
            </a:pPr>
            <a:r>
              <a:rPr lang="ru-RU" sz="1400"/>
              <a:t>Соберите пенал. В нем должны лежать две простые шариковые синие ручки, одна красная, одна зеленая, два заточенных карандаша, набор из пяти цветных карандашей, линейка и ластик. </a:t>
            </a:r>
          </a:p>
          <a:p>
            <a:pPr>
              <a:lnSpc>
                <a:spcPct val="80000"/>
              </a:lnSpc>
            </a:pPr>
            <a:r>
              <a:rPr lang="ru-RU" sz="1400"/>
              <a:t>Выучите с малышом ваш домашний адрес и телефон, объясните ему, как звонить, если он потеряется. </a:t>
            </a:r>
          </a:p>
          <a:p>
            <a:pPr>
              <a:lnSpc>
                <a:spcPct val="80000"/>
              </a:lnSpc>
            </a:pPr>
            <a:r>
              <a:rPr lang="ru-RU" sz="1400"/>
              <a:t>Научите будущего первоклассника писать мелом (можно даже купить маленькую доску и устроить тренировочный урок). </a:t>
            </a:r>
          </a:p>
          <a:p>
            <a:pPr>
              <a:lnSpc>
                <a:spcPct val="80000"/>
              </a:lnSpc>
            </a:pPr>
            <a:r>
              <a:rPr lang="ru-RU" sz="1400"/>
              <a:t>Дети часто боятся или стесняются просить у строгого учителя разрешения выйти во время урока, так что проговорите с чадом этот момент. </a:t>
            </a:r>
          </a:p>
          <a:p>
            <a:pPr>
              <a:lnSpc>
                <a:spcPct val="80000"/>
              </a:lnSpc>
            </a:pPr>
            <a:r>
              <a:rPr lang="ru-RU" sz="1400"/>
              <a:t>Если у вашего ребенка есть логопедические проблемы, постарайтесь решить их до начала учебы. </a:t>
            </a:r>
          </a:p>
          <a:p>
            <a:pPr>
              <a:lnSpc>
                <a:spcPct val="80000"/>
              </a:lnSpc>
            </a:pPr>
            <a:r>
              <a:rPr lang="ru-RU" sz="1400"/>
              <a:t>Составьте расписание и попробуйте прорепетировать школьный день - 40 - 45 минут за чтением и азбукой, потом перемена 10 минут и следующий урок. Проследите, чтобы ребенок научился выдерживать утомительное сидение за столом. </a:t>
            </a:r>
          </a:p>
          <a:p>
            <a:pPr>
              <a:lnSpc>
                <a:spcPct val="80000"/>
              </a:lnSpc>
            </a:pPr>
            <a:r>
              <a:rPr lang="ru-RU" sz="1400"/>
              <a:t>Поддерживайте вашего первоклассника во всем. Хвалите за дело, говорите, как здорово у него получается выводить буквы (считать, рисовать и т. д.). Это придаст ему уверенности в себе. </a:t>
            </a:r>
          </a:p>
          <a:p>
            <a:pPr>
              <a:lnSpc>
                <a:spcPct val="80000"/>
              </a:lnSpc>
            </a:pPr>
            <a:r>
              <a:rPr lang="ru-RU" sz="1400"/>
              <a:t>Объясните ребенку, что он сам несет ответственность за свою учебу. Если мама и папа зарабатывают деньги на работе, то его работа - ходить в школу и "зарабатывать" хорошие отметки. </a:t>
            </a:r>
          </a:p>
          <a:p>
            <a:pPr>
              <a:lnSpc>
                <a:spcPct val="80000"/>
              </a:lnSpc>
            </a:pPr>
            <a:r>
              <a:rPr lang="ru-RU" sz="1400"/>
              <a:t>Проверьте, умеет ли ваше чадо самостоятельно завязывать шнурки, застегивать пуговицы и молнии, переодеваться без вашей помощи в спортивный костюм, складывать аккуратно свои вещи.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78579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C6E99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Требования к будущим первоклассникам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 будущего первоклассника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должно быть сформировано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желание учиться. Для этого, готовя ребенка к школе, необходимо воспитывать у него стремление больше узнать, лучше уметь, выполнять трудные задания, добиваться результата.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 ребенка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должна быть сформирована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социальная позиция школьника: он должен относиться к взрослому как к учителю, указания которого обязательны, уметь взаимодействовать со сверстниками, контролировать свое поведение.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должен уметь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принимать учебную задачу, т.е. выделять в учебных заданиях не их внешнюю (сюжетную или игровую) форму, а то, чему нужно учиться.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 него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должно быть сформировано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умение действовать по заданному взрослым правилу, внимательно слушать и последовательно выполнять предлагаемые задания.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Необходимо формировать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 ребенка внимательность, умение рассуждать, анализировать, сравнивать, обобщать и выделять существенные признаки предметов, развивать познавательную активность.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Мышцы руки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должны быть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достаточно крепкими, должна быть хорошо развита мелкая моторика, чтобы ребенок мог правильно держать ручку и карандаш, чтобы не уставал быстро при письме.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Успешность обучения связана с умением ребенка жить в коллективе, считаться с мнением других, уступать, помогать, подчиняться, лидировать.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Необходимо научить ребенка общаться: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слушать собеседника, не перебивая;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говорить самому после того, как собеседник закончил свою мысль;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пользоваться словами, характерными для вежливого обращения.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76B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В соответствии с программой подготовительной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76B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76B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группы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76B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76B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/с ребенок при записи в 1 класс должен: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Знать свое имя и фамилию, адрес, имена членов семьи.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Знать времена года, названия месяцев, дней недели, уметь различать цвета.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пересчитывать группы предметов в пределах 10.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увеличивать или уменьшать группу предметов на заданное количество (решение задач с группами предметов), уравнивать множество предметов.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сравнивать группы предметов 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больше, меньше или равно.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объединять предметы в группы: мебель, транспорт, одежда, обувь, растения, животные и т. 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находить в группе предметов лишний (из группы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Одежда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убрать цветок).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высказывать свое мнение, построив законченное предложение.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Иметь элементарные представления об окружающем мире: о профессиях, о предметах живой и неживой природы, о правилах поведения в общественных местах.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Иметь пространственные представления: право-лево, вверх-вниз, под, над, из-за, из-под чего-либо.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Уметь культурно общаться с другими детьми.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E3F4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Слушать старших и выполнять их распоряжения.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Содержимое 3" descr="1217822913_0lik_ru_1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51188" y="1138238"/>
            <a:ext cx="5278437" cy="5148262"/>
          </a:xfrm>
        </p:spPr>
      </p:pic>
      <p:pic>
        <p:nvPicPr>
          <p:cNvPr id="37891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0713" y="274638"/>
            <a:ext cx="7902575" cy="114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8088"/>
            <a:ext cx="8226425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b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стандарт</a:t>
            </a:r>
            <a:b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начального общего образования?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79688"/>
            <a:ext cx="8226425" cy="354965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- совокупность требований, которые обязательно должна выполнить каждая школа, организуя процесс обучения и воспитания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836613"/>
            <a:ext cx="38750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Так учили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59338" y="765175"/>
            <a:ext cx="3810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Так будем учить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82638" y="5257800"/>
            <a:ext cx="37893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50" y="5322888"/>
            <a:ext cx="530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7263" y="5322888"/>
            <a:ext cx="531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21313" y="5389563"/>
            <a:ext cx="37226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250825" y="1557338"/>
            <a:ext cx="3657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b="1"/>
              <a:t>1.</a:t>
            </a:r>
            <a:r>
              <a:rPr lang="ru-RU" b="1">
                <a:solidFill>
                  <a:srgbClr val="FF0000"/>
                </a:solidFill>
              </a:rPr>
              <a:t>Учитель</a:t>
            </a:r>
            <a:r>
              <a:rPr lang="ru-RU" b="1"/>
              <a:t> проверяет Д/з. </a:t>
            </a:r>
            <a:r>
              <a:rPr lang="ru-RU" b="1">
                <a:solidFill>
                  <a:srgbClr val="003399"/>
                </a:solidFill>
              </a:rPr>
              <a:t>Ученик</a:t>
            </a:r>
            <a:r>
              <a:rPr lang="ru-RU" b="1"/>
              <a:t> «выучил – пересказал».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2.</a:t>
            </a:r>
            <a:r>
              <a:rPr lang="ru-RU" b="1">
                <a:solidFill>
                  <a:srgbClr val="FF0000"/>
                </a:solidFill>
              </a:rPr>
              <a:t>Учитель</a:t>
            </a:r>
            <a:r>
              <a:rPr lang="ru-RU" b="1"/>
              <a:t> объявляет новую тему.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3.</a:t>
            </a:r>
            <a:r>
              <a:rPr lang="ru-RU" b="1">
                <a:solidFill>
                  <a:srgbClr val="FF0000"/>
                </a:solidFill>
              </a:rPr>
              <a:t>Учитель </a:t>
            </a:r>
            <a:r>
              <a:rPr lang="ru-RU" b="1"/>
              <a:t>объясняет новую тему («сиди и слушай!»).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4.</a:t>
            </a:r>
            <a:r>
              <a:rPr lang="ru-RU" b="1">
                <a:solidFill>
                  <a:srgbClr val="FF0000"/>
                </a:solidFill>
              </a:rPr>
              <a:t>Учитель</a:t>
            </a:r>
            <a:r>
              <a:rPr lang="ru-RU" b="1"/>
              <a:t> проверяет, как поняли «повтори!»).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1700213"/>
            <a:ext cx="44196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b="1"/>
              <a:t>1</a:t>
            </a:r>
            <a:r>
              <a:rPr lang="ru-RU" b="1">
                <a:solidFill>
                  <a:srgbClr val="003399"/>
                </a:solidFill>
              </a:rPr>
              <a:t>.Ученики</a:t>
            </a:r>
            <a:r>
              <a:rPr lang="ru-RU" b="1"/>
              <a:t> сами вспоминают знания, которые пригодятся. 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2.</a:t>
            </a:r>
            <a:r>
              <a:rPr lang="ru-RU" b="1">
                <a:solidFill>
                  <a:srgbClr val="FF0000"/>
                </a:solidFill>
              </a:rPr>
              <a:t>Учитель</a:t>
            </a:r>
            <a:r>
              <a:rPr lang="ru-RU" b="1"/>
              <a:t> создает ситуацию.</a:t>
            </a:r>
            <a:r>
              <a:rPr lang="ru-RU" b="1">
                <a:solidFill>
                  <a:srgbClr val="003399"/>
                </a:solidFill>
              </a:rPr>
              <a:t> Ученики </a:t>
            </a:r>
            <a:r>
              <a:rPr lang="ru-RU" b="1"/>
              <a:t>называют тему, вопрос. 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3.</a:t>
            </a:r>
            <a:r>
              <a:rPr lang="ru-RU" b="1">
                <a:solidFill>
                  <a:srgbClr val="003399"/>
                </a:solidFill>
              </a:rPr>
              <a:t>Ученики</a:t>
            </a:r>
            <a:r>
              <a:rPr lang="ru-RU" b="1"/>
              <a:t> сами открывают новые знания (в диалоге с </a:t>
            </a:r>
            <a:r>
              <a:rPr lang="ru-RU" b="1">
                <a:solidFill>
                  <a:srgbClr val="FF0000"/>
                </a:solidFill>
              </a:rPr>
              <a:t>учителем</a:t>
            </a:r>
            <a:r>
              <a:rPr lang="ru-RU" b="1"/>
              <a:t>, в учебнике).</a:t>
            </a:r>
          </a:p>
          <a:p>
            <a:pPr defTabSz="1008063">
              <a:spcBef>
                <a:spcPct val="50000"/>
              </a:spcBef>
            </a:pPr>
            <a:r>
              <a:rPr lang="ru-RU" b="1"/>
              <a:t>4.</a:t>
            </a:r>
            <a:r>
              <a:rPr lang="ru-RU" b="1">
                <a:solidFill>
                  <a:srgbClr val="003399"/>
                </a:solidFill>
              </a:rPr>
              <a:t>Ученики</a:t>
            </a:r>
            <a:r>
              <a:rPr lang="ru-RU" b="1"/>
              <a:t> делают вывод по теме.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63938" y="1916113"/>
            <a:ext cx="116522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63938" y="2708275"/>
            <a:ext cx="1176337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63938" y="3429000"/>
            <a:ext cx="1220787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492500" y="4149725"/>
            <a:ext cx="127317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979488" y="4725988"/>
            <a:ext cx="685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>
                <a:solidFill>
                  <a:srgbClr val="FF0000"/>
                </a:solidFill>
                <a:latin typeface="Constantia" pitchFamily="18" charset="0"/>
              </a:rPr>
              <a:t>Меняется и 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3" grpId="0"/>
      <p:bldP spid="6156" grpId="0"/>
      <p:bldP spid="6157" grpId="0" animBg="1"/>
      <p:bldP spid="6158" grpId="0" animBg="1"/>
      <p:bldP spid="6159" grpId="0" animBg="1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2438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Так учили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932363" y="549275"/>
            <a:ext cx="38100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Так будем учить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4375" y="5072063"/>
            <a:ext cx="441801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 требуйте, чтобы ребенок читал и выполнял все, что есть в учебнике!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214938"/>
            <a:ext cx="5302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5214938"/>
            <a:ext cx="531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86438" y="5000625"/>
            <a:ext cx="3581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Нужно учиться выбирать главное и интересное!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1412875"/>
            <a:ext cx="4114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/>
              <a:t>«Успешный ученик тот – кто читает весь учебник и выполняет все задания – «от корки до корки».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375150" y="981075"/>
            <a:ext cx="4768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</a:pPr>
            <a:r>
              <a:rPr lang="ru-RU" sz="2400" b="1"/>
              <a:t>Задания и тексты в учебнике   даны с избытком – для выбора</a:t>
            </a:r>
            <a:r>
              <a:rPr lang="ru-RU" sz="2400"/>
              <a:t>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267200" y="2133600"/>
            <a:ext cx="48768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</a:pPr>
            <a:r>
              <a:rPr lang="ru-RU" sz="2400" b="1"/>
              <a:t>На контрольных спрашивается только малая часть того, что есть в учебнике, а большая часть работает на развитие интеллекта и готовит к конкуренции.</a:t>
            </a:r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1000125" y="4643438"/>
            <a:ext cx="68580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>
                <a:solidFill>
                  <a:srgbClr val="FF0000"/>
                </a:solidFill>
                <a:latin typeface="Constantia" pitchFamily="18" charset="0"/>
              </a:rPr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7" grpId="0"/>
      <p:bldP spid="20490" grpId="0"/>
      <p:bldP spid="204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33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800" b="1">
                <a:solidFill>
                  <a:schemeClr val="accent1"/>
                </a:solidFill>
              </a:rPr>
              <a:t>     </a:t>
            </a:r>
            <a:r>
              <a:rPr lang="ru-RU" sz="2900" b="1">
                <a:solidFill>
                  <a:schemeClr val="accent1"/>
                </a:solidFill>
              </a:rPr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284663" y="836613"/>
            <a:ext cx="411321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1008063">
              <a:spcBef>
                <a:spcPct val="50000"/>
              </a:spcBef>
            </a:pPr>
            <a:r>
              <a:rPr lang="ru-RU" sz="2900" b="1">
                <a:solidFill>
                  <a:schemeClr val="accent1"/>
                </a:solidFill>
              </a:rPr>
              <a:t>Так будем учить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52463" y="4865688"/>
            <a:ext cx="3733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Нельзя останавливать ребенка словами: «Мал еще, взрослые лучше знают!»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229225"/>
            <a:ext cx="530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6913" y="5257800"/>
            <a:ext cx="530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159375" y="4930775"/>
            <a:ext cx="3733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50825" y="1700213"/>
            <a:ext cx="381000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/>
              <a:t>В учебнике всегда есть один правильный ответ!</a:t>
            </a:r>
            <a:r>
              <a:rPr lang="ru-RU" b="1"/>
              <a:t> </a:t>
            </a:r>
          </a:p>
          <a:p>
            <a:pPr defTabSz="1008063">
              <a:spcBef>
                <a:spcPct val="50000"/>
              </a:spcBef>
            </a:pPr>
            <a:r>
              <a:rPr lang="ru-RU" sz="2400" b="1"/>
              <a:t>В учебнике излагается одна «правильная» точка зрения.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267200" y="1700213"/>
            <a:ext cx="487680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ru-RU" sz="2400" b="1"/>
              <a:t>Часто в учебнике нет готового ответа, его надо создать самим, опираясь на текст. </a:t>
            </a:r>
          </a:p>
          <a:p>
            <a:pPr defTabSz="1008063">
              <a:spcBef>
                <a:spcPct val="50000"/>
              </a:spcBef>
            </a:pPr>
            <a:r>
              <a:rPr lang="ru-RU" sz="2400" b="1"/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1046163" y="4391025"/>
            <a:ext cx="685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900" b="1">
                <a:solidFill>
                  <a:srgbClr val="FF0000"/>
                </a:solidFill>
                <a:latin typeface="Constantia" pitchFamily="18" charset="0"/>
              </a:rPr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1" grpId="0"/>
      <p:bldP spid="215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>
              <a:defRPr/>
            </a:pPr>
            <a:r>
              <a:rPr lang="ru-RU" dirty="0"/>
              <a:t>Режим </a:t>
            </a:r>
            <a:r>
              <a:rPr lang="ru-RU" dirty="0">
                <a:effectLst/>
              </a:rPr>
              <a:t>обучения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Уроки начинаются в 8.00 утра.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В первом полугодии урок длится 35 минут.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Первые два адаптационных месяца будет проводиться по 3 урока с 8.00 до 10-50.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Затем у первоклассников будет по 4 урока ежедневно с 8.00 до 11-45.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В  феврале дополнительные каникулы (1 неделя).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Поступление в школу</a:t>
            </a:r>
            <a:endParaRPr lang="ru-RU" b="1" dirty="0">
              <a:latin typeface="+mn-lt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algn="ctr">
              <a:buFont typeface="Georgia" pitchFamily="18" charset="0"/>
              <a:buNone/>
            </a:pPr>
            <a:r>
              <a:rPr lang="ru-RU" b="1" u="sng" smtClean="0"/>
              <a:t>Ответственный момент в жизни ребенка.</a:t>
            </a:r>
          </a:p>
          <a:p>
            <a:pPr marL="623888" indent="-514350" algn="ctr">
              <a:buFont typeface="Georgia" pitchFamily="18" charset="0"/>
              <a:buAutoNum type="arabicPeriod"/>
            </a:pPr>
            <a:r>
              <a:rPr lang="ru-RU" smtClean="0"/>
              <a:t>Меняется образ жизни ребенка.</a:t>
            </a:r>
          </a:p>
          <a:p>
            <a:pPr marL="623888" indent="-514350" algn="ctr">
              <a:buFont typeface="Georgia" pitchFamily="18" charset="0"/>
              <a:buAutoNum type="arabicPeriod"/>
            </a:pPr>
            <a:r>
              <a:rPr lang="ru-RU" smtClean="0"/>
              <a:t>Появляется множество требований, обязанностей, ограничений:</a:t>
            </a:r>
          </a:p>
          <a:p>
            <a:pPr marL="623888" indent="-514350">
              <a:buFont typeface="Georgia" pitchFamily="18" charset="0"/>
              <a:buNone/>
            </a:pPr>
            <a:r>
              <a:rPr lang="ru-RU" smtClean="0"/>
              <a:t>-ежедневное посещение школы</a:t>
            </a:r>
          </a:p>
          <a:p>
            <a:pPr marL="623888" indent="-514350">
              <a:buFont typeface="Georgia" pitchFamily="18" charset="0"/>
              <a:buNone/>
            </a:pPr>
            <a:r>
              <a:rPr lang="ru-RU" smtClean="0"/>
              <a:t>-систематический и напряженный труд</a:t>
            </a:r>
          </a:p>
          <a:p>
            <a:pPr marL="623888" indent="-514350">
              <a:buFont typeface="Georgia" pitchFamily="18" charset="0"/>
              <a:buNone/>
            </a:pPr>
            <a:r>
              <a:rPr lang="ru-RU" smtClean="0"/>
              <a:t>-соблюдение режима дня</a:t>
            </a:r>
          </a:p>
          <a:p>
            <a:pPr marL="623888" indent="-514350">
              <a:buFont typeface="Georgia" pitchFamily="18" charset="0"/>
              <a:buNone/>
            </a:pPr>
            <a:endParaRPr lang="ru-RU" smtClean="0"/>
          </a:p>
          <a:p>
            <a:pPr marL="623888" indent="-514350" algn="ctr">
              <a:buFont typeface="Georgia" pitchFamily="18" charset="0"/>
              <a:buAutoNum type="arabicPeriod"/>
            </a:pPr>
            <a:endParaRPr lang="ru-RU" smtClean="0"/>
          </a:p>
          <a:p>
            <a:pPr marL="623888" indent="-514350" algn="ctr">
              <a:buFont typeface="Georgia" pitchFamily="18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Поступление в школу</a:t>
            </a:r>
            <a:endParaRPr lang="ru-RU" b="1" dirty="0">
              <a:latin typeface="+mn-lt"/>
            </a:endParaRPr>
          </a:p>
        </p:txBody>
      </p:sp>
      <p:sp>
        <p:nvSpPr>
          <p:cNvPr id="7171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r>
              <a:rPr lang="ru-RU" smtClean="0"/>
              <a:t>-выполнять требования учителя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-заниматься на уроке тем, что определено школьной программой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-выполнять домашние задания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-добиваться хороших результатов в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1049</Words>
  <PresentationFormat>Экран (4:3)</PresentationFormat>
  <Paragraphs>185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МОУ Школа с.Катравож</vt:lpstr>
      <vt:lpstr>Родительское собрание с родителями будущих первоклассников.</vt:lpstr>
      <vt:lpstr>Что такое  Федеральный государственный стандарт начального общего образования?</vt:lpstr>
      <vt:lpstr>Слайд 4</vt:lpstr>
      <vt:lpstr>Слайд 5</vt:lpstr>
      <vt:lpstr>Слайд 6</vt:lpstr>
      <vt:lpstr>Режим обучения</vt:lpstr>
      <vt:lpstr>Поступление в школу</vt:lpstr>
      <vt:lpstr>Поступление в школу</vt:lpstr>
      <vt:lpstr>Слайд 10</vt:lpstr>
      <vt:lpstr>Необходимые документы:</vt:lpstr>
      <vt:lpstr>Первокласснику нужно купить:</vt:lpstr>
      <vt:lpstr>Папка для уроков труда.</vt:lpstr>
      <vt:lpstr>Слайд 14</vt:lpstr>
      <vt:lpstr>Готовность ребенка к обучению</vt:lpstr>
      <vt:lpstr>Готовность ребенка к обучению</vt:lpstr>
      <vt:lpstr>Готовность ребенка к обучению</vt:lpstr>
      <vt:lpstr> Готовы ли родители к школе?</vt:lpstr>
      <vt:lpstr>Интеллектуальная готовность</vt:lpstr>
      <vt:lpstr>СОВЕТЫ РОДИТЕЛЯМ  Как подготовить малыша к школе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Школа с.Катравож</dc:title>
  <dc:creator>Бойко_Г_А</dc:creator>
  <cp:lastModifiedBy>Бойко_Г_А</cp:lastModifiedBy>
  <cp:revision>7</cp:revision>
  <dcterms:created xsi:type="dcterms:W3CDTF">2015-04-28T08:04:45Z</dcterms:created>
  <dcterms:modified xsi:type="dcterms:W3CDTF">2015-04-28T08:59:54Z</dcterms:modified>
</cp:coreProperties>
</file>