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73" r:id="rId17"/>
    <p:sldId id="274" r:id="rId18"/>
    <p:sldId id="275" r:id="rId19"/>
    <p:sldId id="276" r:id="rId20"/>
    <p:sldId id="282" r:id="rId21"/>
    <p:sldId id="277" r:id="rId22"/>
    <p:sldId id="278" r:id="rId23"/>
    <p:sldId id="280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CCFF"/>
    <a:srgbClr val="A7FFA7"/>
    <a:srgbClr val="FFCC00"/>
    <a:srgbClr val="66FF66"/>
    <a:srgbClr val="FFFF00"/>
    <a:srgbClr val="0000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48" autoAdjust="0"/>
    <p:restoredTop sz="94660"/>
  </p:normalViewPr>
  <p:slideViewPr>
    <p:cSldViewPr>
      <p:cViewPr varScale="1">
        <p:scale>
          <a:sx n="68" d="100"/>
          <a:sy n="68" d="100"/>
        </p:scale>
        <p:origin x="-17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4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53D0A-0637-44D1-AC65-865F3736A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70F2-938D-485A-8639-6D2B0DA5A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A0A58-365F-48DD-B274-0FB63EE84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F49B-949F-4A1B-B1E4-F05AC06BB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53DE-FE81-4E2F-A88F-23FC6EC41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DBBB6-BA5F-441C-9CFE-F31CC5C56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4F81-6330-4F14-B755-474C8201D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717D-6A3D-4322-AF09-4EAC2D1BB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9135-B641-4065-AD9F-9C839A5EF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628C-CCEB-440E-A85D-B9921962B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67D3D-9274-400D-ABFB-838513BD5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E0BB2-0EC6-435D-AD4D-E0D6F3F09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68F4-AEC6-436B-81BC-504F9920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536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3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C644924-CC04-45EE-9C77-654AA1802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086600" cy="26511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Дифференциация гласных и согласных при устранении акустической </a:t>
            </a:r>
            <a:r>
              <a:rPr lang="ru-RU" sz="4000" dirty="0" err="1" smtClean="0"/>
              <a:t>дисграфии</a:t>
            </a:r>
            <a:endParaRPr lang="ru-RU" sz="4000" dirty="0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515100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5791200"/>
            <a:ext cx="4124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Бобрикова</a:t>
            </a:r>
            <a:r>
              <a:rPr lang="ru-RU" b="1" dirty="0" smtClean="0"/>
              <a:t> Инна Алексеевна</a:t>
            </a:r>
            <a:br>
              <a:rPr lang="ru-RU" b="1" dirty="0" smtClean="0"/>
            </a:br>
            <a:r>
              <a:rPr lang="ru-RU" b="1" dirty="0" smtClean="0"/>
              <a:t>учитель-логопед МБОУ СШ №21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3581400"/>
            <a:ext cx="69461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рабочих тетрадей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57200"/>
            <a:ext cx="2971800" cy="2447925"/>
          </a:xfrm>
          <a:prstGeom prst="rect">
            <a:avLst/>
          </a:prstGeom>
          <a:noFill/>
          <a:ln w="76200" cmpd="tri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429000"/>
            <a:ext cx="5257800" cy="2789238"/>
          </a:xfrm>
          <a:prstGeom prst="rect">
            <a:avLst/>
          </a:prstGeom>
          <a:noFill/>
          <a:ln w="76200" cmpd="tri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457200"/>
            <a:ext cx="4572000" cy="2427288"/>
          </a:xfrm>
          <a:noFill/>
          <a:ln w="76200" cmpd="tri">
            <a:solidFill>
              <a:srgbClr val="66FFFF"/>
            </a:solidFill>
          </a:ln>
        </p:spPr>
      </p:pic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156325"/>
          </a:xfrm>
          <a:prstGeom prst="rect">
            <a:avLst/>
          </a:prstGeom>
          <a:noFill/>
          <a:ln w="76200" cmpd="tri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924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0" smtClean="0"/>
              <a:t>Игры по развитию фонематического восприятия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4195763" cy="5089525"/>
          </a:xfrm>
          <a:prstGeom prst="rect">
            <a:avLst/>
          </a:prstGeom>
          <a:noFill/>
          <a:ln w="76200" cmpd="tri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i="1" smtClean="0"/>
              <a:t>Логопедическую работу по дифференциации смешиваемых звуков провожу в два этапа</a:t>
            </a:r>
            <a:r>
              <a:rPr lang="ru-RU" sz="400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610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I </a:t>
            </a:r>
            <a:r>
              <a:rPr lang="ru-RU" sz="2800" b="1" smtClean="0"/>
              <a:t>этап</a:t>
            </a:r>
            <a:r>
              <a:rPr lang="ru-RU" sz="2800" smtClean="0"/>
              <a:t>: </a:t>
            </a:r>
            <a:r>
              <a:rPr lang="ru-RU" sz="2800" u="sng" smtClean="0"/>
              <a:t>Работа с определенным звуком</a:t>
            </a:r>
            <a:r>
              <a:rPr lang="ru-RU" sz="280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  <a:r>
              <a:rPr lang="ru-RU" sz="2800" i="1" smtClean="0"/>
              <a:t>Задача</a:t>
            </a:r>
            <a:r>
              <a:rPr lang="ru-RU" sz="2800" smtClean="0"/>
              <a:t>: </a:t>
            </a:r>
            <a:r>
              <a:rPr lang="ru-RU" sz="2400" smtClean="0"/>
              <a:t>последовательное уточнение произносительного и слухового образа каждого из смешиваемых звуков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II </a:t>
            </a:r>
            <a:r>
              <a:rPr lang="ru-RU" sz="2800" b="1" smtClean="0"/>
              <a:t>этап: </a:t>
            </a:r>
            <a:r>
              <a:rPr lang="ru-RU" sz="2800" u="sng" smtClean="0"/>
              <a:t>Дифференциация смешиваемых звуков</a:t>
            </a:r>
            <a:r>
              <a:rPr lang="ru-RU" sz="280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	</a:t>
            </a:r>
            <a:r>
              <a:rPr lang="ru-RU" sz="2800" i="1" smtClean="0"/>
              <a:t>Задача</a:t>
            </a:r>
            <a:r>
              <a:rPr lang="ru-RU" sz="2800" smtClean="0"/>
              <a:t>:</a:t>
            </a:r>
            <a:r>
              <a:rPr lang="ru-RU" sz="2800" b="1" smtClean="0"/>
              <a:t> </a:t>
            </a:r>
            <a:r>
              <a:rPr lang="ru-RU" sz="2400" smtClean="0"/>
              <a:t>проведение сопоставления конкретных смешиваемых звуков в произносительном и слуховом плане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I</a:t>
            </a:r>
            <a:r>
              <a:rPr lang="ru-RU" b="0" smtClean="0"/>
              <a:t> этап - План работы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86800" cy="4648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Уточнение артикуляции звука с опорой на зрительное, слуховое восприятие, кинестетические, тактильные ощущения.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Выделение его на фоне слога.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Определение наличия и места в слове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Определение места звука по отношению к другим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Выделение слова с данным звуком из предложения, текста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II </a:t>
            </a:r>
            <a:r>
              <a:rPr lang="ru-RU" b="0" smtClean="0"/>
              <a:t>этап - задача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895600"/>
            <a:ext cx="7543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Сопоставление смешиваемых звуков в произносительном и слуховом плане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915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  <a:r>
              <a:rPr lang="ru-RU" sz="2400" smtClean="0"/>
              <a:t>Для систематизации накопленного материала, получения более качественного результата в обучении на уроках и закрепления этих навыков и умений дома под контролем родителей, создала и успешно использую</a:t>
            </a:r>
            <a:r>
              <a:rPr lang="ru-RU" smtClean="0"/>
              <a:t> </a:t>
            </a:r>
            <a:r>
              <a:rPr lang="ru-RU" sz="2800" b="1" smtClean="0"/>
              <a:t>10 рабочих тетрадей для дополнительных занятий по дифференциации смешиваемых букв</a:t>
            </a:r>
            <a:r>
              <a:rPr lang="ru-RU" smtClean="0"/>
              <a:t> 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69342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029200"/>
            <a:ext cx="4876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i="1" smtClean="0">
                <a:solidFill>
                  <a:srgbClr val="33CCFF"/>
                </a:solidFill>
              </a:rPr>
              <a:t>Материал условно делю на четыре ступени</a:t>
            </a:r>
            <a:r>
              <a:rPr lang="ru-RU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534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 </a:t>
            </a:r>
            <a:r>
              <a:rPr lang="ru-RU" sz="2800" i="1" smtClean="0"/>
              <a:t>І ступень Выделение звука  из слова</a:t>
            </a:r>
            <a:r>
              <a:rPr lang="ru-RU" sz="280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/>
              <a:t>ІІ ступень. Сопоставление звуков по артикуляции.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/>
              <a:t>IIІ ступень. Соотнесения звука с буквой.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/>
              <a:t>IV ступень. Тренировочные упражнения на различение букв, имеющих акустико-артикуляционное сходство в слогах, словах, словосочетаниях, предложениях, текстах.</a:t>
            </a:r>
            <a:r>
              <a:rPr lang="ru-RU" sz="2800" smtClean="0"/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i="1" smtClean="0">
                <a:solidFill>
                  <a:srgbClr val="33CCFF"/>
                </a:solidFill>
              </a:rPr>
              <a:t>І ступень Выделение звука  из слова</a:t>
            </a:r>
            <a:r>
              <a:rPr lang="ru-RU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  <a:r>
              <a:rPr lang="ru-RU" smtClean="0">
                <a:solidFill>
                  <a:srgbClr val="33CCFF"/>
                </a:solidFill>
              </a:rPr>
              <a:t>Задачи:</a:t>
            </a:r>
            <a:r>
              <a:rPr lang="ru-RU" smtClean="0"/>
              <a:t> формировать умение вслушиваться в звучание слова, узнавать, различать и выделять из него отдельные звуки (гласные а, о, у, и; твердые и мягкие согласные), отрабатывать четкую артикуляцию звуков, уточнять их звучание.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i="1" smtClean="0">
                <a:solidFill>
                  <a:srgbClr val="33CCFF"/>
                </a:solidFill>
              </a:rPr>
              <a:t>ІІ ступень. Сопоставление звуков по артикуляции</a:t>
            </a:r>
            <a:r>
              <a:rPr lang="ru-RU" sz="4000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33CCFF"/>
                </a:solidFill>
              </a:rPr>
              <a:t>	Задачи:</a:t>
            </a:r>
            <a:r>
              <a:rPr lang="ru-RU" smtClean="0"/>
              <a:t> формировать умения различать звуки, (близкие) по своим акустическим или артикуляционным свойствам.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Определить возможность помощи учащимся, имеющим дисграфию на основе нарушений фонемного распознавания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Разработать эффективную методику по преодолению данного вида нарушения письма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515100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52400"/>
            <a:ext cx="7848600" cy="2952750"/>
          </a:xfrm>
          <a:noFill/>
          <a:ln w="76200" cmpd="tri">
            <a:solidFill>
              <a:srgbClr val="66FFFF"/>
            </a:solidFill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2400" y="312420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Где возможно, использую схемы, стрелками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обозначая различие между звуками,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например: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Ш - ↑ С - ↓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(различие по положению языка)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Ш -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</a:t>
            </a:r>
            <a:r>
              <a:rPr lang="ru-RU" sz="4000">
                <a:cs typeface="Tahoma" pitchFamily="34" charset="0"/>
              </a:rPr>
              <a:t>, С – </a:t>
            </a:r>
            <a:r>
              <a:rPr lang="ar-SA" sz="4000">
                <a:cs typeface="Tahoma" pitchFamily="34" charset="0"/>
              </a:rPr>
              <a:t>ں</a:t>
            </a:r>
            <a:r>
              <a:rPr lang="ru-RU" sz="4000">
                <a:cs typeface="Tahoma" pitchFamily="34" charset="0"/>
              </a:rPr>
              <a:t>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(различие по положению губ)</a:t>
            </a:r>
            <a:endParaRPr lang="ar-SA" sz="240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Ч - ↑ Щ - →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(различие по долготе произношения)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0" i="1" smtClean="0">
                <a:solidFill>
                  <a:srgbClr val="33CCFF"/>
                </a:solidFill>
              </a:rPr>
              <a:t>IIІ ступень. Соотнесения звука с буквой</a:t>
            </a:r>
            <a:r>
              <a:rPr lang="ru-RU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  <a:r>
              <a:rPr lang="ru-RU" sz="1800" smtClean="0">
                <a:solidFill>
                  <a:schemeClr val="accent1"/>
                </a:solidFill>
              </a:rPr>
              <a:t>Задачи:</a:t>
            </a:r>
            <a:r>
              <a:rPr lang="ru-RU" sz="1800" smtClean="0"/>
              <a:t> Закрепить связи между фонемой – артикулемой графемой каждого из смешиваемых звуков</a:t>
            </a:r>
            <a:r>
              <a:rPr lang="ru-RU" sz="2800" smtClean="0"/>
              <a:t>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6400800" cy="4556125"/>
          </a:xfrm>
          <a:prstGeom prst="rect">
            <a:avLst/>
          </a:prstGeom>
          <a:noFill/>
          <a:ln w="76200" cmpd="tri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534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0" i="1" smtClean="0">
                <a:solidFill>
                  <a:srgbClr val="33CCFF"/>
                </a:solidFill>
              </a:rPr>
              <a:t>IV ступень. Тренировочные упражнения на различение букв, имеющих акустико-артикуляционное сходство в слогах, словах, словосочетаниях, предложениях, текстах</a:t>
            </a:r>
            <a:r>
              <a:rPr lang="ru-RU" sz="4000" smtClean="0"/>
              <a:t> 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5344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	</a:t>
            </a:r>
            <a:r>
              <a:rPr lang="ru-RU" sz="2500" smtClean="0">
                <a:solidFill>
                  <a:schemeClr val="accent1"/>
                </a:solidFill>
              </a:rPr>
              <a:t>Задачи:</a:t>
            </a:r>
            <a:r>
              <a:rPr lang="ru-RU" sz="2500" b="1" smtClean="0"/>
              <a:t> </a:t>
            </a:r>
            <a:r>
              <a:rPr lang="ru-RU" sz="2500" smtClean="0"/>
              <a:t>Закрепить и довести до автоматизма умение дифференцировать смешиваемые буквы.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>
                <a:solidFill>
                  <a:srgbClr val="FFFF00"/>
                </a:solidFill>
              </a:rPr>
              <a:t>1. Составить слоговые схемы. Образец: __ </a:t>
            </a:r>
            <a:r>
              <a:rPr lang="ru-RU" sz="2500" u="sng" smtClean="0">
                <a:solidFill>
                  <a:srgbClr val="FFFF00"/>
                </a:solidFill>
              </a:rPr>
              <a:t>жур</a:t>
            </a:r>
            <a:r>
              <a:rPr lang="ru-RU" sz="2500" smtClean="0">
                <a:solidFill>
                  <a:srgbClr val="FFFF00"/>
                </a:solidFill>
              </a:rPr>
              <a:t> __ (дежурный), __ </a:t>
            </a:r>
            <a:r>
              <a:rPr lang="ru-RU" sz="2500" u="sng" smtClean="0">
                <a:solidFill>
                  <a:srgbClr val="FFFF00"/>
                </a:solidFill>
              </a:rPr>
              <a:t>зо</a:t>
            </a:r>
            <a:r>
              <a:rPr lang="ru-RU" sz="2500" smtClean="0">
                <a:solidFill>
                  <a:srgbClr val="FFFF00"/>
                </a:solidFill>
              </a:rPr>
              <a:t> ___ (узоры)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>
                <a:solidFill>
                  <a:srgbClr val="FFCC00"/>
                </a:solidFill>
              </a:rPr>
              <a:t>2.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>
                <a:solidFill>
                  <a:srgbClr val="FFCCFF"/>
                </a:solidFill>
              </a:rPr>
              <a:t>3. Образовать новые слова по образцу: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>
                <a:solidFill>
                  <a:srgbClr val="FFCCFF"/>
                </a:solidFill>
              </a:rPr>
              <a:t>дотащить – оттащить (Д-Т)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smtClean="0">
              <a:solidFill>
                <a:srgbClr val="66FF66"/>
              </a:solidFill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657600"/>
            <a:ext cx="7620000" cy="1055688"/>
          </a:xfrm>
          <a:prstGeom prst="rect">
            <a:avLst/>
          </a:prstGeom>
          <a:noFill/>
          <a:ln w="76200" cmpd="tri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7543800" cy="624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>
                <a:solidFill>
                  <a:srgbClr val="66FF66"/>
                </a:solidFill>
              </a:rPr>
              <a:t>4. Вставь чередующиеся буквы Ч или Ц.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>
                <a:solidFill>
                  <a:srgbClr val="66FF66"/>
                </a:solidFill>
              </a:rPr>
              <a:t>	Столи_а – столи_ный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>
                <a:solidFill>
                  <a:srgbClr val="FFCCFF"/>
                </a:solidFill>
              </a:rPr>
              <a:t>5. Ответь на вопросы. Запиши нужные буквы из пары (Б-П).  Хатка чья? (бобровая)(б-б)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smtClean="0">
              <a:solidFill>
                <a:srgbClr val="FF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>
                <a:solidFill>
                  <a:srgbClr val="FFFF00"/>
                </a:solidFill>
              </a:rPr>
              <a:t>6.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smtClean="0">
              <a:solidFill>
                <a:srgbClr val="66FF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>
                <a:solidFill>
                  <a:srgbClr val="66FFFF"/>
                </a:solidFill>
              </a:rPr>
              <a:t>7.</a:t>
            </a:r>
            <a:r>
              <a:rPr lang="ru-RU" sz="2500" smtClean="0">
                <a:solidFill>
                  <a:srgbClr val="FFFF00"/>
                </a:solidFill>
              </a:rPr>
              <a:t> </a:t>
            </a:r>
            <a:r>
              <a:rPr lang="ru-RU" sz="2500" smtClean="0">
                <a:solidFill>
                  <a:srgbClr val="FFCCFF"/>
                </a:solidFill>
              </a:rPr>
              <a:t> </a:t>
            </a: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09800"/>
            <a:ext cx="4876800" cy="2219325"/>
          </a:xfrm>
          <a:prstGeom prst="rect">
            <a:avLst/>
          </a:prstGeom>
          <a:noFill/>
          <a:ln w="76200" cmpd="tri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724400"/>
            <a:ext cx="4876800" cy="1143000"/>
          </a:xfrm>
          <a:prstGeom prst="rect">
            <a:avLst/>
          </a:prstGeom>
          <a:noFill/>
          <a:ln w="76200" cmpd="tri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590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924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Практическая значимость исследования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419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smtClean="0"/>
              <a:t>разработка и создание тетрадей для устранения акустической дисграфии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smtClean="0"/>
              <a:t>подбор комплекса игр и заданий по развитию фонематического восприятия у младших школьников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smtClean="0"/>
              <a:t>разработка наглядно-дидактического материала по теме: «Дифференциация согласных, имеющих акустико-артикуляционное сходство»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515100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Основная цель логопедического воздействия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82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Научить детей самостоятельно (осознано и произвольно) дифференцировать близкие по акустико-артикуляционным признакам фонемы  и правильно обозначать их на письме соответствующими буквами.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515100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smtClean="0"/>
              <a:t>Задачи коррекционного обучения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153400" cy="4876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300" smtClean="0"/>
              <a:t>Развитие фонематического восприятия;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sz="23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300" smtClean="0"/>
              <a:t>Обучение простым и сложным формам звукобуквенного анализа и синтеза слов;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sz="23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300" smtClean="0"/>
              <a:t>Уточнение и сопоставление звуков в произносительном плане с опорой на слуховое и зрительное восприятие, а также на тактильные и кинестетические ощущения;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sz="23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300" smtClean="0"/>
              <a:t>Выделение определённых звуков на уровне слога, слова, словосочетания, предложения и текста;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sz="23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300" smtClean="0"/>
              <a:t>Определение положения звука по отношению к другим.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515100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0" smtClean="0"/>
              <a:t>Ряд направлений коррекционного воздействия</a:t>
            </a:r>
            <a:r>
              <a:rPr lang="ru-RU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6106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300" smtClean="0"/>
              <a:t>Отработка и совершенствование навыка обозначения мягкости согласных двумя способами: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300" smtClean="0"/>
              <a:t>С помощью гласных второго ряда;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300" smtClean="0"/>
              <a:t>С помощью мягкого знака.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3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300" smtClean="0"/>
              <a:t>Совершенствование и закрепление умений и навыков в различении парных звонких и глухих согласных.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3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300" smtClean="0"/>
              <a:t>Развитие, совершенствование и закрепление умений и навыков при различении гласных и согласных, имеющих акустико-артикуляционное сходство.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30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515100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"/>
            <a:ext cx="7924800" cy="144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Работу выстраивала, выдерживая определенную последовательность ознакомления со звуками и буквами. </a:t>
            </a:r>
          </a:p>
        </p:txBody>
      </p:sp>
      <p:pic>
        <p:nvPicPr>
          <p:cNvPr id="9219" name="Picture 4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05000"/>
            <a:ext cx="4114800" cy="4691063"/>
          </a:xfrm>
          <a:prstGeom prst="rect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9220" name="Rectangle 408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0" smtClean="0"/>
              <a:t>Наглядно- демонстрационный материал</a:t>
            </a:r>
            <a:r>
              <a:rPr lang="ru-RU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парные согласные </a:t>
            </a:r>
          </a:p>
          <a:p>
            <a:pPr eaLnBrk="1" hangingPunct="1">
              <a:defRPr/>
            </a:pPr>
            <a:endParaRPr lang="ru-RU" sz="3600" smtClean="0"/>
          </a:p>
          <a:p>
            <a:pPr eaLnBrk="1" hangingPunct="1">
              <a:defRPr/>
            </a:pPr>
            <a:r>
              <a:rPr lang="ru-RU" sz="3600" smtClean="0"/>
              <a:t>согласные, имеющие акустико-артикуляционное сходство </a:t>
            </a:r>
          </a:p>
          <a:p>
            <a:pPr eaLnBrk="1" hangingPunct="1">
              <a:defRPr/>
            </a:pPr>
            <a:endParaRPr lang="ru-RU" sz="3600" smtClean="0"/>
          </a:p>
          <a:p>
            <a:pPr eaLnBrk="1" hangingPunct="1">
              <a:defRPr/>
            </a:pPr>
            <a:r>
              <a:rPr lang="ru-RU" sz="3600" smtClean="0"/>
              <a:t>гласные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"/>
            <a:ext cx="3513138" cy="2438400"/>
          </a:xfrm>
          <a:prstGeom prst="rect">
            <a:avLst/>
          </a:prstGeom>
          <a:noFill/>
          <a:ln w="76200" cmpd="tri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126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419600" cy="2492375"/>
          </a:xfrm>
          <a:prstGeom prst="rect">
            <a:avLst/>
          </a:prstGeom>
          <a:noFill/>
          <a:ln w="76200" cmpd="tri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1268" name="Picture 13" descr="сканирование002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>
          <a:xfrm>
            <a:off x="2514600" y="3048000"/>
            <a:ext cx="4311650" cy="3533775"/>
          </a:xfrm>
          <a:noFill/>
          <a:ln w="76200" cmpd="tri">
            <a:solidFill>
              <a:srgbClr val="66FFFF"/>
            </a:solidFill>
          </a:ln>
        </p:spPr>
      </p:pic>
      <p:sp>
        <p:nvSpPr>
          <p:cNvPr id="11269" name="Rectangle 14"/>
          <p:cNvSpPr>
            <a:spLocks noChangeArrowheads="1"/>
          </p:cNvSpPr>
          <p:nvPr/>
        </p:nvSpPr>
        <p:spPr bwMode="auto">
          <a:xfrm>
            <a:off x="0" y="651510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12">
      <a:dk1>
        <a:srgbClr val="588073"/>
      </a:dk1>
      <a:lt1>
        <a:srgbClr val="FFFFFF"/>
      </a:lt1>
      <a:dk2>
        <a:srgbClr val="304546"/>
      </a:dk2>
      <a:lt2>
        <a:srgbClr val="DDDDDD"/>
      </a:lt2>
      <a:accent1>
        <a:srgbClr val="33CCCC"/>
      </a:accent1>
      <a:accent2>
        <a:srgbClr val="008871"/>
      </a:accent2>
      <a:accent3>
        <a:srgbClr val="ADB0B0"/>
      </a:accent3>
      <a:accent4>
        <a:srgbClr val="DADADA"/>
      </a:accent4>
      <a:accent5>
        <a:srgbClr val="ADE2E2"/>
      </a:accent5>
      <a:accent6>
        <a:srgbClr val="007B66"/>
      </a:accent6>
      <a:hlink>
        <a:srgbClr val="4BFFD0"/>
      </a:hlink>
      <a:folHlink>
        <a:srgbClr val="A8A8A8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0">
        <a:dk1>
          <a:srgbClr val="588073"/>
        </a:dk1>
        <a:lt1>
          <a:srgbClr val="FFFFFF"/>
        </a:lt1>
        <a:dk2>
          <a:srgbClr val="304546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ADB0B0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1">
        <a:dk1>
          <a:srgbClr val="588073"/>
        </a:dk1>
        <a:lt1>
          <a:srgbClr val="FFFFFF"/>
        </a:lt1>
        <a:dk2>
          <a:srgbClr val="304546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ADB0B0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15FFC2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2">
        <a:dk1>
          <a:srgbClr val="588073"/>
        </a:dk1>
        <a:lt1>
          <a:srgbClr val="FFFFFF"/>
        </a:lt1>
        <a:dk2>
          <a:srgbClr val="304546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ADB0B0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4BFFD0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590</TotalTime>
  <Words>474</Words>
  <Application>Microsoft PowerPoint</Application>
  <PresentationFormat>Экран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Tahoma</vt:lpstr>
      <vt:lpstr>Arial</vt:lpstr>
      <vt:lpstr>Wingdings</vt:lpstr>
      <vt:lpstr>Calibri</vt:lpstr>
      <vt:lpstr>Times New Roman</vt:lpstr>
      <vt:lpstr>Сумерки</vt:lpstr>
      <vt:lpstr>Дифференциация гласных и согласных при устранении акустической дисграфии</vt:lpstr>
      <vt:lpstr>Цель</vt:lpstr>
      <vt:lpstr>Практическая значимость исследования </vt:lpstr>
      <vt:lpstr>Основная цель логопедического воздействия</vt:lpstr>
      <vt:lpstr>Задачи коррекционного обучения</vt:lpstr>
      <vt:lpstr>Ряд направлений коррекционного воздействия </vt:lpstr>
      <vt:lpstr>Слайд 7</vt:lpstr>
      <vt:lpstr>Наглядно- демонстрационный материал </vt:lpstr>
      <vt:lpstr>Слайд 9</vt:lpstr>
      <vt:lpstr>Слайд 10</vt:lpstr>
      <vt:lpstr>Слайд 11</vt:lpstr>
      <vt:lpstr>Игры по развитию фонематического восприятия</vt:lpstr>
      <vt:lpstr>Логопедическую работу по дифференциации смешиваемых звуков провожу в два этапа </vt:lpstr>
      <vt:lpstr>I этап - План работы</vt:lpstr>
      <vt:lpstr>II этап - задача</vt:lpstr>
      <vt:lpstr>Слайд 16</vt:lpstr>
      <vt:lpstr>Материал условно делю на четыре ступени </vt:lpstr>
      <vt:lpstr>І ступень Выделение звука  из слова </vt:lpstr>
      <vt:lpstr>ІІ ступень. Сопоставление звуков по артикуляции </vt:lpstr>
      <vt:lpstr>Слайд 20</vt:lpstr>
      <vt:lpstr>IIІ ступень. Соотнесения звука с буквой </vt:lpstr>
      <vt:lpstr>IV ступень. Тренировочные упражнения на различение букв, имеющих акустико-артикуляционное сходство в слогах, словах, словосочетаниях, предложениях, текстах </vt:lpstr>
      <vt:lpstr>Слайд 23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Инна</dc:creator>
  <cp:lastModifiedBy>Инна</cp:lastModifiedBy>
  <cp:revision>7</cp:revision>
  <cp:lastPrinted>1601-01-01T00:00:00Z</cp:lastPrinted>
  <dcterms:created xsi:type="dcterms:W3CDTF">1601-01-01T00:00:00Z</dcterms:created>
  <dcterms:modified xsi:type="dcterms:W3CDTF">2015-09-14T09:06:21Z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