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67" r:id="rId13"/>
    <p:sldId id="274" r:id="rId14"/>
    <p:sldId id="275" r:id="rId15"/>
    <p:sldId id="273" r:id="rId16"/>
    <p:sldId id="269" r:id="rId17"/>
    <p:sldId id="270" r:id="rId18"/>
    <p:sldId id="271" r:id="rId19"/>
    <p:sldId id="272" r:id="rId20"/>
    <p:sldId id="27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17B2662-E4DC-4885-86F4-44B4FF069269}" type="datetimeFigureOut">
              <a:rPr lang="ru-RU"/>
              <a:pPr>
                <a:defRPr/>
              </a:pPr>
              <a:t>07.11.2012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DBE91CE-5410-44CD-8D8E-8BD740D29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92BF5-B658-4240-A921-D5702BADE9D8}" type="datetime1">
              <a:rPr lang="ru-RU"/>
              <a:pPr>
                <a:defRPr/>
              </a:pPr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62486-CB7D-4B03-85C7-43F3CDC8D3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3E9AF-F6BD-49A6-B9C1-C361CCF6B195}" type="datetime1">
              <a:rPr lang="ru-RU"/>
              <a:pPr>
                <a:defRPr/>
              </a:pPr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29D29-F996-48FA-AF5C-E088750665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5D725-453B-42B6-9BAA-EA0061174F2F}" type="datetime1">
              <a:rPr lang="ru-RU"/>
              <a:pPr>
                <a:defRPr/>
              </a:pPr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D7D2C-5BE1-4564-B11E-2226B4D90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D7D03-3883-408D-BB15-FB0BBEB646C5}" type="datetime1">
              <a:rPr lang="ru-RU"/>
              <a:pPr>
                <a:defRPr/>
              </a:pPr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916CD-A41F-4619-8674-C0BEF8DE2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B70B4-7CA3-415A-94E2-AE45ED3917B8}" type="datetime1">
              <a:rPr lang="ru-RU"/>
              <a:pPr>
                <a:defRPr/>
              </a:pPr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64947-510A-4FFA-9B92-DF7136A4A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00A27-F0EB-4B98-AD8C-8AA212DAD9E5}" type="datetime1">
              <a:rPr lang="ru-RU"/>
              <a:pPr>
                <a:defRPr/>
              </a:pPr>
              <a:t>07.11.2012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03FAF-D63C-4159-A705-4D964DEE1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7D608-8C7E-4EF9-A1D4-EF53547D9617}" type="datetime1">
              <a:rPr lang="ru-RU"/>
              <a:pPr>
                <a:defRPr/>
              </a:pPr>
              <a:t>07.11.2012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2779A-275F-499E-B4F4-D905F8872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7EDC6-6927-4512-994F-DC4A0EE72BEF}" type="datetime1">
              <a:rPr lang="ru-RU"/>
              <a:pPr>
                <a:defRPr/>
              </a:pPr>
              <a:t>07.11.2012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449E3-71FF-4E65-A97C-999C11D8A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1C00-5221-4DC1-B3C2-B290E8F0E855}" type="datetime1">
              <a:rPr lang="ru-RU"/>
              <a:pPr>
                <a:defRPr/>
              </a:pPr>
              <a:t>07.11.2012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3A493-4431-4AC2-8257-FB8458891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265E6-0BF7-4269-91E1-03DB0D1025F0}" type="datetime1">
              <a:rPr lang="ru-RU"/>
              <a:pPr>
                <a:defRPr/>
              </a:pPr>
              <a:t>07.11.2012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7B337-029E-4917-B78E-6DB518234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9F288-6638-47CA-9207-46B94A6B7156}" type="datetime1">
              <a:rPr lang="ru-RU"/>
              <a:pPr>
                <a:defRPr/>
              </a:pPr>
              <a:t>07.11.2012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4F8D3-2B86-42AB-946C-1EBB17E86F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6C82B3-0730-4E77-92C6-1B2B58963B4F}" type="datetime1">
              <a:rPr lang="ru-RU"/>
              <a:pPr>
                <a:defRPr/>
              </a:pPr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BF32A7-1CC7-4206-AC9E-6E62E7582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1\&#1052;&#1086;&#1080;%20&#1076;&#1086;&#1082;&#1091;&#1084;&#1077;&#1085;&#1090;&#1099;\&#1086;&#1090;&#1082;&#1088;&#1099;&#1090;&#1099;&#1081;%20&#1091;&#1088;&#1086;&#1082;%202%20&#1082;&#1083;\&#1060;&#1080;&#1085;&#1089;&#1082;&#1072;&#1103;%20&#1079;&#1072;&#1088;&#1103;&#1076;&#1082;&#1072;%20&#1090;&#1088;&#1080;&#1094;&#1072;&#1094;&#1072;...mp3" TargetMode="Externa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1058;&#1045;&#1057;&#1058;%20&#1087;&#1086;%20&#1088;&#1091;&#1089;&#1089;&#1082;&#1086;&#1084;&#1091;%20&#1103;&#1079;&#1099;&#1082;&#1091;%202%20&#1082;&#1083;&#1072;&#1089;&#1089;.ppt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ki.rdf.ru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&#1080;&#1089;&#1090;&#1086;&#1088;&#1080;&#1103;%20&#1088;&#1077;&#1095;&#1080;.pp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405313" y="477838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429125" y="1143000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714750" y="1143000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14750" y="428625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524375" y="785813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571875" y="785813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071938" y="1285875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071938" y="357188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882004" y="608056"/>
            <a:ext cx="785818" cy="7858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13" name="Овал 12"/>
          <p:cNvSpPr/>
          <p:nvPr/>
        </p:nvSpPr>
        <p:spPr>
          <a:xfrm>
            <a:off x="1690688" y="835025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714500" y="150018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000125" y="150018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000125" y="785813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785938" y="1143000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57250" y="1143000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357313" y="1643063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357313" y="64293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167360" y="965246"/>
            <a:ext cx="785818" cy="7858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</a:p>
        </p:txBody>
      </p:sp>
      <p:sp>
        <p:nvSpPr>
          <p:cNvPr id="22" name="Овал 21"/>
          <p:cNvSpPr/>
          <p:nvPr/>
        </p:nvSpPr>
        <p:spPr>
          <a:xfrm>
            <a:off x="8405813" y="1406525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429625" y="207168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715250" y="207168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715250" y="1357313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8501063" y="171450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572375" y="171450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072438" y="2214563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072438" y="121443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858148" y="1571612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</a:t>
            </a:r>
          </a:p>
        </p:txBody>
      </p:sp>
      <p:sp>
        <p:nvSpPr>
          <p:cNvPr id="31" name="Овал 30"/>
          <p:cNvSpPr/>
          <p:nvPr/>
        </p:nvSpPr>
        <p:spPr>
          <a:xfrm rot="2585452">
            <a:off x="6340475" y="1196975"/>
            <a:ext cx="169863" cy="460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357938" y="1357313"/>
            <a:ext cx="46037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 rot="19933222">
            <a:off x="6692900" y="1198563"/>
            <a:ext cx="46038" cy="330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 rot="19221648" flipH="1">
            <a:off x="5402263" y="1706563"/>
            <a:ext cx="455612" cy="87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 rot="2352785" flipH="1">
            <a:off x="5319713" y="1398588"/>
            <a:ext cx="454025" cy="61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786438" y="1571625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715000" y="1785938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715000" y="1285875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286375" y="1571625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 rot="2585452">
            <a:off x="2957513" y="485775"/>
            <a:ext cx="169862" cy="44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2974975" y="646113"/>
            <a:ext cx="46038" cy="24606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 rot="19933222">
            <a:off x="3311525" y="485775"/>
            <a:ext cx="44450" cy="3317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 rot="2585452">
            <a:off x="206375" y="1766888"/>
            <a:ext cx="169863" cy="444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23838" y="1927225"/>
            <a:ext cx="46037" cy="2460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 rot="19933222">
            <a:off x="560388" y="1766888"/>
            <a:ext cx="44450" cy="33178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 rot="2585452">
            <a:off x="8670925" y="1338263"/>
            <a:ext cx="169863" cy="44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8929688" y="1071563"/>
            <a:ext cx="46037" cy="24606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 rot="19933222">
            <a:off x="9023350" y="1338263"/>
            <a:ext cx="46038" cy="33178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 rot="2585452">
            <a:off x="2992438" y="1838325"/>
            <a:ext cx="169862" cy="444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3009900" y="1998663"/>
            <a:ext cx="46038" cy="246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 rot="19933222">
            <a:off x="3346450" y="1838325"/>
            <a:ext cx="44450" cy="331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 rot="19221648" flipH="1">
            <a:off x="7980363" y="873125"/>
            <a:ext cx="455612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 rot="2352785" flipH="1">
            <a:off x="7897813" y="565150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8364538" y="738188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8293100" y="952500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8293100" y="452438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7864475" y="738188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/>
          <p:cNvSpPr/>
          <p:nvPr/>
        </p:nvSpPr>
        <p:spPr>
          <a:xfrm rot="19221648" flipH="1">
            <a:off x="115888" y="658813"/>
            <a:ext cx="455612" cy="873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 rot="2352785" flipH="1">
            <a:off x="33338" y="350838"/>
            <a:ext cx="454025" cy="619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500063" y="523875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428625" y="738188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428625" y="238125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0" y="523875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 rot="19221648" flipH="1">
            <a:off x="2479675" y="1587500"/>
            <a:ext cx="455613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 rot="2352785" flipH="1">
            <a:off x="2397125" y="1279525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2863850" y="1452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2792413" y="1666875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2792413" y="1166813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2363788" y="1452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Овал 69"/>
          <p:cNvSpPr/>
          <p:nvPr/>
        </p:nvSpPr>
        <p:spPr>
          <a:xfrm rot="19221648" flipH="1">
            <a:off x="4979988" y="704850"/>
            <a:ext cx="455612" cy="87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1" name="Овал 70"/>
          <p:cNvSpPr/>
          <p:nvPr/>
        </p:nvSpPr>
        <p:spPr>
          <a:xfrm rot="3744122" flipH="1">
            <a:off x="4965700" y="381001"/>
            <a:ext cx="454025" cy="635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5364163" y="569913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5292725" y="784225"/>
            <a:ext cx="71438" cy="2857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5292725" y="284163"/>
            <a:ext cx="71438" cy="2857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5" name="Овал 74"/>
          <p:cNvSpPr/>
          <p:nvPr/>
        </p:nvSpPr>
        <p:spPr>
          <a:xfrm rot="1391337">
            <a:off x="4932363" y="554038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6619875" y="477838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6643688" y="114300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5929313" y="114300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5929313" y="42862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6715125" y="785813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5786438" y="785813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6286500" y="128587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6286500" y="28575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6072145" y="642918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sp>
        <p:nvSpPr>
          <p:cNvPr id="85" name="Овал 84"/>
          <p:cNvSpPr/>
          <p:nvPr/>
        </p:nvSpPr>
        <p:spPr>
          <a:xfrm>
            <a:off x="7143750" y="1500188"/>
            <a:ext cx="46038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833438" y="2192338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857250" y="285750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142875" y="285750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142875" y="2143125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928688" y="2500313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0" y="2500313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500063" y="3000375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500063" y="200025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285720" y="2357430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</a:p>
        </p:txBody>
      </p:sp>
      <p:sp>
        <p:nvSpPr>
          <p:cNvPr id="95" name="Овал 94"/>
          <p:cNvSpPr/>
          <p:nvPr/>
        </p:nvSpPr>
        <p:spPr>
          <a:xfrm>
            <a:off x="1116013" y="2141538"/>
            <a:ext cx="46037" cy="24606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6" name="Овал 95"/>
          <p:cNvSpPr/>
          <p:nvPr/>
        </p:nvSpPr>
        <p:spPr>
          <a:xfrm rot="19221648" flipH="1">
            <a:off x="1479550" y="2516188"/>
            <a:ext cx="455613" cy="87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7" name="Овал 96"/>
          <p:cNvSpPr/>
          <p:nvPr/>
        </p:nvSpPr>
        <p:spPr>
          <a:xfrm rot="2352785" flipH="1">
            <a:off x="1397000" y="2208213"/>
            <a:ext cx="454025" cy="61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1863725" y="2381250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1792288" y="2595563"/>
            <a:ext cx="71437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1792288" y="2095500"/>
            <a:ext cx="71437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1363663" y="2381250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" name="Овал 101"/>
          <p:cNvSpPr/>
          <p:nvPr/>
        </p:nvSpPr>
        <p:spPr>
          <a:xfrm rot="19221648" flipH="1">
            <a:off x="7051675" y="2587625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" name="Овал 102"/>
          <p:cNvSpPr/>
          <p:nvPr/>
        </p:nvSpPr>
        <p:spPr>
          <a:xfrm rot="2352785" flipH="1">
            <a:off x="6969125" y="2279650"/>
            <a:ext cx="454025" cy="619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7435850" y="2452688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7364413" y="2667000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7364413" y="2166938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6935788" y="2452688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Овал 107"/>
          <p:cNvSpPr/>
          <p:nvPr/>
        </p:nvSpPr>
        <p:spPr>
          <a:xfrm rot="18305469">
            <a:off x="5200650" y="2386013"/>
            <a:ext cx="169863" cy="460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9" name="Овал 108"/>
          <p:cNvSpPr/>
          <p:nvPr/>
        </p:nvSpPr>
        <p:spPr>
          <a:xfrm rot="15720017">
            <a:off x="5217319" y="2545557"/>
            <a:ext cx="46037" cy="2476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0" name="Овал 109"/>
          <p:cNvSpPr/>
          <p:nvPr/>
        </p:nvSpPr>
        <p:spPr>
          <a:xfrm rot="14053239">
            <a:off x="5553075" y="2386013"/>
            <a:ext cx="46037" cy="331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1" name="Овал 110"/>
          <p:cNvSpPr/>
          <p:nvPr/>
        </p:nvSpPr>
        <p:spPr>
          <a:xfrm rot="13341665" flipH="1">
            <a:off x="4687888" y="2135188"/>
            <a:ext cx="455612" cy="873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" name="Овал 111"/>
          <p:cNvSpPr/>
          <p:nvPr/>
        </p:nvSpPr>
        <p:spPr>
          <a:xfrm rot="18072802" flipH="1">
            <a:off x="4604544" y="1828006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3" name="Овал 112"/>
          <p:cNvSpPr/>
          <p:nvPr/>
        </p:nvSpPr>
        <p:spPr>
          <a:xfrm rot="15720017">
            <a:off x="5072857" y="1999456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4" name="Овал 113"/>
          <p:cNvSpPr/>
          <p:nvPr/>
        </p:nvSpPr>
        <p:spPr>
          <a:xfrm rot="15720017">
            <a:off x="5001419" y="2213769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5" name="Овал 114"/>
          <p:cNvSpPr/>
          <p:nvPr/>
        </p:nvSpPr>
        <p:spPr>
          <a:xfrm rot="15720017">
            <a:off x="5001419" y="1713707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6" name="Овал 115"/>
          <p:cNvSpPr/>
          <p:nvPr/>
        </p:nvSpPr>
        <p:spPr>
          <a:xfrm rot="15720017">
            <a:off x="4572794" y="1999456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7" name="Овал 116"/>
          <p:cNvSpPr/>
          <p:nvPr/>
        </p:nvSpPr>
        <p:spPr>
          <a:xfrm rot="2151103" flipH="1">
            <a:off x="1870075" y="704850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8" name="Овал 117"/>
          <p:cNvSpPr/>
          <p:nvPr/>
        </p:nvSpPr>
        <p:spPr>
          <a:xfrm rot="6882240" flipH="1">
            <a:off x="2110581" y="545307"/>
            <a:ext cx="454025" cy="61912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9" name="Овал 118"/>
          <p:cNvSpPr/>
          <p:nvPr/>
        </p:nvSpPr>
        <p:spPr>
          <a:xfrm rot="4529455">
            <a:off x="2577307" y="718344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0" name="Овал 119"/>
          <p:cNvSpPr/>
          <p:nvPr/>
        </p:nvSpPr>
        <p:spPr>
          <a:xfrm>
            <a:off x="2471738" y="671513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1" name="Овал 120"/>
          <p:cNvSpPr/>
          <p:nvPr/>
        </p:nvSpPr>
        <p:spPr>
          <a:xfrm rot="4529455">
            <a:off x="2505869" y="432594"/>
            <a:ext cx="71438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" name="Овал 121"/>
          <p:cNvSpPr/>
          <p:nvPr/>
        </p:nvSpPr>
        <p:spPr>
          <a:xfrm rot="4529455">
            <a:off x="2077244" y="718344"/>
            <a:ext cx="285750" cy="71438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3" name="Овал 122"/>
          <p:cNvSpPr/>
          <p:nvPr/>
        </p:nvSpPr>
        <p:spPr>
          <a:xfrm>
            <a:off x="2571736" y="428604"/>
            <a:ext cx="428628" cy="42862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5143451" y="1285860"/>
            <a:ext cx="428628" cy="42862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214282" y="1285860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6" name="Овал 125"/>
          <p:cNvSpPr/>
          <p:nvPr/>
        </p:nvSpPr>
        <p:spPr>
          <a:xfrm>
            <a:off x="8572528" y="428604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7" name="Овал 126"/>
          <p:cNvSpPr/>
          <p:nvPr/>
        </p:nvSpPr>
        <p:spPr>
          <a:xfrm>
            <a:off x="7215206" y="1071546"/>
            <a:ext cx="428628" cy="4286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3714744" y="1785926"/>
            <a:ext cx="428628" cy="4286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 rot="2149859">
            <a:off x="4643438" y="2000250"/>
            <a:ext cx="357187" cy="3571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 rot="17447951">
            <a:off x="6572250" y="1928813"/>
            <a:ext cx="357187" cy="357188"/>
          </a:xfrm>
          <a:prstGeom prst="rect">
            <a:avLst/>
          </a:prstGeom>
          <a:solidFill>
            <a:srgbClr val="A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 rot="1817353">
            <a:off x="3214688" y="1357313"/>
            <a:ext cx="357187" cy="3571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 rot="1279228">
            <a:off x="928688" y="357188"/>
            <a:ext cx="357187" cy="357187"/>
          </a:xfrm>
          <a:prstGeom prst="rect">
            <a:avLst/>
          </a:prstGeom>
          <a:solidFill>
            <a:srgbClr val="A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 rot="19653907">
            <a:off x="3071813" y="2071688"/>
            <a:ext cx="357187" cy="357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>
            <a:off x="0" y="2786058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 урока:</a:t>
            </a:r>
          </a:p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Речь. Единицы речи.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30" grpId="0" animBg="1"/>
      <p:bldP spid="131" grpId="0" animBg="1"/>
      <p:bldP spid="132" grpId="0" animBg="1"/>
      <p:bldP spid="1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468313" y="352425"/>
            <a:ext cx="2016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/>
              <a:t>:</a:t>
            </a:r>
          </a:p>
          <a:p>
            <a:endParaRPr lang="ru-RU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563938" y="371633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ru-RU" sz="2800" b="1" i="1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469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16913" y="6524625"/>
            <a:ext cx="360362" cy="333375"/>
          </a:xfrm>
          <a:prstGeom prst="actionButtonForwardNex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4693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12088" y="6524625"/>
            <a:ext cx="360362" cy="333375"/>
          </a:xfrm>
          <a:prstGeom prst="actionButtonBackPreviou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1" name="WordArt 7"/>
          <p:cNvSpPr>
            <a:spLocks noChangeArrowheads="1" noChangeShapeType="1" noTextEdit="1"/>
          </p:cNvSpPr>
          <p:nvPr/>
        </p:nvSpPr>
        <p:spPr bwMode="auto">
          <a:xfrm>
            <a:off x="755650" y="4508500"/>
            <a:ext cx="7559675" cy="1512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Bookman Old Style"/>
              </a:rPr>
              <a:t>тетрадь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323850" y="320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i="1"/>
          </a:p>
        </p:txBody>
      </p:sp>
      <p:sp>
        <p:nvSpPr>
          <p:cNvPr id="26633" name="WordArt 9"/>
          <p:cNvSpPr>
            <a:spLocks noChangeArrowheads="1" noChangeShapeType="1" noTextEdit="1"/>
          </p:cNvSpPr>
          <p:nvPr/>
        </p:nvSpPr>
        <p:spPr bwMode="auto">
          <a:xfrm>
            <a:off x="6372225" y="1989138"/>
            <a:ext cx="2447925" cy="2087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50000">
                      <a:srgbClr val="182F76"/>
                    </a:gs>
                    <a:gs pos="100000">
                      <a:srgbClr val="3366FF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rPr>
              <a:t>дь</a:t>
            </a:r>
          </a:p>
        </p:txBody>
      </p:sp>
      <p:sp>
        <p:nvSpPr>
          <p:cNvPr id="26634" name="WordArt 10"/>
          <p:cNvSpPr>
            <a:spLocks noChangeArrowheads="1" noChangeShapeType="1" noTextEdit="1"/>
          </p:cNvSpPr>
          <p:nvPr/>
        </p:nvSpPr>
        <p:spPr bwMode="auto">
          <a:xfrm>
            <a:off x="0" y="1844675"/>
            <a:ext cx="2555875" cy="1944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8000">
                      <a:srgbClr val="00CCCC"/>
                    </a:gs>
                    <a:gs pos="23500">
                      <a:srgbClr val="9999FF"/>
                    </a:gs>
                    <a:gs pos="30000">
                      <a:srgbClr val="2E6792"/>
                    </a:gs>
                    <a:gs pos="35501">
                      <a:srgbClr val="3333CC"/>
                    </a:gs>
                    <a:gs pos="40500">
                      <a:srgbClr val="1170FF"/>
                    </a:gs>
                    <a:gs pos="50000">
                      <a:srgbClr val="006699"/>
                    </a:gs>
                    <a:gs pos="59500">
                      <a:srgbClr val="1170FF"/>
                    </a:gs>
                    <a:gs pos="64499">
                      <a:srgbClr val="3333CC"/>
                    </a:gs>
                    <a:gs pos="70000">
                      <a:srgbClr val="2E6792"/>
                    </a:gs>
                    <a:gs pos="76500">
                      <a:srgbClr val="9999FF"/>
                    </a:gs>
                    <a:gs pos="92000">
                      <a:srgbClr val="00CCCC"/>
                    </a:gs>
                    <a:gs pos="100000">
                      <a:srgbClr val="3399FF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rPr>
              <a:t>те</a:t>
            </a:r>
          </a:p>
        </p:txBody>
      </p:sp>
      <p:sp>
        <p:nvSpPr>
          <p:cNvPr id="26635" name="WordArt 11"/>
          <p:cNvSpPr>
            <a:spLocks noChangeArrowheads="1" noChangeShapeType="1" noTextEdit="1"/>
          </p:cNvSpPr>
          <p:nvPr/>
        </p:nvSpPr>
        <p:spPr bwMode="auto">
          <a:xfrm>
            <a:off x="2916238" y="1989138"/>
            <a:ext cx="1511300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Bookman Old Style"/>
              </a:rPr>
              <a:t>III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FF"/>
              </a:solidFill>
              <a:latin typeface="Bookman Old Style"/>
            </a:endParaRPr>
          </a:p>
        </p:txBody>
      </p:sp>
      <p:sp>
        <p:nvSpPr>
          <p:cNvPr id="26636" name="WordArt 12"/>
          <p:cNvSpPr>
            <a:spLocks noChangeArrowheads="1" noChangeShapeType="1" noTextEdit="1"/>
          </p:cNvSpPr>
          <p:nvPr/>
        </p:nvSpPr>
        <p:spPr bwMode="auto">
          <a:xfrm>
            <a:off x="4643438" y="2060575"/>
            <a:ext cx="720725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CCFF"/>
                    </a:gs>
                    <a:gs pos="100000">
                      <a:srgbClr val="9900FF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rPr>
              <a:t>и</a:t>
            </a: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 flipH="1">
            <a:off x="4500563" y="1268413"/>
            <a:ext cx="1368425" cy="230505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WordArt 14"/>
          <p:cNvSpPr>
            <a:spLocks noChangeArrowheads="1" noChangeShapeType="1" noTextEdit="1"/>
          </p:cNvSpPr>
          <p:nvPr/>
        </p:nvSpPr>
        <p:spPr bwMode="auto">
          <a:xfrm>
            <a:off x="5580063" y="2349500"/>
            <a:ext cx="720725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00FF"/>
                    </a:gs>
                    <a:gs pos="100000">
                      <a:srgbClr val="00CCFF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rPr>
              <a:t>а</a:t>
            </a:r>
          </a:p>
        </p:txBody>
      </p:sp>
      <p:sp>
        <p:nvSpPr>
          <p:cNvPr id="114702" name="AutoShape 15"/>
          <p:cNvSpPr>
            <a:spLocks noChangeArrowheads="1"/>
          </p:cNvSpPr>
          <p:nvPr/>
        </p:nvSpPr>
        <p:spPr bwMode="auto">
          <a:xfrm rot="5400000">
            <a:off x="7375525" y="1444625"/>
            <a:ext cx="3213100" cy="323850"/>
          </a:xfrm>
          <a:custGeom>
            <a:avLst/>
            <a:gdLst>
              <a:gd name="T0" fmla="*/ 3098559 w 21600"/>
              <a:gd name="T1" fmla="*/ 161925 h 21600"/>
              <a:gd name="T2" fmla="*/ 1606550 w 21600"/>
              <a:gd name="T3" fmla="*/ 323850 h 21600"/>
              <a:gd name="T4" fmla="*/ 114541 w 21600"/>
              <a:gd name="T5" fmla="*/ 161925 h 21600"/>
              <a:gd name="T6" fmla="*/ 160655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570 w 21600"/>
              <a:gd name="T13" fmla="*/ 2570 h 21600"/>
              <a:gd name="T14" fmla="*/ 19030 w 21600"/>
              <a:gd name="T15" fmla="*/ 1903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540" y="21600"/>
                </a:lnTo>
                <a:lnTo>
                  <a:pt x="2006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0000FF"/>
              </a:gs>
              <a:gs pos="100000">
                <a:srgbClr val="000076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4703" name="WordArt 16"/>
          <p:cNvSpPr>
            <a:spLocks noChangeArrowheads="1" noChangeShapeType="1" noTextEdit="1"/>
          </p:cNvSpPr>
          <p:nvPr/>
        </p:nvSpPr>
        <p:spPr bwMode="auto">
          <a:xfrm rot="-5400000">
            <a:off x="7758112" y="1466851"/>
            <a:ext cx="2447925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ребусы</a:t>
            </a:r>
          </a:p>
        </p:txBody>
      </p:sp>
      <p:sp>
        <p:nvSpPr>
          <p:cNvPr id="114704" name="AutoShape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164388" y="6508750"/>
            <a:ext cx="555625" cy="349250"/>
          </a:xfrm>
          <a:prstGeom prst="flowChartDecision">
            <a:avLst/>
          </a:prstGeom>
          <a:gradFill rotWithShape="1">
            <a:gsLst>
              <a:gs pos="0">
                <a:srgbClr val="182F76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4705" name="AutoShape 1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820150" y="6524625"/>
            <a:ext cx="323850" cy="333375"/>
          </a:xfrm>
          <a:prstGeom prst="actionButtonHom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animBg="1"/>
      <p:bldP spid="26632" grpId="0"/>
      <p:bldP spid="26633" grpId="0" animBg="1"/>
      <p:bldP spid="26634" grpId="0" animBg="1"/>
      <p:bldP spid="26635" grpId="0" animBg="1"/>
      <p:bldP spid="26636" grpId="0" animBg="1"/>
      <p:bldP spid="26637" grpId="0" animBg="1"/>
      <p:bldP spid="266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468313" y="352425"/>
            <a:ext cx="2016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i="1"/>
          </a:p>
          <a:p>
            <a:endParaRPr lang="ru-RU"/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323850" y="765175"/>
            <a:ext cx="5321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То я в клетку, то в линейку,</a:t>
            </a:r>
          </a:p>
          <a:p>
            <a:pPr>
              <a:defRPr/>
            </a:pPr>
            <a:r>
              <a:rPr lang="ru-RU" sz="28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Написать на мне сумей-ка,</a:t>
            </a:r>
          </a:p>
          <a:p>
            <a:pPr>
              <a:defRPr/>
            </a:pPr>
            <a:r>
              <a:rPr lang="ru-RU" sz="28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Можешь и нарисовать.</a:t>
            </a:r>
          </a:p>
          <a:p>
            <a:pPr>
              <a:defRPr/>
            </a:pPr>
            <a:r>
              <a:rPr lang="ru-RU" sz="28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Что такое я? ……</a:t>
            </a:r>
          </a:p>
        </p:txBody>
      </p:sp>
      <p:sp>
        <p:nvSpPr>
          <p:cNvPr id="8294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16913" y="6524625"/>
            <a:ext cx="360362" cy="333375"/>
          </a:xfrm>
          <a:prstGeom prst="actionButtonForwardNex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949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85113" y="6524625"/>
            <a:ext cx="360362" cy="333375"/>
          </a:xfrm>
          <a:prstGeom prst="actionButtonBackPreviou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887" name="AutoShape 7"/>
          <p:cNvSpPr>
            <a:spLocks noChangeArrowheads="1"/>
          </p:cNvSpPr>
          <p:nvPr/>
        </p:nvSpPr>
        <p:spPr bwMode="auto">
          <a:xfrm rot="5400000">
            <a:off x="7267575" y="1481138"/>
            <a:ext cx="3357563" cy="395287"/>
          </a:xfrm>
          <a:custGeom>
            <a:avLst/>
            <a:gdLst>
              <a:gd name="G0" fmla="+- 1305 0 0"/>
              <a:gd name="G1" fmla="+- 21600 0 1305"/>
              <a:gd name="G2" fmla="*/ 1305 1 2"/>
              <a:gd name="G3" fmla="+- 21600 0 G2"/>
              <a:gd name="G4" fmla="+/ 1305 21600 2"/>
              <a:gd name="G5" fmla="+/ G1 0 2"/>
              <a:gd name="G6" fmla="*/ 21600 21600 1305"/>
              <a:gd name="G7" fmla="*/ G6 1 2"/>
              <a:gd name="G8" fmla="+- 21600 0 G7"/>
              <a:gd name="G9" fmla="*/ 21600 1 2"/>
              <a:gd name="G10" fmla="+- 1305 0 G9"/>
              <a:gd name="G11" fmla="?: G10 G8 0"/>
              <a:gd name="G12" fmla="?: G10 G7 21600"/>
              <a:gd name="T0" fmla="*/ 20947 w 21600"/>
              <a:gd name="T1" fmla="*/ 10800 h 21600"/>
              <a:gd name="T2" fmla="*/ 10800 w 21600"/>
              <a:gd name="T3" fmla="*/ 21600 h 21600"/>
              <a:gd name="T4" fmla="*/ 653 w 21600"/>
              <a:gd name="T5" fmla="*/ 10800 h 21600"/>
              <a:gd name="T6" fmla="*/ 10800 w 21600"/>
              <a:gd name="T7" fmla="*/ 0 h 21600"/>
              <a:gd name="T8" fmla="*/ 2453 w 21600"/>
              <a:gd name="T9" fmla="*/ 2453 h 21600"/>
              <a:gd name="T10" fmla="*/ 19147 w 21600"/>
              <a:gd name="T11" fmla="*/ 191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305" y="21600"/>
                </a:lnTo>
                <a:lnTo>
                  <a:pt x="20295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33CCFF"/>
              </a:gs>
              <a:gs pos="50000">
                <a:schemeClr val="accent2"/>
              </a:gs>
              <a:gs pos="100000">
                <a:srgbClr val="33CC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2951" name="WordArt 8"/>
          <p:cNvSpPr>
            <a:spLocks noChangeArrowheads="1" noChangeShapeType="1" noTextEdit="1"/>
          </p:cNvSpPr>
          <p:nvPr/>
        </p:nvSpPr>
        <p:spPr bwMode="auto">
          <a:xfrm rot="-5400000">
            <a:off x="7793831" y="1431132"/>
            <a:ext cx="2376487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загадки</a:t>
            </a:r>
          </a:p>
        </p:txBody>
      </p:sp>
      <p:sp>
        <p:nvSpPr>
          <p:cNvPr id="122889" name="Rectangle 9"/>
          <p:cNvSpPr>
            <a:spLocks noChangeArrowheads="1"/>
          </p:cNvSpPr>
          <p:nvPr/>
        </p:nvSpPr>
        <p:spPr bwMode="auto">
          <a:xfrm>
            <a:off x="2987675" y="3644900"/>
            <a:ext cx="53292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Развернули дети </a:t>
            </a:r>
          </a:p>
          <a:p>
            <a:pPr>
              <a:defRPr/>
            </a:pPr>
            <a:r>
              <a:rPr lang="ru-RU" sz="2800" b="1" i="1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голубые сети,</a:t>
            </a:r>
          </a:p>
          <a:p>
            <a:pPr>
              <a:defRPr/>
            </a:pPr>
            <a:r>
              <a:rPr lang="ru-RU" sz="2800" b="1" i="1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 за партой, а не в речке,</a:t>
            </a:r>
          </a:p>
          <a:p>
            <a:pPr>
              <a:defRPr/>
            </a:pPr>
            <a:r>
              <a:rPr lang="ru-RU" sz="2800" b="1" i="1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на рыб, а на словечки.</a:t>
            </a:r>
          </a:p>
        </p:txBody>
      </p:sp>
      <p:sp>
        <p:nvSpPr>
          <p:cNvPr id="82953" name="AutoShape 1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820150" y="6524625"/>
            <a:ext cx="323850" cy="333375"/>
          </a:xfrm>
          <a:prstGeom prst="actionButtonHom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954" name="AutoShape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308850" y="6508750"/>
            <a:ext cx="555625" cy="349250"/>
          </a:xfrm>
          <a:prstGeom prst="flowChartDecision">
            <a:avLst/>
          </a:prstGeom>
          <a:gradFill rotWithShape="1">
            <a:gsLst>
              <a:gs pos="0">
                <a:srgbClr val="182F76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14290"/>
            <a:ext cx="292895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468313" y="35242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1042988" y="333375"/>
            <a:ext cx="65658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Покажи свои тетрадки, </a:t>
            </a:r>
          </a:p>
          <a:p>
            <a:pPr>
              <a:defRPr/>
            </a:pPr>
            <a:r>
              <a:rPr lang="ru-RU" sz="40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и я скажу, кто ты.</a:t>
            </a:r>
          </a:p>
        </p:txBody>
      </p:sp>
      <p:sp>
        <p:nvSpPr>
          <p:cNvPr id="97284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12088" y="6524625"/>
            <a:ext cx="360362" cy="333375"/>
          </a:xfrm>
          <a:prstGeom prst="actionButtonBackPreviou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7285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524625"/>
            <a:ext cx="360362" cy="333375"/>
          </a:xfrm>
          <a:prstGeom prst="actionButtonForwardNex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6503" name="Picture 7" descr="ARROW34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04813"/>
            <a:ext cx="3778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4" name="Picture 8" descr="ARROW34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205038"/>
            <a:ext cx="3778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971550" y="2205038"/>
            <a:ext cx="5743560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В тетради не пером </a:t>
            </a:r>
            <a:endParaRPr lang="ru-RU" sz="4000" b="1" i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ru-RU" sz="4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пишут </a:t>
            </a:r>
            <a:r>
              <a:rPr lang="ru-RU" sz="40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– умом</a:t>
            </a:r>
            <a:r>
              <a:rPr lang="ru-RU" sz="4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en-US" sz="4000" b="1" i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4000" b="1" i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4000" b="1" i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4000" b="1" i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4000" b="1" i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4000" b="1" i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ru-RU" sz="4000" b="1" i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ru-RU" sz="4000" b="1" i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ru-RU" sz="4000" b="1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ru-RU" sz="4000" b="1" i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ru-RU" sz="4000" b="1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6506" name="AutoShape 10"/>
          <p:cNvSpPr>
            <a:spLocks noChangeArrowheads="1"/>
          </p:cNvSpPr>
          <p:nvPr/>
        </p:nvSpPr>
        <p:spPr bwMode="auto">
          <a:xfrm rot="5400000">
            <a:off x="5562600" y="3186113"/>
            <a:ext cx="6767513" cy="395287"/>
          </a:xfrm>
          <a:custGeom>
            <a:avLst/>
            <a:gdLst>
              <a:gd name="G0" fmla="+- 1305 0 0"/>
              <a:gd name="G1" fmla="+- 21600 0 1305"/>
              <a:gd name="G2" fmla="*/ 1305 1 2"/>
              <a:gd name="G3" fmla="+- 21600 0 G2"/>
              <a:gd name="G4" fmla="+/ 1305 21600 2"/>
              <a:gd name="G5" fmla="+/ G1 0 2"/>
              <a:gd name="G6" fmla="*/ 21600 21600 1305"/>
              <a:gd name="G7" fmla="*/ G6 1 2"/>
              <a:gd name="G8" fmla="+- 21600 0 G7"/>
              <a:gd name="G9" fmla="*/ 21600 1 2"/>
              <a:gd name="G10" fmla="+- 1305 0 G9"/>
              <a:gd name="G11" fmla="?: G10 G8 0"/>
              <a:gd name="G12" fmla="?: G10 G7 21600"/>
              <a:gd name="T0" fmla="*/ 20947 w 21600"/>
              <a:gd name="T1" fmla="*/ 10800 h 21600"/>
              <a:gd name="T2" fmla="*/ 10800 w 21600"/>
              <a:gd name="T3" fmla="*/ 21600 h 21600"/>
              <a:gd name="T4" fmla="*/ 653 w 21600"/>
              <a:gd name="T5" fmla="*/ 10800 h 21600"/>
              <a:gd name="T6" fmla="*/ 10800 w 21600"/>
              <a:gd name="T7" fmla="*/ 0 h 21600"/>
              <a:gd name="T8" fmla="*/ 2453 w 21600"/>
              <a:gd name="T9" fmla="*/ 2453 h 21600"/>
              <a:gd name="T10" fmla="*/ 19147 w 21600"/>
              <a:gd name="T11" fmla="*/ 191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305" y="21600"/>
                </a:lnTo>
                <a:lnTo>
                  <a:pt x="20295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33CCFF"/>
              </a:gs>
              <a:gs pos="50000">
                <a:schemeClr val="accent2"/>
              </a:gs>
              <a:gs pos="100000">
                <a:srgbClr val="33CC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7290" name="WordArt 11"/>
          <p:cNvSpPr>
            <a:spLocks noChangeArrowheads="1" noChangeShapeType="1" noTextEdit="1"/>
          </p:cNvSpPr>
          <p:nvPr/>
        </p:nvSpPr>
        <p:spPr bwMode="auto">
          <a:xfrm rot="-5400000">
            <a:off x="6138069" y="3086894"/>
            <a:ext cx="5688012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пословицы и поговорки</a:t>
            </a:r>
          </a:p>
        </p:txBody>
      </p:sp>
      <p:pic>
        <p:nvPicPr>
          <p:cNvPr id="106508" name="Picture 12" descr="ARROW34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714752"/>
            <a:ext cx="3778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9" name="Rectangle 13"/>
          <p:cNvSpPr>
            <a:spLocks noChangeArrowheads="1"/>
          </p:cNvSpPr>
          <p:nvPr/>
        </p:nvSpPr>
        <p:spPr bwMode="auto">
          <a:xfrm>
            <a:off x="1042988" y="3500438"/>
            <a:ext cx="73743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Тетрадь – зеркало ученика.</a:t>
            </a:r>
          </a:p>
        </p:txBody>
      </p:sp>
      <p:sp>
        <p:nvSpPr>
          <p:cNvPr id="97293" name="AutoShape 1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675688" y="6524625"/>
            <a:ext cx="323850" cy="333375"/>
          </a:xfrm>
          <a:prstGeom prst="actionButtonHom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7294" name="AutoShape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308850" y="6508750"/>
            <a:ext cx="431800" cy="349250"/>
          </a:xfrm>
          <a:prstGeom prst="flowChartDecision">
            <a:avLst/>
          </a:prstGeom>
          <a:gradFill rotWithShape="1">
            <a:gsLst>
              <a:gs pos="0">
                <a:srgbClr val="182F76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5" name="Picture 6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297751"/>
            <a:ext cx="3143272" cy="2560249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0"/>
                                        <p:tgtEl>
                                          <p:spTgt spid="10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0"/>
                            </p:stCondLst>
                            <p:childTnLst>
                              <p:par>
                                <p:cTn id="3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/>
      <p:bldP spid="106505" grpId="0"/>
      <p:bldP spid="1065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721C00-5221-4DC1-B3C2-B290E8F0E855}" type="datetime1">
              <a:rPr lang="ru-RU" smtClean="0"/>
              <a:pPr>
                <a:defRPr/>
              </a:pPr>
              <a:t>07.11.2012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63A493-4431-4AC2-8257-FB84588913C0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0"/>
            <a:ext cx="6572296" cy="60722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Финская зарядка трицаца.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550070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6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8" name="Picture 12" descr="LANDS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929718" cy="6143644"/>
          </a:xfrm>
          <a:prstGeom prst="rect">
            <a:avLst/>
          </a:prstGeom>
          <a:noFill/>
        </p:spPr>
      </p:pic>
      <p:pic>
        <p:nvPicPr>
          <p:cNvPr id="3" name="Picture 29" descr="b3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1775" y="4786322"/>
            <a:ext cx="1292225" cy="1306512"/>
          </a:xfrm>
          <a:prstGeom prst="rect">
            <a:avLst/>
          </a:prstGeom>
          <a:noFill/>
        </p:spPr>
      </p:pic>
      <p:pic>
        <p:nvPicPr>
          <p:cNvPr id="4" name="Picture 29" descr="b3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92225" cy="1306512"/>
          </a:xfrm>
          <a:prstGeom prst="rect">
            <a:avLst/>
          </a:prstGeom>
          <a:noFill/>
        </p:spPr>
      </p:pic>
      <p:pic>
        <p:nvPicPr>
          <p:cNvPr id="5" name="Picture 29" descr="b3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1775" y="0"/>
            <a:ext cx="1292225" cy="1306512"/>
          </a:xfrm>
          <a:prstGeom prst="rect">
            <a:avLst/>
          </a:prstGeom>
          <a:noFill/>
        </p:spPr>
      </p:pic>
      <p:pic>
        <p:nvPicPr>
          <p:cNvPr id="6" name="Picture 29" descr="b3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72074"/>
            <a:ext cx="1292225" cy="1306512"/>
          </a:xfrm>
          <a:prstGeom prst="rect">
            <a:avLst/>
          </a:prstGeom>
          <a:noFill/>
        </p:spPr>
      </p:pic>
      <p:pic>
        <p:nvPicPr>
          <p:cNvPr id="1026" name="Picture 2" descr="C:\Documents and Settings\1\Мои документы\Мои рисунки\реф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14290"/>
            <a:ext cx="3000396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194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4" name="AutoShape 38"/>
          <p:cNvSpPr>
            <a:spLocks noChangeArrowheads="1"/>
          </p:cNvSpPr>
          <p:nvPr/>
        </p:nvSpPr>
        <p:spPr bwMode="auto">
          <a:xfrm rot="510243">
            <a:off x="465138" y="1665288"/>
            <a:ext cx="2663825" cy="1504950"/>
          </a:xfrm>
          <a:prstGeom prst="cloudCallout">
            <a:avLst>
              <a:gd name="adj1" fmla="val -16060"/>
              <a:gd name="adj2" fmla="val 2074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76" name="AutoShape 40"/>
          <p:cNvSpPr>
            <a:spLocks noChangeArrowheads="1"/>
          </p:cNvSpPr>
          <p:nvPr/>
        </p:nvSpPr>
        <p:spPr bwMode="auto">
          <a:xfrm rot="510243">
            <a:off x="2263775" y="4487863"/>
            <a:ext cx="3024188" cy="1612900"/>
          </a:xfrm>
          <a:prstGeom prst="cloudCallout">
            <a:avLst>
              <a:gd name="adj1" fmla="val -91597"/>
              <a:gd name="adj2" fmla="val 4464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9685338" y="260350"/>
            <a:ext cx="2951162" cy="1873250"/>
          </a:xfrm>
          <a:prstGeom prst="cloudCallout">
            <a:avLst>
              <a:gd name="adj1" fmla="val -51722"/>
              <a:gd name="adj2" fmla="val 28981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4358" name="Picture 22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5938" y="0"/>
            <a:ext cx="1008062" cy="1008063"/>
          </a:xfrm>
          <a:prstGeom prst="rect">
            <a:avLst/>
          </a:prstGeom>
          <a:noFill/>
        </p:spPr>
      </p:pic>
      <p:pic>
        <p:nvPicPr>
          <p:cNvPr id="14359" name="Picture 23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981075"/>
            <a:ext cx="1008063" cy="1008063"/>
          </a:xfrm>
          <a:prstGeom prst="rect">
            <a:avLst/>
          </a:prstGeom>
          <a:noFill/>
        </p:spPr>
      </p:pic>
      <p:pic>
        <p:nvPicPr>
          <p:cNvPr id="14360" name="Picture 24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060575"/>
            <a:ext cx="1008062" cy="1008063"/>
          </a:xfrm>
          <a:prstGeom prst="rect">
            <a:avLst/>
          </a:prstGeom>
          <a:noFill/>
        </p:spPr>
      </p:pic>
      <p:pic>
        <p:nvPicPr>
          <p:cNvPr id="14361" name="Picture 25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2997200"/>
            <a:ext cx="1008062" cy="1008063"/>
          </a:xfrm>
          <a:prstGeom prst="rect">
            <a:avLst/>
          </a:prstGeom>
          <a:noFill/>
        </p:spPr>
      </p:pic>
      <p:pic>
        <p:nvPicPr>
          <p:cNvPr id="14362" name="Picture 26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860800"/>
            <a:ext cx="1008063" cy="1008063"/>
          </a:xfrm>
          <a:prstGeom prst="rect">
            <a:avLst/>
          </a:prstGeom>
          <a:noFill/>
        </p:spPr>
      </p:pic>
      <p:pic>
        <p:nvPicPr>
          <p:cNvPr id="14363" name="Picture 27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4797425"/>
            <a:ext cx="1008063" cy="1008063"/>
          </a:xfrm>
          <a:prstGeom prst="rect">
            <a:avLst/>
          </a:prstGeom>
          <a:noFill/>
        </p:spPr>
      </p:pic>
      <p:pic>
        <p:nvPicPr>
          <p:cNvPr id="14364" name="Picture 28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849938"/>
            <a:ext cx="1008062" cy="1008062"/>
          </a:xfrm>
          <a:prstGeom prst="rect">
            <a:avLst/>
          </a:prstGeom>
          <a:noFill/>
        </p:spPr>
      </p:pic>
      <p:pic>
        <p:nvPicPr>
          <p:cNvPr id="14365" name="Picture 29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859607">
            <a:off x="8135938" y="5849938"/>
            <a:ext cx="1008062" cy="1008062"/>
          </a:xfrm>
          <a:prstGeom prst="rect">
            <a:avLst/>
          </a:prstGeom>
          <a:noFill/>
        </p:spPr>
      </p:pic>
      <p:pic>
        <p:nvPicPr>
          <p:cNvPr id="14366" name="Picture 30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049210">
            <a:off x="6732588" y="4941888"/>
            <a:ext cx="1008062" cy="1008062"/>
          </a:xfrm>
          <a:prstGeom prst="rect">
            <a:avLst/>
          </a:prstGeom>
          <a:noFill/>
        </p:spPr>
      </p:pic>
      <p:pic>
        <p:nvPicPr>
          <p:cNvPr id="14367" name="Picture 31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205796">
            <a:off x="5364162" y="3860801"/>
            <a:ext cx="1008063" cy="1008062"/>
          </a:xfrm>
          <a:prstGeom prst="rect">
            <a:avLst/>
          </a:prstGeom>
          <a:noFill/>
        </p:spPr>
      </p:pic>
      <p:pic>
        <p:nvPicPr>
          <p:cNvPr id="14368" name="Picture 32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361115">
            <a:off x="4284662" y="2924176"/>
            <a:ext cx="1008063" cy="1008062"/>
          </a:xfrm>
          <a:prstGeom prst="rect">
            <a:avLst/>
          </a:prstGeom>
          <a:noFill/>
        </p:spPr>
      </p:pic>
      <p:pic>
        <p:nvPicPr>
          <p:cNvPr id="14369" name="Picture 33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181524">
            <a:off x="2916237" y="2060576"/>
            <a:ext cx="1008063" cy="1008062"/>
          </a:xfrm>
          <a:prstGeom prst="rect">
            <a:avLst/>
          </a:prstGeom>
          <a:noFill/>
        </p:spPr>
      </p:pic>
      <p:pic>
        <p:nvPicPr>
          <p:cNvPr id="14370" name="Picture 34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26024">
            <a:off x="1619251" y="1125537"/>
            <a:ext cx="1008062" cy="1008063"/>
          </a:xfrm>
          <a:prstGeom prst="rect">
            <a:avLst/>
          </a:prstGeom>
          <a:noFill/>
        </p:spPr>
      </p:pic>
      <p:pic>
        <p:nvPicPr>
          <p:cNvPr id="14371" name="Picture 35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625289">
            <a:off x="323851" y="188912"/>
            <a:ext cx="1008062" cy="1008063"/>
          </a:xfrm>
          <a:prstGeom prst="rect">
            <a:avLst/>
          </a:prstGeom>
          <a:noFill/>
        </p:spPr>
      </p:pic>
      <p:sp>
        <p:nvSpPr>
          <p:cNvPr id="14372" name="AutoShape 36"/>
          <p:cNvSpPr>
            <a:spLocks noChangeArrowheads="1"/>
          </p:cNvSpPr>
          <p:nvPr/>
        </p:nvSpPr>
        <p:spPr bwMode="auto">
          <a:xfrm>
            <a:off x="-2700338" y="4149725"/>
            <a:ext cx="2374900" cy="1800225"/>
          </a:xfrm>
          <a:prstGeom prst="cloudCallout">
            <a:avLst>
              <a:gd name="adj1" fmla="val -67648"/>
              <a:gd name="adj2" fmla="val 31833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75" name="AutoShape 39"/>
          <p:cNvSpPr>
            <a:spLocks noChangeArrowheads="1"/>
          </p:cNvSpPr>
          <p:nvPr/>
        </p:nvSpPr>
        <p:spPr bwMode="auto">
          <a:xfrm rot="510243">
            <a:off x="3630613" y="230188"/>
            <a:ext cx="2736850" cy="1504950"/>
          </a:xfrm>
          <a:prstGeom prst="cloudCallout">
            <a:avLst>
              <a:gd name="adj1" fmla="val -103481"/>
              <a:gd name="adj2" fmla="val -170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77" name="AutoShape 41"/>
          <p:cNvSpPr>
            <a:spLocks noChangeArrowheads="1"/>
          </p:cNvSpPr>
          <p:nvPr/>
        </p:nvSpPr>
        <p:spPr bwMode="auto">
          <a:xfrm rot="510243">
            <a:off x="5797550" y="2738438"/>
            <a:ext cx="2376488" cy="1144587"/>
          </a:xfrm>
          <a:prstGeom prst="cloudCallout">
            <a:avLst>
              <a:gd name="adj1" fmla="val -127273"/>
              <a:gd name="adj2" fmla="val 4209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6804025" y="476250"/>
            <a:ext cx="1657350" cy="16557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51" name="Oval 15"/>
          <p:cNvSpPr>
            <a:spLocks noChangeArrowheads="1"/>
          </p:cNvSpPr>
          <p:nvPr/>
        </p:nvSpPr>
        <p:spPr bwMode="auto">
          <a:xfrm>
            <a:off x="3779838" y="2420938"/>
            <a:ext cx="1728787" cy="1727200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4381" name="Picture 45" descr="мед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39388" y="260350"/>
            <a:ext cx="1619250" cy="1728788"/>
          </a:xfrm>
          <a:prstGeom prst="rect">
            <a:avLst/>
          </a:prstGeom>
          <a:noFill/>
        </p:spPr>
      </p:pic>
      <p:pic>
        <p:nvPicPr>
          <p:cNvPr id="14382" name="Picture 46" descr="ёж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-1981200" y="4149725"/>
            <a:ext cx="1341437" cy="1698625"/>
          </a:xfrm>
          <a:prstGeom prst="rect">
            <a:avLst/>
          </a:prstGeom>
          <a:noFill/>
        </p:spPr>
      </p:pic>
      <p:sp>
        <p:nvSpPr>
          <p:cNvPr id="14384" name="AutoShape 48"/>
          <p:cNvSpPr>
            <a:spLocks noChangeArrowheads="1"/>
          </p:cNvSpPr>
          <p:nvPr/>
        </p:nvSpPr>
        <p:spPr bwMode="auto">
          <a:xfrm>
            <a:off x="2700338" y="2205038"/>
            <a:ext cx="4764087" cy="2876550"/>
          </a:xfrm>
          <a:prstGeom prst="cloudCallout">
            <a:avLst>
              <a:gd name="adj1" fmla="val -95833"/>
              <a:gd name="adj2" fmla="val 2325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4383" name="Picture 47" descr="ёж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-483351">
            <a:off x="3492500" y="2781300"/>
            <a:ext cx="1341438" cy="1698625"/>
          </a:xfrm>
          <a:prstGeom prst="rect">
            <a:avLst/>
          </a:prstGeom>
          <a:noFill/>
        </p:spPr>
      </p:pic>
      <p:pic>
        <p:nvPicPr>
          <p:cNvPr id="14385" name="Picture 49" descr="мед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2349500"/>
            <a:ext cx="1955800" cy="2087563"/>
          </a:xfrm>
          <a:prstGeom prst="rect">
            <a:avLst/>
          </a:prstGeom>
          <a:noFill/>
        </p:spPr>
      </p:pic>
      <p:pic>
        <p:nvPicPr>
          <p:cNvPr id="14386" name="Picture 5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обл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092950" y="6381750"/>
            <a:ext cx="304800" cy="304800"/>
          </a:xfrm>
          <a:prstGeom prst="rect">
            <a:avLst/>
          </a:prstGeom>
          <a:noFill/>
        </p:spPr>
      </p:pic>
      <p:pic>
        <p:nvPicPr>
          <p:cNvPr id="14393" name="Picture 57" descr="2493def5ff67"/>
          <p:cNvPicPr>
            <a:picLocks noChangeAspect="1" noChangeArrowheads="1"/>
          </p:cNvPicPr>
          <p:nvPr/>
        </p:nvPicPr>
        <p:blipFill>
          <a:blip r:embed="rId7" cstate="print"/>
          <a:srcRect b="14920"/>
          <a:stretch>
            <a:fillRect/>
          </a:stretch>
        </p:blipFill>
        <p:spPr bwMode="auto">
          <a:xfrm rot="-1167255">
            <a:off x="1747838" y="2579688"/>
            <a:ext cx="2162175" cy="2951162"/>
          </a:xfrm>
          <a:prstGeom prst="rect">
            <a:avLst/>
          </a:prstGeom>
          <a:noFill/>
        </p:spPr>
      </p:pic>
      <p:pic>
        <p:nvPicPr>
          <p:cNvPr id="14394" name="Picture 58" descr="2493def5ff67"/>
          <p:cNvPicPr>
            <a:picLocks noChangeAspect="1" noChangeArrowheads="1"/>
          </p:cNvPicPr>
          <p:nvPr/>
        </p:nvPicPr>
        <p:blipFill>
          <a:blip r:embed="rId8" cstate="print"/>
          <a:srcRect b="15352"/>
          <a:stretch>
            <a:fillRect/>
          </a:stretch>
        </p:blipFill>
        <p:spPr bwMode="auto">
          <a:xfrm rot="-1167255">
            <a:off x="3135313" y="4232275"/>
            <a:ext cx="1644650" cy="2232025"/>
          </a:xfrm>
          <a:prstGeom prst="rect">
            <a:avLst/>
          </a:prstGeom>
          <a:noFill/>
        </p:spPr>
      </p:pic>
      <p:pic>
        <p:nvPicPr>
          <p:cNvPr id="14395" name="Picture 59" descr="2493def5ff67"/>
          <p:cNvPicPr>
            <a:picLocks noChangeAspect="1" noChangeArrowheads="1"/>
          </p:cNvPicPr>
          <p:nvPr/>
        </p:nvPicPr>
        <p:blipFill>
          <a:blip r:embed="rId9" cstate="print"/>
          <a:srcRect b="12643"/>
          <a:stretch>
            <a:fillRect/>
          </a:stretch>
        </p:blipFill>
        <p:spPr bwMode="auto">
          <a:xfrm rot="1368888" flipH="1">
            <a:off x="4059238" y="4233863"/>
            <a:ext cx="1714500" cy="2303462"/>
          </a:xfrm>
          <a:prstGeom prst="rect">
            <a:avLst/>
          </a:prstGeom>
          <a:noFill/>
        </p:spPr>
      </p:pic>
      <p:pic>
        <p:nvPicPr>
          <p:cNvPr id="14396" name="Picture 60" descr="2493def5ff67"/>
          <p:cNvPicPr>
            <a:picLocks noChangeAspect="1" noChangeArrowheads="1"/>
          </p:cNvPicPr>
          <p:nvPr/>
        </p:nvPicPr>
        <p:blipFill>
          <a:blip r:embed="rId10" cstate="print"/>
          <a:srcRect b="12990"/>
          <a:stretch>
            <a:fillRect/>
          </a:stretch>
        </p:blipFill>
        <p:spPr bwMode="auto">
          <a:xfrm rot="1491115">
            <a:off x="6048375" y="2660650"/>
            <a:ext cx="2476500" cy="3455988"/>
          </a:xfrm>
          <a:prstGeom prst="rect">
            <a:avLst/>
          </a:prstGeom>
          <a:noFill/>
        </p:spPr>
      </p:pic>
      <p:pic>
        <p:nvPicPr>
          <p:cNvPr id="14397" name="Picture 61" descr="2493def5ff67"/>
          <p:cNvPicPr>
            <a:picLocks noChangeAspect="1" noChangeArrowheads="1"/>
          </p:cNvPicPr>
          <p:nvPr/>
        </p:nvPicPr>
        <p:blipFill>
          <a:blip r:embed="rId11" cstate="print"/>
          <a:srcRect b="7747"/>
          <a:stretch>
            <a:fillRect/>
          </a:stretch>
        </p:blipFill>
        <p:spPr bwMode="auto">
          <a:xfrm rot="538294">
            <a:off x="5662613" y="4437063"/>
            <a:ext cx="1265237" cy="1871662"/>
          </a:xfrm>
          <a:prstGeom prst="rect">
            <a:avLst/>
          </a:prstGeom>
          <a:noFill/>
        </p:spPr>
      </p:pic>
      <p:pic>
        <p:nvPicPr>
          <p:cNvPr id="14398" name="Picture 62" descr="2493def5ff6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856815">
            <a:off x="4284663" y="1844675"/>
            <a:ext cx="1265237" cy="202882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2" presetID="7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5E-6 0.54537 L -0.63369 0.54537 L -0.63369 -3.7037E-6 L 5E-6 -3.7037E-6 Z " pathEditMode="relative" rAng="5400000" ptsTypes="FFFFF">
                                      <p:cBhvr>
                                        <p:cTn id="123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" y="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9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6" presetID="4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239 0.33587 L -0.17396 -0.06227 C -0.11093 -0.15186 -0.01701 -0.19954 0.08056 -0.19954 C 0.19236 -0.19954 0.28177 -0.15186 0.34479 -0.06227 L 0.64584 0.33587 " pathEditMode="relative" rAng="0" ptsTypes="FffFF">
                                      <p:cBhvr>
                                        <p:cTn id="137" dur="3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" y="-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7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02871 L 0.13264 -0.01667 C 0.15799 -0.01482 0.18681 0.00162 0.21215 0.02778 C 0.2408 0.05741 0.25886 0.08935 0.26615 0.12153 L 0.30417 0.26898 " pathEditMode="relative" rAng="2270933" ptsTypes="FffFF">
                                      <p:cBhvr>
                                        <p:cTn id="158" dur="20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0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9 0.01065 L -0.03125 0.15347 C -0.04149 0.18333 -0.06441 0.2169 -0.09184 0.24305 C -0.12326 0.27338 -0.15243 0.28842 -0.17812 0.2919 L -0.29635 0.31088 " pathEditMode="relative" rAng="8679121" ptsTypes="FffFF">
                                      <p:cBhvr>
                                        <p:cTn id="161" dur="20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3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1343 L -0.09878 -0.025 C -0.11875 -0.03264 -0.14028 -0.05324 -0.15885 -0.08078 C -0.18003 -0.11203 -0.19184 -0.1412 -0.19566 -0.16898 L -0.21319 -0.29629 " pathEditMode="relative" rAng="2888534" ptsTypes="FffFF">
                                      <p:cBhvr>
                                        <p:cTn id="164" dur="20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6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0.04566 -0.1199 C 0.05521 -0.14652 0.07482 -0.17268 0.09896 -0.19236 C 0.12639 -0.21481 0.15191 -0.22546 0.17361 -0.22477 L 0.27448 -0.22662 " pathEditMode="relative" rAng="-1901190" ptsTypes="FffFF">
                                      <p:cBhvr>
                                        <p:cTn id="167" dur="20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-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20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0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4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100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3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3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30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30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9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500"/>
                            </p:stCondLst>
                            <p:childTnLst>
                              <p:par>
                                <p:cTn id="20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1500"/>
                            </p:stCondLst>
                            <p:childTnLst>
                              <p:par>
                                <p:cTn id="2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2000"/>
                            </p:stCondLst>
                            <p:childTnLst>
                              <p:par>
                                <p:cTn id="2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86"/>
                </p:tgtEl>
              </p:cMediaNode>
            </p:audio>
          </p:childTnLst>
        </p:cTn>
      </p:par>
    </p:tnLst>
    <p:bldLst>
      <p:bldP spid="14374" grpId="0" animBg="1"/>
      <p:bldP spid="14374" grpId="1" animBg="1"/>
      <p:bldP spid="14376" grpId="0" animBg="1"/>
      <p:bldP spid="14376" grpId="1" animBg="1"/>
      <p:bldP spid="14349" grpId="0" animBg="1"/>
      <p:bldP spid="14372" grpId="0" animBg="1"/>
      <p:bldP spid="14375" grpId="0" animBg="1"/>
      <p:bldP spid="14375" grpId="1" animBg="1"/>
      <p:bldP spid="14377" grpId="0" animBg="1"/>
      <p:bldP spid="14377" grpId="1" animBg="1"/>
      <p:bldP spid="14350" grpId="0" animBg="1"/>
      <p:bldP spid="14350" grpId="1" animBg="1"/>
      <p:bldP spid="14350" grpId="2" animBg="1"/>
      <p:bldP spid="14351" grpId="0" animBg="1"/>
      <p:bldP spid="14351" grpId="1" animBg="1"/>
      <p:bldP spid="143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"/>
          <p:cNvSpPr>
            <a:spLocks noChangeAspect="1" noEditPoints="1" noChangeArrowheads="1"/>
          </p:cNvSpPr>
          <p:nvPr/>
        </p:nvSpPr>
        <p:spPr bwMode="auto">
          <a:xfrm>
            <a:off x="0" y="2500306"/>
            <a:ext cx="7072330" cy="242889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 sz="1800" b="0" dirty="0"/>
          </a:p>
          <a:p>
            <a:r>
              <a:rPr lang="ru-RU" sz="1800" b="0" dirty="0"/>
              <a:t>     </a:t>
            </a:r>
            <a:endParaRPr lang="ru-RU" sz="2800" dirty="0">
              <a:solidFill>
                <a:schemeClr val="hlink"/>
              </a:solidFill>
            </a:endParaRPr>
          </a:p>
        </p:txBody>
      </p:sp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0" y="0"/>
            <a:ext cx="9144000" cy="235743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 sz="1800" b="0" dirty="0"/>
          </a:p>
          <a:p>
            <a:r>
              <a:rPr lang="ru-RU" sz="1800" b="0" dirty="0"/>
              <a:t>     </a:t>
            </a:r>
            <a:endParaRPr lang="ru-RU" sz="2800" dirty="0">
              <a:solidFill>
                <a:schemeClr val="hlin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3214686"/>
            <a:ext cx="9144000" cy="1500187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Живет у нас дома кот. Кличка у него Рыжик. Он хитрый и ловкий. </a:t>
            </a:r>
          </a:p>
          <a:p>
            <a:endParaRPr lang="ru-RU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Саша и Коля – друзья.</a:t>
            </a:r>
          </a:p>
          <a:p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учатся в одном классе. Мальчики вместе играют. 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4B70B4-7CA3-415A-94E2-AE45ED3917B8}" type="datetime1">
              <a:rPr lang="ru-RU" smtClean="0"/>
              <a:pPr>
                <a:defRPr/>
              </a:pPr>
              <a:t>07.11.2012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64947-510A-4FFA-9B92-DF7136A4ADF4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7" name="Picture 2" descr="C:\Documents and Settings\1\Мои документы\Мои рисунки\рис м н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572008"/>
            <a:ext cx="3143240" cy="228599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27EDC6-6927-4512-994F-DC4A0EE72BEF}" type="datetime1">
              <a:rPr lang="ru-RU" smtClean="0"/>
              <a:pPr>
                <a:defRPr/>
              </a:pPr>
              <a:t>07.11.2012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1449E3-71FF-4E65-A97C-999C11D8AA27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60058" y="285728"/>
            <a:ext cx="9204058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Кто хочет разговаривать,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Тот должен выговаривать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Все правильно и внятно,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Чтоб было всем понятно!</a:t>
            </a:r>
            <a:endParaRPr lang="ru-RU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9" descr="Рисунок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3500438"/>
            <a:ext cx="31400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9" descr="b39">
            <a:hlinkClick r:id="rId3" action="ppaction://hlinkpres?slideindex=1&amp;slidetitle=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643446"/>
            <a:ext cx="1292225" cy="130651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721C00-5221-4DC1-B3C2-B290E8F0E855}" type="datetime1">
              <a:rPr lang="ru-RU" smtClean="0"/>
              <a:pPr>
                <a:defRPr/>
              </a:pPr>
              <a:t>07.11.2012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63A493-4431-4AC2-8257-FB84588913C0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18322" y="357166"/>
            <a:ext cx="69256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Домашнее задание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1928802"/>
            <a:ext cx="418569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Задание по</a:t>
            </a:r>
          </a:p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карточкам.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7" name="Picture 3" descr="C:\Documents and Settings\1\Мои документы\Мои рисунки\рис м н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214686"/>
            <a:ext cx="2714644" cy="2714644"/>
          </a:xfrm>
          <a:prstGeom prst="rect">
            <a:avLst/>
          </a:prstGeom>
          <a:noFill/>
        </p:spPr>
      </p:pic>
      <p:pic>
        <p:nvPicPr>
          <p:cNvPr id="8" name="Picture 5" descr="gebouw8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480"/>
            <a:ext cx="3643306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WordArt 2"/>
          <p:cNvSpPr>
            <a:spLocks noChangeArrowheads="1" noChangeShapeType="1" noTextEdit="1"/>
          </p:cNvSpPr>
          <p:nvPr/>
        </p:nvSpPr>
        <p:spPr bwMode="auto">
          <a:xfrm>
            <a:off x="322263" y="0"/>
            <a:ext cx="8821737" cy="63087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 dirty="0"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СПАСИБО </a:t>
            </a:r>
          </a:p>
          <a:p>
            <a:pPr algn="ctr"/>
            <a:r>
              <a:rPr lang="ru-RU" sz="3600" kern="10" dirty="0"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 УРОК!</a:t>
            </a:r>
          </a:p>
        </p:txBody>
      </p:sp>
      <p:pic>
        <p:nvPicPr>
          <p:cNvPr id="164867" name="Picture 3" descr="bd0509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7" y="188912"/>
            <a:ext cx="3579301" cy="231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1\Мои документы\Мои рисунки\короле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445088"/>
            <a:ext cx="2786050" cy="341291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20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 animBg="1"/>
      <p:bldP spid="16486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57158" y="1357298"/>
            <a:ext cx="8229600" cy="1143000"/>
          </a:xfrm>
        </p:spPr>
        <p:txBody>
          <a:bodyPr/>
          <a:lstStyle/>
          <a:p>
            <a:r>
              <a:rPr lang="ru-RU" sz="3600" b="1" dirty="0" smtClean="0"/>
              <a:t>Орешек знаний тверд,</a:t>
            </a:r>
            <a:br>
              <a:rPr lang="ru-RU" sz="3600" b="1" dirty="0" smtClean="0"/>
            </a:br>
            <a:r>
              <a:rPr lang="ru-RU" sz="3600" b="1" dirty="0" smtClean="0"/>
              <a:t>Но все же, мы не привыкли отступать.</a:t>
            </a:r>
            <a:br>
              <a:rPr lang="ru-RU" sz="3600" b="1" dirty="0" smtClean="0"/>
            </a:br>
            <a:r>
              <a:rPr lang="ru-RU" sz="3600" b="1" dirty="0" smtClean="0"/>
              <a:t>Нам расколоть его поможет</a:t>
            </a:r>
            <a:br>
              <a:rPr lang="ru-RU" sz="3600" b="1" dirty="0" smtClean="0"/>
            </a:br>
            <a:r>
              <a:rPr lang="ru-RU" sz="3600" b="1" dirty="0" smtClean="0"/>
              <a:t>Этот урок, девиз которого:</a:t>
            </a:r>
            <a:br>
              <a:rPr lang="ru-RU" sz="3600" b="1" dirty="0" smtClean="0"/>
            </a:br>
            <a:r>
              <a:rPr lang="ru-RU" sz="4800" b="1" dirty="0" smtClean="0">
                <a:solidFill>
                  <a:srgbClr val="C00000"/>
                </a:solidFill>
              </a:rPr>
              <a:t>«Хочу все знать!»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A47175C-8778-4A31-9EF5-9A798771B50F}" type="datetime1">
              <a:rPr lang="ru-RU"/>
              <a:pPr>
                <a:defRPr/>
              </a:pPr>
              <a:t>07.11.2012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67A91-26BB-4334-9BC8-36A96027DD62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6" name="Picture 7" descr="Рисунок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643182"/>
            <a:ext cx="2636749" cy="3276884"/>
          </a:xfrm>
          <a:prstGeom prst="rect">
            <a:avLst/>
          </a:prstGeom>
          <a:noFill/>
        </p:spPr>
      </p:pic>
      <p:pic>
        <p:nvPicPr>
          <p:cNvPr id="7" name="Picture 6" descr="Рисунок3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9625" y="2643182"/>
            <a:ext cx="3254375" cy="3375025"/>
          </a:xfrm>
          <a:prstGeom prst="rect">
            <a:avLst/>
          </a:prstGeom>
          <a:noFill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3786190"/>
            <a:ext cx="2962275" cy="242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286124"/>
            <a:ext cx="8229600" cy="1143000"/>
          </a:xfrm>
        </p:spPr>
        <p:txBody>
          <a:bodyPr/>
          <a:lstStyle/>
          <a:p>
            <a:r>
              <a:rPr lang="ru-RU" b="1" dirty="0" smtClean="0"/>
              <a:t>Автор презентации: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учитель начальных классов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МОУ СОШ № 46 </a:t>
            </a:r>
            <a:r>
              <a:rPr lang="ru-RU" b="1" dirty="0" err="1" smtClean="0"/>
              <a:t>с.Бараники</a:t>
            </a: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Нейжмак</a:t>
            </a:r>
            <a:r>
              <a:rPr lang="ru-RU" dirty="0" smtClean="0"/>
              <a:t> Марина Николаевна</a:t>
            </a:r>
            <a:br>
              <a:rPr lang="ru-RU" dirty="0" smtClean="0"/>
            </a:br>
            <a:r>
              <a:rPr lang="ru-RU" dirty="0" smtClean="0"/>
              <a:t>Использовала </a:t>
            </a:r>
            <a:r>
              <a:rPr lang="ru-RU" smtClean="0"/>
              <a:t>материалы сайтов: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u="sng" dirty="0" smtClean="0">
                <a:hlinkClick r:id="rId2"/>
              </a:rPr>
              <a:t>http</a:t>
            </a:r>
            <a:r>
              <a:rPr lang="uk-UA" u="sng" dirty="0" smtClean="0">
                <a:hlinkClick r:id="rId2"/>
              </a:rPr>
              <a:t>:</a:t>
            </a:r>
            <a:r>
              <a:rPr lang="en-US" u="sng" dirty="0" smtClean="0">
                <a:hlinkClick r:id="rId2"/>
              </a:rPr>
              <a:t>//www.viki.rdf.ru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</a:t>
            </a:r>
            <a:r>
              <a:rPr lang="uk-UA" u="sng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: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//www.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yandex.ru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27EDC6-6927-4512-994F-DC4A0EE72BEF}" type="datetime1">
              <a:rPr lang="ru-RU" smtClean="0"/>
              <a:pPr>
                <a:defRPr/>
              </a:pPr>
              <a:t>07.11.2012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1449E3-71FF-4E65-A97C-999C11D8AA27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8" name="Picture 12" descr="LANDS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929718" cy="6143644"/>
          </a:xfrm>
          <a:prstGeom prst="rect">
            <a:avLst/>
          </a:prstGeom>
          <a:noFill/>
        </p:spPr>
      </p:pic>
      <p:pic>
        <p:nvPicPr>
          <p:cNvPr id="3" name="Picture 29" descr="b3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1775" y="4786322"/>
            <a:ext cx="1292225" cy="1306512"/>
          </a:xfrm>
          <a:prstGeom prst="rect">
            <a:avLst/>
          </a:prstGeom>
          <a:noFill/>
        </p:spPr>
      </p:pic>
      <p:pic>
        <p:nvPicPr>
          <p:cNvPr id="4" name="Picture 29" descr="b3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92225" cy="1306512"/>
          </a:xfrm>
          <a:prstGeom prst="rect">
            <a:avLst/>
          </a:prstGeom>
          <a:noFill/>
        </p:spPr>
      </p:pic>
      <p:pic>
        <p:nvPicPr>
          <p:cNvPr id="5" name="Picture 29" descr="b3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1775" y="0"/>
            <a:ext cx="1292225" cy="1306512"/>
          </a:xfrm>
          <a:prstGeom prst="rect">
            <a:avLst/>
          </a:prstGeom>
          <a:noFill/>
        </p:spPr>
      </p:pic>
      <p:pic>
        <p:nvPicPr>
          <p:cNvPr id="6" name="Picture 29" descr="b39">
            <a:hlinkClick r:id="rId4" action="ppaction://hlinkpres?slideindex=1&amp;slidetitle=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72074"/>
            <a:ext cx="1292225" cy="1306512"/>
          </a:xfrm>
          <a:prstGeom prst="rect">
            <a:avLst/>
          </a:prstGeom>
          <a:noFill/>
        </p:spPr>
      </p:pic>
      <p:pic>
        <p:nvPicPr>
          <p:cNvPr id="1026" name="Picture 2" descr="C:\Documents and Settings\1\Мои документы\Мои рисунки\королев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1357298"/>
            <a:ext cx="3714744" cy="550070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194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642918"/>
            <a:ext cx="8229600" cy="922337"/>
          </a:xfrm>
        </p:spPr>
        <p:txBody>
          <a:bodyPr>
            <a:noAutofit/>
          </a:bodyPr>
          <a:lstStyle/>
          <a:p>
            <a:r>
              <a:rPr lang="ru-RU" sz="8800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/>
                <a:cs typeface="Times New Roman"/>
              </a:rPr>
              <a:t>Чистописание</a:t>
            </a:r>
            <a:br>
              <a:rPr lang="ru-RU" sz="8800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/>
                <a:cs typeface="Times New Roman"/>
              </a:rPr>
            </a:br>
            <a:endParaRPr lang="ru-RU" sz="8800" b="1" dirty="0" smtClean="0">
              <a:solidFill>
                <a:srgbClr val="8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00372"/>
            <a:ext cx="9144000" cy="2911477"/>
          </a:xfrm>
          <a:solidFill>
            <a:schemeClr val="bg1"/>
          </a:solidFill>
          <a:ln>
            <a:solidFill>
              <a:srgbClr val="0000FF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7200" b="1" i="1" dirty="0" err="1" smtClean="0">
                <a:solidFill>
                  <a:srgbClr val="000066"/>
                </a:solidFill>
                <a:latin typeface="Script MT Bold" pitchFamily="66" charset="0"/>
              </a:rPr>
              <a:t>Ва</a:t>
            </a:r>
            <a:r>
              <a:rPr lang="ru-RU" sz="7200" b="1" i="1" dirty="0" smtClean="0">
                <a:solidFill>
                  <a:srgbClr val="000066"/>
                </a:solidFill>
                <a:latin typeface="Script MT Bold" pitchFamily="66" charset="0"/>
              </a:rPr>
              <a:t> Во </a:t>
            </a:r>
            <a:r>
              <a:rPr lang="ru-RU" sz="7200" b="1" i="1" dirty="0" err="1" smtClean="0">
                <a:solidFill>
                  <a:srgbClr val="000066"/>
                </a:solidFill>
                <a:latin typeface="Script MT Bold" pitchFamily="66" charset="0"/>
              </a:rPr>
              <a:t>Ву</a:t>
            </a:r>
            <a:r>
              <a:rPr lang="ru-RU" sz="7200" b="1" i="1" dirty="0" smtClean="0">
                <a:solidFill>
                  <a:srgbClr val="000066"/>
                </a:solidFill>
                <a:latin typeface="Script MT Bold" pitchFamily="66" charset="0"/>
              </a:rPr>
              <a:t> </a:t>
            </a:r>
            <a:r>
              <a:rPr lang="ru-RU" sz="7200" b="1" i="1" dirty="0" err="1" smtClean="0">
                <a:solidFill>
                  <a:srgbClr val="000066"/>
                </a:solidFill>
                <a:latin typeface="Script MT Bold" pitchFamily="66" charset="0"/>
              </a:rPr>
              <a:t>ва</a:t>
            </a:r>
            <a:r>
              <a:rPr lang="ru-RU" sz="7200" b="1" i="1" dirty="0" smtClean="0">
                <a:solidFill>
                  <a:srgbClr val="000066"/>
                </a:solidFill>
                <a:latin typeface="Script MT Bold" pitchFamily="66" charset="0"/>
              </a:rPr>
              <a:t> </a:t>
            </a:r>
            <a:r>
              <a:rPr lang="ru-RU" sz="7200" b="1" i="1" dirty="0" err="1" smtClean="0">
                <a:solidFill>
                  <a:srgbClr val="000066"/>
                </a:solidFill>
                <a:latin typeface="Script MT Bold" pitchFamily="66" charset="0"/>
              </a:rPr>
              <a:t>во</a:t>
            </a:r>
            <a:r>
              <a:rPr lang="ru-RU" sz="7200" b="1" i="1" dirty="0" smtClean="0">
                <a:solidFill>
                  <a:srgbClr val="000066"/>
                </a:solidFill>
                <a:latin typeface="Script MT Bold" pitchFamily="66" charset="0"/>
              </a:rPr>
              <a:t> </a:t>
            </a:r>
            <a:r>
              <a:rPr lang="ru-RU" sz="7200" b="1" i="1" dirty="0" err="1" smtClean="0">
                <a:solidFill>
                  <a:srgbClr val="000066"/>
                </a:solidFill>
                <a:latin typeface="Script MT Bold" pitchFamily="66" charset="0"/>
              </a:rPr>
              <a:t>ву</a:t>
            </a:r>
            <a:endParaRPr lang="ru-RU" sz="7200" b="1" i="1" dirty="0" smtClean="0">
              <a:solidFill>
                <a:srgbClr val="000066"/>
              </a:solidFill>
              <a:latin typeface="Script MT Bold" pitchFamily="66" charset="0"/>
            </a:endParaRPr>
          </a:p>
          <a:p>
            <a:pPr eaLnBrk="1" hangingPunct="1">
              <a:buFontTx/>
              <a:buNone/>
            </a:pPr>
            <a:endParaRPr lang="ru-RU" sz="4000" b="1" i="1" dirty="0" smtClean="0">
              <a:solidFill>
                <a:srgbClr val="000066"/>
              </a:solidFill>
              <a:latin typeface="Script MT Bold" pitchFamily="66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1125538"/>
            <a:ext cx="9144000" cy="1582737"/>
            <a:chOff x="158" y="300"/>
            <a:chExt cx="5421" cy="2767"/>
          </a:xfrm>
        </p:grpSpPr>
        <p:sp>
          <p:nvSpPr>
            <p:cNvPr id="5134" name="Line 5"/>
            <p:cNvSpPr>
              <a:spLocks noChangeShapeType="1"/>
            </p:cNvSpPr>
            <p:nvPr/>
          </p:nvSpPr>
          <p:spPr bwMode="auto">
            <a:xfrm>
              <a:off x="158" y="300"/>
              <a:ext cx="5398" cy="0"/>
            </a:xfrm>
            <a:prstGeom prst="line">
              <a:avLst/>
            </a:prstGeom>
            <a:noFill/>
            <a:ln w="5715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Line 6"/>
            <p:cNvSpPr>
              <a:spLocks noChangeShapeType="1"/>
            </p:cNvSpPr>
            <p:nvPr/>
          </p:nvSpPr>
          <p:spPr bwMode="auto">
            <a:xfrm>
              <a:off x="181" y="1661"/>
              <a:ext cx="5398" cy="0"/>
            </a:xfrm>
            <a:prstGeom prst="line">
              <a:avLst/>
            </a:prstGeom>
            <a:noFill/>
            <a:ln w="57150">
              <a:solidFill>
                <a:srgbClr val="000066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Line 7"/>
            <p:cNvSpPr>
              <a:spLocks noChangeShapeType="1"/>
            </p:cNvSpPr>
            <p:nvPr/>
          </p:nvSpPr>
          <p:spPr bwMode="auto">
            <a:xfrm>
              <a:off x="158" y="3067"/>
              <a:ext cx="5398" cy="0"/>
            </a:xfrm>
            <a:prstGeom prst="line">
              <a:avLst/>
            </a:prstGeom>
            <a:noFill/>
            <a:ln w="5715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0" y="4005263"/>
            <a:ext cx="91440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6" name="Line 9"/>
          <p:cNvSpPr>
            <a:spLocks noChangeShapeType="1"/>
          </p:cNvSpPr>
          <p:nvPr/>
        </p:nvSpPr>
        <p:spPr bwMode="auto">
          <a:xfrm flipV="1">
            <a:off x="0" y="4724400"/>
            <a:ext cx="9144000" cy="714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7" name="Line 10"/>
          <p:cNvSpPr>
            <a:spLocks noChangeShapeType="1"/>
          </p:cNvSpPr>
          <p:nvPr/>
        </p:nvSpPr>
        <p:spPr bwMode="auto">
          <a:xfrm>
            <a:off x="0" y="5445125"/>
            <a:ext cx="91440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8" name="Line 37"/>
          <p:cNvSpPr>
            <a:spLocks noChangeShapeType="1"/>
          </p:cNvSpPr>
          <p:nvPr/>
        </p:nvSpPr>
        <p:spPr bwMode="auto">
          <a:xfrm>
            <a:off x="0" y="5805488"/>
            <a:ext cx="91440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9" name="Freeform 38"/>
          <p:cNvSpPr>
            <a:spLocks/>
          </p:cNvSpPr>
          <p:nvPr/>
        </p:nvSpPr>
        <p:spPr bwMode="auto">
          <a:xfrm>
            <a:off x="214282" y="1142984"/>
            <a:ext cx="1470025" cy="1584325"/>
          </a:xfrm>
          <a:custGeom>
            <a:avLst/>
            <a:gdLst>
              <a:gd name="T0" fmla="*/ 553 w 1984"/>
              <a:gd name="T1" fmla="*/ 2513 h 2923"/>
              <a:gd name="T2" fmla="*/ 608 w 1984"/>
              <a:gd name="T3" fmla="*/ 2677 h 2923"/>
              <a:gd name="T4" fmla="*/ 859 w 1984"/>
              <a:gd name="T5" fmla="*/ 2742 h 2923"/>
              <a:gd name="T6" fmla="*/ 1165 w 1984"/>
              <a:gd name="T7" fmla="*/ 2520 h 2923"/>
              <a:gd name="T8" fmla="*/ 1453 w 1984"/>
              <a:gd name="T9" fmla="*/ 1914 h 2923"/>
              <a:gd name="T10" fmla="*/ 1453 w 1984"/>
              <a:gd name="T11" fmla="*/ 1614 h 2923"/>
              <a:gd name="T12" fmla="*/ 1333 w 1984"/>
              <a:gd name="T13" fmla="*/ 1434 h 2923"/>
              <a:gd name="T14" fmla="*/ 1159 w 1984"/>
              <a:gd name="T15" fmla="*/ 1380 h 2923"/>
              <a:gd name="T16" fmla="*/ 991 w 1984"/>
              <a:gd name="T17" fmla="*/ 1356 h 2923"/>
              <a:gd name="T18" fmla="*/ 1532 w 1984"/>
              <a:gd name="T19" fmla="*/ 1050 h 2923"/>
              <a:gd name="T20" fmla="*/ 1906 w 1984"/>
              <a:gd name="T21" fmla="*/ 575 h 2923"/>
              <a:gd name="T22" fmla="*/ 1925 w 1984"/>
              <a:gd name="T23" fmla="*/ 99 h 2923"/>
              <a:gd name="T24" fmla="*/ 1550 w 1984"/>
              <a:gd name="T25" fmla="*/ 154 h 2923"/>
              <a:gd name="T26" fmla="*/ 800 w 1984"/>
              <a:gd name="T27" fmla="*/ 1023 h 2923"/>
              <a:gd name="T28" fmla="*/ 215 w 1984"/>
              <a:gd name="T29" fmla="*/ 1983 h 2923"/>
              <a:gd name="T30" fmla="*/ 32 w 1984"/>
              <a:gd name="T31" fmla="*/ 2586 h 2923"/>
              <a:gd name="T32" fmla="*/ 407 w 1984"/>
              <a:gd name="T33" fmla="*/ 2504 h 2923"/>
              <a:gd name="T34" fmla="*/ 1458 w 1984"/>
              <a:gd name="T35" fmla="*/ 72 h 292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984"/>
              <a:gd name="T55" fmla="*/ 0 h 2923"/>
              <a:gd name="T56" fmla="*/ 1984 w 1984"/>
              <a:gd name="T57" fmla="*/ 2923 h 292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984" h="2923">
                <a:moveTo>
                  <a:pt x="553" y="2513"/>
                </a:moveTo>
                <a:cubicBezTo>
                  <a:pt x="562" y="2540"/>
                  <a:pt x="557" y="2639"/>
                  <a:pt x="608" y="2677"/>
                </a:cubicBezTo>
                <a:cubicBezTo>
                  <a:pt x="659" y="2715"/>
                  <a:pt x="766" y="2768"/>
                  <a:pt x="859" y="2742"/>
                </a:cubicBezTo>
                <a:cubicBezTo>
                  <a:pt x="952" y="2716"/>
                  <a:pt x="1066" y="2658"/>
                  <a:pt x="1165" y="2520"/>
                </a:cubicBezTo>
                <a:cubicBezTo>
                  <a:pt x="1264" y="2382"/>
                  <a:pt x="1405" y="2065"/>
                  <a:pt x="1453" y="1914"/>
                </a:cubicBezTo>
                <a:cubicBezTo>
                  <a:pt x="1501" y="1763"/>
                  <a:pt x="1473" y="1694"/>
                  <a:pt x="1453" y="1614"/>
                </a:cubicBezTo>
                <a:cubicBezTo>
                  <a:pt x="1433" y="1534"/>
                  <a:pt x="1382" y="1473"/>
                  <a:pt x="1333" y="1434"/>
                </a:cubicBezTo>
                <a:cubicBezTo>
                  <a:pt x="1284" y="1395"/>
                  <a:pt x="1216" y="1393"/>
                  <a:pt x="1159" y="1380"/>
                </a:cubicBezTo>
                <a:cubicBezTo>
                  <a:pt x="1102" y="1367"/>
                  <a:pt x="929" y="1411"/>
                  <a:pt x="991" y="1356"/>
                </a:cubicBezTo>
                <a:cubicBezTo>
                  <a:pt x="1053" y="1301"/>
                  <a:pt x="1380" y="1180"/>
                  <a:pt x="1532" y="1050"/>
                </a:cubicBezTo>
                <a:cubicBezTo>
                  <a:pt x="1684" y="920"/>
                  <a:pt x="1841" y="733"/>
                  <a:pt x="1906" y="575"/>
                </a:cubicBezTo>
                <a:cubicBezTo>
                  <a:pt x="1971" y="417"/>
                  <a:pt x="1984" y="169"/>
                  <a:pt x="1925" y="99"/>
                </a:cubicBezTo>
                <a:cubicBezTo>
                  <a:pt x="1866" y="29"/>
                  <a:pt x="1737" y="0"/>
                  <a:pt x="1550" y="154"/>
                </a:cubicBezTo>
                <a:cubicBezTo>
                  <a:pt x="1363" y="308"/>
                  <a:pt x="1022" y="718"/>
                  <a:pt x="800" y="1023"/>
                </a:cubicBezTo>
                <a:cubicBezTo>
                  <a:pt x="578" y="1328"/>
                  <a:pt x="343" y="1723"/>
                  <a:pt x="215" y="1983"/>
                </a:cubicBezTo>
                <a:cubicBezTo>
                  <a:pt x="87" y="2243"/>
                  <a:pt x="0" y="2499"/>
                  <a:pt x="32" y="2586"/>
                </a:cubicBezTo>
                <a:cubicBezTo>
                  <a:pt x="64" y="2673"/>
                  <a:pt x="169" y="2923"/>
                  <a:pt x="407" y="2504"/>
                </a:cubicBezTo>
                <a:cubicBezTo>
                  <a:pt x="645" y="2085"/>
                  <a:pt x="1239" y="579"/>
                  <a:pt x="1458" y="72"/>
                </a:cubicBezTo>
              </a:path>
            </a:pathLst>
          </a:custGeom>
          <a:noFill/>
          <a:ln w="15240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2000232" y="1142984"/>
            <a:ext cx="936625" cy="1582737"/>
            <a:chOff x="3061" y="350"/>
            <a:chExt cx="1577" cy="2717"/>
          </a:xfrm>
        </p:grpSpPr>
        <p:sp>
          <p:nvSpPr>
            <p:cNvPr id="5131" name="AutoShape 40"/>
            <p:cNvSpPr>
              <a:spLocks noChangeArrowheads="1"/>
            </p:cNvSpPr>
            <p:nvPr/>
          </p:nvSpPr>
          <p:spPr bwMode="auto">
            <a:xfrm>
              <a:off x="3061" y="2160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2" name="Oval 41"/>
            <p:cNvSpPr>
              <a:spLocks noChangeArrowheads="1"/>
            </p:cNvSpPr>
            <p:nvPr/>
          </p:nvSpPr>
          <p:spPr bwMode="auto">
            <a:xfrm rot="1367641">
              <a:off x="3334" y="1661"/>
              <a:ext cx="545" cy="1406"/>
            </a:xfrm>
            <a:prstGeom prst="ellipse">
              <a:avLst/>
            </a:prstGeom>
            <a:noFill/>
            <a:ln w="1524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3" name="Freeform 42"/>
            <p:cNvSpPr>
              <a:spLocks/>
            </p:cNvSpPr>
            <p:nvPr/>
          </p:nvSpPr>
          <p:spPr bwMode="auto">
            <a:xfrm>
              <a:off x="3130" y="350"/>
              <a:ext cx="1508" cy="1829"/>
            </a:xfrm>
            <a:custGeom>
              <a:avLst/>
              <a:gdLst>
                <a:gd name="T0" fmla="*/ 0 w 1508"/>
                <a:gd name="T1" fmla="*/ 1829 h 1829"/>
                <a:gd name="T2" fmla="*/ 1153 w 1508"/>
                <a:gd name="T3" fmla="*/ 774 h 1829"/>
                <a:gd name="T4" fmla="*/ 1459 w 1508"/>
                <a:gd name="T5" fmla="*/ 365 h 1829"/>
                <a:gd name="T6" fmla="*/ 1450 w 1508"/>
                <a:gd name="T7" fmla="*/ 49 h 1829"/>
                <a:gd name="T8" fmla="*/ 1218 w 1508"/>
                <a:gd name="T9" fmla="*/ 68 h 1829"/>
                <a:gd name="T10" fmla="*/ 911 w 1508"/>
                <a:gd name="T11" fmla="*/ 403 h 1829"/>
                <a:gd name="T12" fmla="*/ 289 w 1508"/>
                <a:gd name="T13" fmla="*/ 1777 h 18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08"/>
                <a:gd name="T22" fmla="*/ 0 h 1829"/>
                <a:gd name="T23" fmla="*/ 1508 w 1508"/>
                <a:gd name="T24" fmla="*/ 1829 h 18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08" h="1829">
                  <a:moveTo>
                    <a:pt x="0" y="1829"/>
                  </a:moveTo>
                  <a:cubicBezTo>
                    <a:pt x="192" y="1653"/>
                    <a:pt x="910" y="1018"/>
                    <a:pt x="1153" y="774"/>
                  </a:cubicBezTo>
                  <a:cubicBezTo>
                    <a:pt x="1396" y="530"/>
                    <a:pt x="1410" y="486"/>
                    <a:pt x="1459" y="365"/>
                  </a:cubicBezTo>
                  <a:cubicBezTo>
                    <a:pt x="1508" y="244"/>
                    <a:pt x="1490" y="98"/>
                    <a:pt x="1450" y="49"/>
                  </a:cubicBezTo>
                  <a:cubicBezTo>
                    <a:pt x="1410" y="0"/>
                    <a:pt x="1308" y="9"/>
                    <a:pt x="1218" y="68"/>
                  </a:cubicBezTo>
                  <a:cubicBezTo>
                    <a:pt x="1128" y="127"/>
                    <a:pt x="1066" y="118"/>
                    <a:pt x="911" y="403"/>
                  </a:cubicBezTo>
                  <a:cubicBezTo>
                    <a:pt x="756" y="688"/>
                    <a:pt x="419" y="1491"/>
                    <a:pt x="289" y="1777"/>
                  </a:cubicBezTo>
                </a:path>
              </a:pathLst>
            </a:custGeom>
            <a:noFill/>
            <a:ln w="15240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8" name="Picture 21" descr="кар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2786058"/>
            <a:ext cx="1857356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229600" cy="1143000"/>
          </a:xfrm>
        </p:spPr>
        <p:txBody>
          <a:bodyPr/>
          <a:lstStyle/>
          <a:p>
            <a:r>
              <a:rPr lang="ru-RU" sz="6600" dirty="0" err="1" smtClean="0"/>
              <a:t>Копуста</a:t>
            </a:r>
            <a:r>
              <a:rPr lang="ru-RU" sz="6600" dirty="0" smtClean="0"/>
              <a:t>, </a:t>
            </a:r>
            <a:r>
              <a:rPr lang="ru-RU" sz="6600" dirty="0" err="1" smtClean="0"/>
              <a:t>малоко</a:t>
            </a:r>
            <a:r>
              <a:rPr lang="ru-RU" sz="6600" dirty="0" smtClean="0"/>
              <a:t>,</a:t>
            </a:r>
            <a:br>
              <a:rPr lang="ru-RU" sz="6600" dirty="0" smtClean="0"/>
            </a:br>
            <a:r>
              <a:rPr lang="ru-RU" sz="6600" dirty="0" smtClean="0"/>
              <a:t> пинал, </a:t>
            </a:r>
            <a:r>
              <a:rPr lang="ru-RU" sz="6600" dirty="0" err="1" smtClean="0"/>
              <a:t>кортина</a:t>
            </a:r>
            <a:r>
              <a:rPr lang="ru-RU" sz="6600" dirty="0" smtClean="0"/>
              <a:t>,</a:t>
            </a:r>
            <a:br>
              <a:rPr lang="ru-RU" sz="6600" dirty="0" smtClean="0"/>
            </a:br>
            <a:r>
              <a:rPr lang="ru-RU" sz="6600" dirty="0" err="1" smtClean="0"/>
              <a:t>мидведь</a:t>
            </a:r>
            <a:r>
              <a:rPr lang="ru-RU" sz="6600" dirty="0" smtClean="0"/>
              <a:t>, </a:t>
            </a:r>
            <a:r>
              <a:rPr lang="ru-RU" sz="6600" dirty="0" err="1" smtClean="0"/>
              <a:t>карова</a:t>
            </a:r>
            <a:r>
              <a:rPr lang="ru-RU" sz="6600" dirty="0" smtClean="0"/>
              <a:t>, </a:t>
            </a:r>
            <a:r>
              <a:rPr lang="ru-RU" sz="6600" dirty="0" err="1" smtClean="0"/>
              <a:t>польто</a:t>
            </a:r>
            <a:r>
              <a:rPr lang="ru-RU" sz="6600" dirty="0" smtClean="0"/>
              <a:t>, </a:t>
            </a:r>
            <a:r>
              <a:rPr lang="ru-RU" sz="6600" dirty="0" err="1" smtClean="0"/>
              <a:t>марковь</a:t>
            </a:r>
            <a:r>
              <a:rPr lang="ru-RU" sz="6600" dirty="0" smtClean="0"/>
              <a:t>,</a:t>
            </a:r>
            <a:br>
              <a:rPr lang="ru-RU" sz="6600" dirty="0" smtClean="0"/>
            </a:br>
            <a:r>
              <a:rPr lang="ru-RU" sz="6600" dirty="0" smtClean="0"/>
              <a:t> </a:t>
            </a:r>
            <a:r>
              <a:rPr lang="ru-RU" sz="6600" dirty="0" err="1" smtClean="0"/>
              <a:t>пасуда</a:t>
            </a:r>
            <a:r>
              <a:rPr lang="ru-RU" sz="6600" dirty="0" smtClean="0"/>
              <a:t>.</a:t>
            </a:r>
            <a:br>
              <a:rPr lang="ru-RU" sz="6600" dirty="0" smtClean="0"/>
            </a:br>
            <a:endParaRPr lang="ru-RU" sz="66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27EDC6-6927-4512-994F-DC4A0EE72BEF}" type="datetime1">
              <a:rPr lang="ru-RU" smtClean="0"/>
              <a:pPr>
                <a:defRPr/>
              </a:pPr>
              <a:t>07.11.2012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1449E3-71FF-4E65-A97C-999C11D8AA2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5" name="Picture 3" descr="кар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3429000"/>
            <a:ext cx="1643042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ru-RU" sz="6600" dirty="0" smtClean="0"/>
              <a:t>Капуста, молоко,</a:t>
            </a:r>
            <a:br>
              <a:rPr lang="ru-RU" sz="6600" dirty="0" smtClean="0"/>
            </a:br>
            <a:r>
              <a:rPr lang="ru-RU" sz="6600" dirty="0" smtClean="0"/>
              <a:t> пенал, картина,</a:t>
            </a:r>
            <a:br>
              <a:rPr lang="ru-RU" sz="6600" dirty="0" smtClean="0"/>
            </a:br>
            <a:r>
              <a:rPr lang="ru-RU" sz="6600" dirty="0" smtClean="0"/>
              <a:t>медведь, корова, пальто, морковь,</a:t>
            </a:r>
            <a:br>
              <a:rPr lang="ru-RU" sz="6600" dirty="0" smtClean="0"/>
            </a:br>
            <a:r>
              <a:rPr lang="ru-RU" sz="6600" dirty="0" smtClean="0"/>
              <a:t> посуда.</a:t>
            </a:r>
            <a:endParaRPr lang="ru-RU" sz="66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27EDC6-6927-4512-994F-DC4A0EE72BEF}" type="datetime1">
              <a:rPr lang="ru-RU" smtClean="0"/>
              <a:pPr>
                <a:defRPr/>
              </a:pPr>
              <a:t>07.11.2012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1449E3-71FF-4E65-A97C-999C11D8AA2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5" name="Picture 3" descr="кар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3429000"/>
            <a:ext cx="1643042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68313" y="352425"/>
            <a:ext cx="2016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/>
              <a:t>:</a:t>
            </a:r>
          </a:p>
          <a:p>
            <a:endParaRPr lang="ru-RU"/>
          </a:p>
        </p:txBody>
      </p:sp>
      <p:sp>
        <p:nvSpPr>
          <p:cNvPr id="58371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981075"/>
            <a:ext cx="1873250" cy="5762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50000">
                <a:srgbClr val="99CC00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/>
              <a:t>толкование</a:t>
            </a:r>
          </a:p>
        </p:txBody>
      </p:sp>
      <p:sp>
        <p:nvSpPr>
          <p:cNvPr id="58372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2133600"/>
            <a:ext cx="1873250" cy="5762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50000">
                <a:srgbClr val="99CC00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>
                <a:latin typeface="Edwardian Script ITC" pitchFamily="66" charset="0"/>
              </a:rPr>
              <a:t>этимология</a:t>
            </a:r>
          </a:p>
        </p:txBody>
      </p:sp>
      <p:sp>
        <p:nvSpPr>
          <p:cNvPr id="58373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3213100"/>
            <a:ext cx="1908175" cy="5762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50000">
                <a:srgbClr val="99CC00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/>
              <a:t>ребус</a:t>
            </a:r>
          </a:p>
        </p:txBody>
      </p:sp>
      <p:sp>
        <p:nvSpPr>
          <p:cNvPr id="58375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4292600"/>
            <a:ext cx="1979613" cy="5032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50000">
                <a:srgbClr val="99CC00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/>
              <a:t>загадки</a:t>
            </a:r>
          </a:p>
        </p:txBody>
      </p:sp>
      <p:sp>
        <p:nvSpPr>
          <p:cNvPr id="58376" name="AutoShap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5373688"/>
            <a:ext cx="1979613" cy="5048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50000">
                <a:srgbClr val="99CC00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/>
              <a:t>пословицы </a:t>
            </a:r>
          </a:p>
          <a:p>
            <a:pPr algn="ctr">
              <a:defRPr/>
            </a:pPr>
            <a:r>
              <a:rPr lang="ru-RU" b="1"/>
              <a:t>и поговорки</a:t>
            </a:r>
          </a:p>
        </p:txBody>
      </p:sp>
      <p:pic>
        <p:nvPicPr>
          <p:cNvPr id="58377" name="Picture 9" descr="line4.gif (11519 bytes)"/>
          <p:cNvPicPr>
            <a:picLocks noChangeAspect="1" noChangeArrowheads="1" noCrop="1"/>
          </p:cNvPicPr>
          <p:nvPr/>
        </p:nvPicPr>
        <p:blipFill>
          <a:blip r:embed="rId2">
            <a:grayscl/>
            <a:biLevel thresh="50000"/>
          </a:blip>
          <a:srcRect/>
          <a:stretch>
            <a:fillRect/>
          </a:stretch>
        </p:blipFill>
        <p:spPr bwMode="auto">
          <a:xfrm rot="5400000">
            <a:off x="-686593" y="3431381"/>
            <a:ext cx="5867400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16913" y="6524625"/>
            <a:ext cx="360362" cy="333375"/>
          </a:xfrm>
          <a:prstGeom prst="actionButtonForwardNex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0" name="AutoShape 1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85113" y="6524625"/>
            <a:ext cx="360362" cy="333375"/>
          </a:xfrm>
          <a:prstGeom prst="actionButtonBackPreviou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8382" name="Picture 14" descr="00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0"/>
            <a:ext cx="27368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4356100" y="260350"/>
            <a:ext cx="1852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Запомни!</a:t>
            </a:r>
          </a:p>
        </p:txBody>
      </p:sp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3708400" y="836613"/>
            <a:ext cx="36988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>
                <a:latin typeface="Propisi" pitchFamily="2" charset="0"/>
              </a:rPr>
              <a:t>т</a:t>
            </a:r>
            <a:r>
              <a:rPr lang="ru-RU" sz="9600" b="1">
                <a:solidFill>
                  <a:srgbClr val="FF0000"/>
                </a:solidFill>
                <a:latin typeface="Propisi" pitchFamily="2" charset="0"/>
              </a:rPr>
              <a:t>е</a:t>
            </a:r>
            <a:r>
              <a:rPr lang="ru-RU" sz="9600" b="1">
                <a:latin typeface="Propisi" pitchFamily="2" charset="0"/>
              </a:rPr>
              <a:t>традь</a:t>
            </a:r>
          </a:p>
        </p:txBody>
      </p:sp>
      <p:sp>
        <p:nvSpPr>
          <p:cNvPr id="58385" name="Line 17"/>
          <p:cNvSpPr>
            <a:spLocks noChangeShapeType="1"/>
          </p:cNvSpPr>
          <p:nvPr/>
        </p:nvSpPr>
        <p:spPr bwMode="auto">
          <a:xfrm flipH="1">
            <a:off x="6516688" y="981075"/>
            <a:ext cx="215900" cy="431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8386" name="Line 18"/>
          <p:cNvSpPr>
            <a:spLocks noChangeShapeType="1"/>
          </p:cNvSpPr>
          <p:nvPr/>
        </p:nvSpPr>
        <p:spPr bwMode="auto">
          <a:xfrm>
            <a:off x="4356100" y="2133600"/>
            <a:ext cx="503238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8387" name="AutoShape 19"/>
          <p:cNvSpPr>
            <a:spLocks noChangeArrowheads="1"/>
          </p:cNvSpPr>
          <p:nvPr/>
        </p:nvSpPr>
        <p:spPr bwMode="auto">
          <a:xfrm>
            <a:off x="2771775" y="2781300"/>
            <a:ext cx="3313113" cy="503238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Однокоренные слова</a:t>
            </a:r>
          </a:p>
        </p:txBody>
      </p:sp>
      <p:sp>
        <p:nvSpPr>
          <p:cNvPr id="58388" name="Rectangle 20"/>
          <p:cNvSpPr>
            <a:spLocks noChangeArrowheads="1"/>
          </p:cNvSpPr>
          <p:nvPr/>
        </p:nvSpPr>
        <p:spPr bwMode="auto">
          <a:xfrm>
            <a:off x="2627313" y="3429000"/>
            <a:ext cx="381635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>
                <a:effectLst>
                  <a:outerShdw blurRad="38100" dist="38100" dir="2700000" algn="tl">
                    <a:srgbClr val="FFFFFF"/>
                  </a:outerShdw>
                </a:effectLst>
                <a:latin typeface="Propisi" pitchFamily="2" charset="0"/>
              </a:rPr>
              <a:t>т</a:t>
            </a:r>
            <a:r>
              <a:rPr lang="ru-RU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ropisi" pitchFamily="2" charset="0"/>
              </a:rPr>
              <a:t>е</a:t>
            </a:r>
            <a:r>
              <a:rPr lang="ru-RU" sz="4800" b="1">
                <a:effectLst>
                  <a:outerShdw blurRad="38100" dist="38100" dir="2700000" algn="tl">
                    <a:srgbClr val="FFFFFF"/>
                  </a:outerShdw>
                </a:effectLst>
                <a:latin typeface="Propisi" pitchFamily="2" charset="0"/>
              </a:rPr>
              <a:t>традка</a:t>
            </a:r>
          </a:p>
          <a:p>
            <a:pPr>
              <a:defRPr/>
            </a:pPr>
            <a:r>
              <a:rPr lang="ru-RU" sz="4800" b="1">
                <a:effectLst>
                  <a:outerShdw blurRad="38100" dist="38100" dir="2700000" algn="tl">
                    <a:srgbClr val="FFFFFF"/>
                  </a:outerShdw>
                </a:effectLst>
                <a:latin typeface="Propisi" pitchFamily="2" charset="0"/>
              </a:rPr>
              <a:t>т</a:t>
            </a:r>
            <a:r>
              <a:rPr lang="ru-RU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ropisi" pitchFamily="2" charset="0"/>
              </a:rPr>
              <a:t>е</a:t>
            </a:r>
            <a:r>
              <a:rPr lang="ru-RU" sz="4800" b="1">
                <a:effectLst>
                  <a:outerShdw blurRad="38100" dist="38100" dir="2700000" algn="tl">
                    <a:srgbClr val="FFFFFF"/>
                  </a:outerShdw>
                </a:effectLst>
                <a:latin typeface="Propisi" pitchFamily="2" charset="0"/>
              </a:rPr>
              <a:t>традочка</a:t>
            </a:r>
          </a:p>
          <a:p>
            <a:pPr>
              <a:defRPr/>
            </a:pPr>
            <a:r>
              <a:rPr lang="ru-RU" sz="4800" b="1">
                <a:effectLst>
                  <a:outerShdw blurRad="38100" dist="38100" dir="2700000" algn="tl">
                    <a:srgbClr val="FFFFFF"/>
                  </a:outerShdw>
                </a:effectLst>
                <a:latin typeface="Propisi" pitchFamily="2" charset="0"/>
              </a:rPr>
              <a:t>т</a:t>
            </a:r>
            <a:r>
              <a:rPr lang="ru-RU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ropisi" pitchFamily="2" charset="0"/>
              </a:rPr>
              <a:t>е</a:t>
            </a:r>
            <a:r>
              <a:rPr lang="ru-RU" sz="4800" b="1">
                <a:effectLst>
                  <a:outerShdw blurRad="38100" dist="38100" dir="2700000" algn="tl">
                    <a:srgbClr val="FFFFFF"/>
                  </a:outerShdw>
                </a:effectLst>
                <a:latin typeface="Propisi" pitchFamily="2" charset="0"/>
              </a:rPr>
              <a:t>традный</a:t>
            </a:r>
          </a:p>
        </p:txBody>
      </p:sp>
      <p:sp>
        <p:nvSpPr>
          <p:cNvPr id="58389" name="Arc 21"/>
          <p:cNvSpPr>
            <a:spLocks/>
          </p:cNvSpPr>
          <p:nvPr/>
        </p:nvSpPr>
        <p:spPr bwMode="auto">
          <a:xfrm rot="-2243533">
            <a:off x="3059113" y="3284538"/>
            <a:ext cx="1162050" cy="1331912"/>
          </a:xfrm>
          <a:custGeom>
            <a:avLst/>
            <a:gdLst>
              <a:gd name="T0" fmla="*/ 113369 w 19957"/>
              <a:gd name="T1" fmla="*/ 0 h 21512"/>
              <a:gd name="T2" fmla="*/ 1162050 w 19957"/>
              <a:gd name="T3" fmla="*/ 820248 h 21512"/>
              <a:gd name="T4" fmla="*/ 0 w 19957"/>
              <a:gd name="T5" fmla="*/ 1331912 h 21512"/>
              <a:gd name="T6" fmla="*/ 0 60000 65536"/>
              <a:gd name="T7" fmla="*/ 0 60000 65536"/>
              <a:gd name="T8" fmla="*/ 0 60000 65536"/>
              <a:gd name="T9" fmla="*/ 0 w 19957"/>
              <a:gd name="T10" fmla="*/ 0 h 21512"/>
              <a:gd name="T11" fmla="*/ 19957 w 19957"/>
              <a:gd name="T12" fmla="*/ 21512 h 215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57" h="21512" fill="none" extrusionOk="0">
                <a:moveTo>
                  <a:pt x="1947" y="-1"/>
                </a:moveTo>
                <a:cubicBezTo>
                  <a:pt x="9946" y="723"/>
                  <a:pt x="16883" y="5827"/>
                  <a:pt x="19956" y="13248"/>
                </a:cubicBezTo>
              </a:path>
              <a:path w="19957" h="21512" stroke="0" extrusionOk="0">
                <a:moveTo>
                  <a:pt x="1947" y="-1"/>
                </a:moveTo>
                <a:cubicBezTo>
                  <a:pt x="9946" y="723"/>
                  <a:pt x="16883" y="5827"/>
                  <a:pt x="19956" y="13248"/>
                </a:cubicBezTo>
                <a:lnTo>
                  <a:pt x="0" y="2151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90" name="Rectangle 22"/>
          <p:cNvSpPr>
            <a:spLocks noChangeArrowheads="1"/>
          </p:cNvSpPr>
          <p:nvPr/>
        </p:nvSpPr>
        <p:spPr bwMode="auto">
          <a:xfrm>
            <a:off x="2555875" y="636746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ru-RU" sz="2800" b="1" i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8393" name="Arc 25"/>
          <p:cNvSpPr>
            <a:spLocks/>
          </p:cNvSpPr>
          <p:nvPr/>
        </p:nvSpPr>
        <p:spPr bwMode="auto">
          <a:xfrm rot="-2243533">
            <a:off x="3132138" y="4005263"/>
            <a:ext cx="1162050" cy="1331912"/>
          </a:xfrm>
          <a:custGeom>
            <a:avLst/>
            <a:gdLst>
              <a:gd name="T0" fmla="*/ 113369 w 19957"/>
              <a:gd name="T1" fmla="*/ 0 h 21512"/>
              <a:gd name="T2" fmla="*/ 1162050 w 19957"/>
              <a:gd name="T3" fmla="*/ 820248 h 21512"/>
              <a:gd name="T4" fmla="*/ 0 w 19957"/>
              <a:gd name="T5" fmla="*/ 1331912 h 21512"/>
              <a:gd name="T6" fmla="*/ 0 60000 65536"/>
              <a:gd name="T7" fmla="*/ 0 60000 65536"/>
              <a:gd name="T8" fmla="*/ 0 60000 65536"/>
              <a:gd name="T9" fmla="*/ 0 w 19957"/>
              <a:gd name="T10" fmla="*/ 0 h 21512"/>
              <a:gd name="T11" fmla="*/ 19957 w 19957"/>
              <a:gd name="T12" fmla="*/ 21512 h 215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57" h="21512" fill="none" extrusionOk="0">
                <a:moveTo>
                  <a:pt x="1947" y="-1"/>
                </a:moveTo>
                <a:cubicBezTo>
                  <a:pt x="9946" y="723"/>
                  <a:pt x="16883" y="5827"/>
                  <a:pt x="19956" y="13248"/>
                </a:cubicBezTo>
              </a:path>
              <a:path w="19957" h="21512" stroke="0" extrusionOk="0">
                <a:moveTo>
                  <a:pt x="1947" y="-1"/>
                </a:moveTo>
                <a:cubicBezTo>
                  <a:pt x="9946" y="723"/>
                  <a:pt x="16883" y="5827"/>
                  <a:pt x="19956" y="13248"/>
                </a:cubicBezTo>
                <a:lnTo>
                  <a:pt x="0" y="2151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94" name="Arc 26"/>
          <p:cNvSpPr>
            <a:spLocks/>
          </p:cNvSpPr>
          <p:nvPr/>
        </p:nvSpPr>
        <p:spPr bwMode="auto">
          <a:xfrm rot="-2243533">
            <a:off x="3059113" y="4797425"/>
            <a:ext cx="1162050" cy="1331913"/>
          </a:xfrm>
          <a:custGeom>
            <a:avLst/>
            <a:gdLst>
              <a:gd name="T0" fmla="*/ 113369 w 19957"/>
              <a:gd name="T1" fmla="*/ 0 h 21512"/>
              <a:gd name="T2" fmla="*/ 1162050 w 19957"/>
              <a:gd name="T3" fmla="*/ 820248 h 21512"/>
              <a:gd name="T4" fmla="*/ 0 w 19957"/>
              <a:gd name="T5" fmla="*/ 1331913 h 21512"/>
              <a:gd name="T6" fmla="*/ 0 60000 65536"/>
              <a:gd name="T7" fmla="*/ 0 60000 65536"/>
              <a:gd name="T8" fmla="*/ 0 60000 65536"/>
              <a:gd name="T9" fmla="*/ 0 w 19957"/>
              <a:gd name="T10" fmla="*/ 0 h 21512"/>
              <a:gd name="T11" fmla="*/ 19957 w 19957"/>
              <a:gd name="T12" fmla="*/ 21512 h 215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57" h="21512" fill="none" extrusionOk="0">
                <a:moveTo>
                  <a:pt x="1947" y="-1"/>
                </a:moveTo>
                <a:cubicBezTo>
                  <a:pt x="9946" y="723"/>
                  <a:pt x="16883" y="5827"/>
                  <a:pt x="19956" y="13248"/>
                </a:cubicBezTo>
              </a:path>
              <a:path w="19957" h="21512" stroke="0" extrusionOk="0">
                <a:moveTo>
                  <a:pt x="1947" y="-1"/>
                </a:moveTo>
                <a:cubicBezTo>
                  <a:pt x="9946" y="723"/>
                  <a:pt x="16883" y="5827"/>
                  <a:pt x="19956" y="13248"/>
                </a:cubicBezTo>
                <a:lnTo>
                  <a:pt x="0" y="2151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02" name="AutoShape 2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820150" y="6524625"/>
            <a:ext cx="323850" cy="333375"/>
          </a:xfrm>
          <a:prstGeom prst="actionButtonHom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2000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2000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2000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5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58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5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1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2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2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2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2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nimBg="1"/>
      <p:bldP spid="58372" grpId="0" animBg="1"/>
      <p:bldP spid="58373" grpId="0" animBg="1"/>
      <p:bldP spid="58375" grpId="0" animBg="1"/>
      <p:bldP spid="58376" grpId="0" animBg="1"/>
      <p:bldP spid="58383" grpId="0"/>
      <p:bldP spid="58384" grpId="0"/>
      <p:bldP spid="58385" grpId="0" animBg="1"/>
      <p:bldP spid="58386" grpId="0" animBg="1"/>
      <p:bldP spid="58387" grpId="0" animBg="1"/>
      <p:bldP spid="58388" grpId="0"/>
      <p:bldP spid="58389" grpId="0" animBg="1"/>
      <p:bldP spid="58393" grpId="0" animBg="1"/>
      <p:bldP spid="5839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468313" y="35242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785786" y="2214554"/>
            <a:ext cx="728667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i="1" dirty="0" smtClean="0">
                <a:solidFill>
                  <a:schemeClr val="tx2"/>
                </a:solidFill>
                <a:latin typeface="Arial Black" pitchFamily="34" charset="0"/>
              </a:rPr>
              <a:t>Сшитые листы </a:t>
            </a:r>
            <a:r>
              <a:rPr lang="ru-RU" sz="4400" i="1" dirty="0">
                <a:solidFill>
                  <a:schemeClr val="tx2"/>
                </a:solidFill>
                <a:latin typeface="Arial Black" pitchFamily="34" charset="0"/>
              </a:rPr>
              <a:t>чистой бумаги в обложке.</a:t>
            </a:r>
          </a:p>
        </p:txBody>
      </p:sp>
      <p:sp>
        <p:nvSpPr>
          <p:cNvPr id="3789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524625"/>
            <a:ext cx="360363" cy="333375"/>
          </a:xfrm>
          <a:prstGeom prst="actionButtonForwardNex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4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85113" y="6524625"/>
            <a:ext cx="360362" cy="333375"/>
          </a:xfrm>
          <a:prstGeom prst="actionButtonBackPreviou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810" name="AutoShape 10"/>
          <p:cNvSpPr>
            <a:spLocks noChangeArrowheads="1"/>
          </p:cNvSpPr>
          <p:nvPr/>
        </p:nvSpPr>
        <p:spPr bwMode="auto">
          <a:xfrm rot="5400000">
            <a:off x="5562600" y="3186113"/>
            <a:ext cx="6767513" cy="395287"/>
          </a:xfrm>
          <a:custGeom>
            <a:avLst/>
            <a:gdLst>
              <a:gd name="G0" fmla="+- 1305 0 0"/>
              <a:gd name="G1" fmla="+- 21600 0 1305"/>
              <a:gd name="G2" fmla="*/ 1305 1 2"/>
              <a:gd name="G3" fmla="+- 21600 0 G2"/>
              <a:gd name="G4" fmla="+/ 1305 21600 2"/>
              <a:gd name="G5" fmla="+/ G1 0 2"/>
              <a:gd name="G6" fmla="*/ 21600 21600 1305"/>
              <a:gd name="G7" fmla="*/ G6 1 2"/>
              <a:gd name="G8" fmla="+- 21600 0 G7"/>
              <a:gd name="G9" fmla="*/ 21600 1 2"/>
              <a:gd name="G10" fmla="+- 1305 0 G9"/>
              <a:gd name="G11" fmla="?: G10 G8 0"/>
              <a:gd name="G12" fmla="?: G10 G7 21600"/>
              <a:gd name="T0" fmla="*/ 20947 w 21600"/>
              <a:gd name="T1" fmla="*/ 10800 h 21600"/>
              <a:gd name="T2" fmla="*/ 10800 w 21600"/>
              <a:gd name="T3" fmla="*/ 21600 h 21600"/>
              <a:gd name="T4" fmla="*/ 653 w 21600"/>
              <a:gd name="T5" fmla="*/ 10800 h 21600"/>
              <a:gd name="T6" fmla="*/ 10800 w 21600"/>
              <a:gd name="T7" fmla="*/ 0 h 21600"/>
              <a:gd name="T8" fmla="*/ 2453 w 21600"/>
              <a:gd name="T9" fmla="*/ 2453 h 21600"/>
              <a:gd name="T10" fmla="*/ 19147 w 21600"/>
              <a:gd name="T11" fmla="*/ 191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305" y="21600"/>
                </a:lnTo>
                <a:lnTo>
                  <a:pt x="20295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33CCFF"/>
              </a:gs>
              <a:gs pos="50000">
                <a:schemeClr val="accent2"/>
              </a:gs>
              <a:gs pos="100000">
                <a:srgbClr val="33CC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7897" name="WordArt 11"/>
          <p:cNvSpPr>
            <a:spLocks noChangeArrowheads="1" noChangeShapeType="1" noTextEdit="1"/>
          </p:cNvSpPr>
          <p:nvPr/>
        </p:nvSpPr>
        <p:spPr bwMode="auto">
          <a:xfrm rot="-5400000">
            <a:off x="6966744" y="3051969"/>
            <a:ext cx="4103687" cy="250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толкование</a:t>
            </a:r>
          </a:p>
        </p:txBody>
      </p:sp>
      <p:sp>
        <p:nvSpPr>
          <p:cNvPr id="37898" name="AutoShape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308850" y="6508750"/>
            <a:ext cx="555625" cy="349250"/>
          </a:xfrm>
          <a:prstGeom prst="flowChartDecision">
            <a:avLst/>
          </a:prstGeom>
          <a:gradFill rotWithShape="1">
            <a:gsLst>
              <a:gs pos="0">
                <a:srgbClr val="182F76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6814" name="Picture 14" descr="tn_f111_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4149725"/>
            <a:ext cx="1871662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0" name="AutoShape 1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820150" y="6524625"/>
            <a:ext cx="323850" cy="333375"/>
          </a:xfrm>
          <a:prstGeom prst="actionButtonHom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" name="Picture 156" descr="й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3429024" cy="1923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539750" y="476250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31775" y="25082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 i="1"/>
          </a:p>
        </p:txBody>
      </p:sp>
      <p:sp>
        <p:nvSpPr>
          <p:cNvPr id="92164" name="WordArt 4"/>
          <p:cNvSpPr>
            <a:spLocks noChangeArrowheads="1" noChangeShapeType="1" noTextEdit="1"/>
          </p:cNvSpPr>
          <p:nvPr/>
        </p:nvSpPr>
        <p:spPr bwMode="auto">
          <a:xfrm>
            <a:off x="2000232" y="0"/>
            <a:ext cx="4103688" cy="1196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33CCFF"/>
                    </a:gs>
                    <a:gs pos="100000">
                      <a:srgbClr val="0000FF"/>
                    </a:gs>
                  </a:gsLst>
                  <a:lin ang="0" scaled="1"/>
                </a:gradFill>
                <a:latin typeface="Bookman Old Style"/>
              </a:rPr>
              <a:t>тетрадь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539750" y="1484313"/>
            <a:ext cx="8208963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ru-RU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Слово </a:t>
            </a:r>
            <a:r>
              <a:rPr lang="ru-RU" sz="32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тетрадь</a:t>
            </a:r>
            <a:r>
              <a:rPr lang="ru-RU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произошло от греческого </a:t>
            </a:r>
            <a:r>
              <a:rPr lang="ru-RU" sz="32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тетро</a:t>
            </a:r>
            <a:r>
              <a:rPr lang="ru-RU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, что значит «сложенный вчетверо». Раньше тетрадки имели всего четыре листка: один большой лист складывали пополам, потом ещё пополам, разрезали, сшивали посередине – и тетрадь готова.</a:t>
            </a:r>
          </a:p>
          <a:p>
            <a:pPr>
              <a:defRPr/>
            </a:pPr>
            <a:r>
              <a:rPr lang="ru-RU" sz="32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Тетрадь – тетра</a:t>
            </a:r>
            <a:r>
              <a:rPr lang="ru-RU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=«четвёртая часть листа».</a:t>
            </a:r>
          </a:p>
        </p:txBody>
      </p:sp>
      <p:sp>
        <p:nvSpPr>
          <p:cNvPr id="54278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16913" y="6524625"/>
            <a:ext cx="360362" cy="333375"/>
          </a:xfrm>
          <a:prstGeom prst="actionButtonForwardNex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79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85113" y="6524625"/>
            <a:ext cx="360362" cy="333375"/>
          </a:xfrm>
          <a:prstGeom prst="actionButtonBackPreviou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169" name="AutoShape 9"/>
          <p:cNvSpPr>
            <a:spLocks noChangeArrowheads="1"/>
          </p:cNvSpPr>
          <p:nvPr/>
        </p:nvSpPr>
        <p:spPr bwMode="auto">
          <a:xfrm rot="5400000">
            <a:off x="5562600" y="3186113"/>
            <a:ext cx="6767513" cy="395287"/>
          </a:xfrm>
          <a:custGeom>
            <a:avLst/>
            <a:gdLst>
              <a:gd name="G0" fmla="+- 1305 0 0"/>
              <a:gd name="G1" fmla="+- 21600 0 1305"/>
              <a:gd name="G2" fmla="*/ 1305 1 2"/>
              <a:gd name="G3" fmla="+- 21600 0 G2"/>
              <a:gd name="G4" fmla="+/ 1305 21600 2"/>
              <a:gd name="G5" fmla="+/ G1 0 2"/>
              <a:gd name="G6" fmla="*/ 21600 21600 1305"/>
              <a:gd name="G7" fmla="*/ G6 1 2"/>
              <a:gd name="G8" fmla="+- 21600 0 G7"/>
              <a:gd name="G9" fmla="*/ 21600 1 2"/>
              <a:gd name="G10" fmla="+- 1305 0 G9"/>
              <a:gd name="G11" fmla="?: G10 G8 0"/>
              <a:gd name="G12" fmla="?: G10 G7 21600"/>
              <a:gd name="T0" fmla="*/ 20947 w 21600"/>
              <a:gd name="T1" fmla="*/ 10800 h 21600"/>
              <a:gd name="T2" fmla="*/ 10800 w 21600"/>
              <a:gd name="T3" fmla="*/ 21600 h 21600"/>
              <a:gd name="T4" fmla="*/ 653 w 21600"/>
              <a:gd name="T5" fmla="*/ 10800 h 21600"/>
              <a:gd name="T6" fmla="*/ 10800 w 21600"/>
              <a:gd name="T7" fmla="*/ 0 h 21600"/>
              <a:gd name="T8" fmla="*/ 2453 w 21600"/>
              <a:gd name="T9" fmla="*/ 2453 h 21600"/>
              <a:gd name="T10" fmla="*/ 19147 w 21600"/>
              <a:gd name="T11" fmla="*/ 191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305" y="21600"/>
                </a:lnTo>
                <a:lnTo>
                  <a:pt x="20295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33CCFF"/>
              </a:gs>
              <a:gs pos="50000">
                <a:schemeClr val="accent2"/>
              </a:gs>
              <a:gs pos="100000">
                <a:srgbClr val="33CC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4281" name="WordArt 11"/>
          <p:cNvSpPr>
            <a:spLocks noChangeArrowheads="1" noChangeShapeType="1" noTextEdit="1"/>
          </p:cNvSpPr>
          <p:nvPr/>
        </p:nvSpPr>
        <p:spPr bwMode="auto">
          <a:xfrm rot="-5400000">
            <a:off x="6966744" y="3051969"/>
            <a:ext cx="4103687" cy="250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этимология</a:t>
            </a:r>
          </a:p>
        </p:txBody>
      </p:sp>
      <p:pic>
        <p:nvPicPr>
          <p:cNvPr id="92173" name="Picture 13" descr="J03121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4724400"/>
            <a:ext cx="2565400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3" name="AutoShape 1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820150" y="6524625"/>
            <a:ext cx="323850" cy="333375"/>
          </a:xfrm>
          <a:prstGeom prst="actionButtonHom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4" name="AutoShape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308850" y="6508750"/>
            <a:ext cx="555625" cy="349250"/>
          </a:xfrm>
          <a:prstGeom prst="flowChartDecision">
            <a:avLst/>
          </a:prstGeom>
          <a:gradFill rotWithShape="1">
            <a:gsLst>
              <a:gs pos="0">
                <a:srgbClr val="182F76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 animBg="1"/>
      <p:bldP spid="92165" grpId="0"/>
    </p:bldLst>
  </p:timing>
</p:sld>
</file>

<file path=ppt/theme/theme1.xml><?xml version="1.0" encoding="utf-8"?>
<a:theme xmlns:a="http://schemas.openxmlformats.org/drawingml/2006/main" name="нач.школа 14. русский язы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нач.школа 14. русский язык</Template>
  <TotalTime>481</TotalTime>
  <Words>221</Words>
  <Application>Microsoft Office PowerPoint</Application>
  <PresentationFormat>Экран (4:3)</PresentationFormat>
  <Paragraphs>96</Paragraphs>
  <Slides>20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нач.школа 14. русский язык</vt:lpstr>
      <vt:lpstr>Слайд 1</vt:lpstr>
      <vt:lpstr>Орешек знаний тверд, Но все же, мы не привыкли отступать. Нам расколоть его поможет Этот урок, девиз которого: «Хочу все знать!»</vt:lpstr>
      <vt:lpstr>Слайд 3</vt:lpstr>
      <vt:lpstr>Чистописание </vt:lpstr>
      <vt:lpstr>Копуста, малоко,  пинал, кортина, мидведь, карова, польто, марковь,  пасуда. </vt:lpstr>
      <vt:lpstr>Капуста, молоко,  пенал, картина, медведь, корова, пальто, морковь,  посуда.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Автор презентации:  учитель начальных классов  МОУ СОШ № 46 с.Бараники  Нейжмак Марина Николаевна Использовала материалы сайтов: http://www.viki.rdf.ru  http://www.yandex.ru   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58</cp:revision>
  <dcterms:created xsi:type="dcterms:W3CDTF">2011-02-07T08:52:17Z</dcterms:created>
  <dcterms:modified xsi:type="dcterms:W3CDTF">2012-11-07T06:06:18Z</dcterms:modified>
</cp:coreProperties>
</file>