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ackage" ContentType="application/vnd.openxmlformats-officedocument.package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77" r:id="rId4"/>
    <p:sldId id="272" r:id="rId5"/>
    <p:sldId id="260" r:id="rId6"/>
    <p:sldId id="271" r:id="rId7"/>
    <p:sldId id="265" r:id="rId8"/>
    <p:sldId id="266" r:id="rId9"/>
    <p:sldId id="276" r:id="rId10"/>
    <p:sldId id="284" r:id="rId11"/>
    <p:sldId id="282" r:id="rId12"/>
    <p:sldId id="290" r:id="rId13"/>
    <p:sldId id="289" r:id="rId14"/>
    <p:sldId id="278" r:id="rId15"/>
    <p:sldId id="28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.package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2.package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3.package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4.package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5.package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2008-2009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Русский язык</c:v>
                </c:pt>
                <c:pt idx="1">
                  <c:v>Лит.чтение</c:v>
                </c:pt>
                <c:pt idx="2">
                  <c:v>Математика</c:v>
                </c:pt>
                <c:pt idx="3">
                  <c:v>Окр.мир</c:v>
                </c:pt>
                <c:pt idx="4">
                  <c:v>Физкультура</c:v>
                </c:pt>
                <c:pt idx="5">
                  <c:v>Технолгия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0.44000000000000006</c:v>
                </c:pt>
                <c:pt idx="1">
                  <c:v>0.85000000000000009</c:v>
                </c:pt>
                <c:pt idx="2">
                  <c:v>0.56000000000000005</c:v>
                </c:pt>
                <c:pt idx="3">
                  <c:v>0.70000000000000007</c:v>
                </c:pt>
                <c:pt idx="4">
                  <c:v>0.96000000000000008</c:v>
                </c:pt>
                <c:pt idx="5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2009-2010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Русский язык</c:v>
                </c:pt>
                <c:pt idx="1">
                  <c:v>Лит.чтение</c:v>
                </c:pt>
                <c:pt idx="2">
                  <c:v>Математика</c:v>
                </c:pt>
                <c:pt idx="3">
                  <c:v>Окр.мир</c:v>
                </c:pt>
                <c:pt idx="4">
                  <c:v>Физкультура</c:v>
                </c:pt>
                <c:pt idx="5">
                  <c:v>Технолгия</c:v>
                </c:pt>
              </c:strCache>
            </c:strRef>
          </c:cat>
          <c:val>
            <c:numRef>
              <c:f>Лист1!$C$2:$C$7</c:f>
              <c:numCache>
                <c:formatCode>0%</c:formatCode>
                <c:ptCount val="6"/>
                <c:pt idx="0">
                  <c:v>0.63000000000000012</c:v>
                </c:pt>
                <c:pt idx="1">
                  <c:v>0.81</c:v>
                </c:pt>
                <c:pt idx="2">
                  <c:v>0.59000000000000008</c:v>
                </c:pt>
                <c:pt idx="3">
                  <c:v>0.78</c:v>
                </c:pt>
                <c:pt idx="4">
                  <c:v>1</c:v>
                </c:pt>
                <c:pt idx="5">
                  <c:v>0.96000000000000008</c:v>
                </c:pt>
              </c:numCache>
            </c:numRef>
          </c:val>
        </c:ser>
        <c:shape val="box"/>
        <c:axId val="34368512"/>
        <c:axId val="39077760"/>
        <c:axId val="0"/>
      </c:bar3DChart>
      <c:catAx>
        <c:axId val="34368512"/>
        <c:scaling>
          <c:orientation val="minMax"/>
        </c:scaling>
        <c:axPos val="b"/>
        <c:numFmt formatCode="General" sourceLinked="1"/>
        <c:tickLblPos val="nextTo"/>
        <c:crossAx val="39077760"/>
        <c:crosses val="autoZero"/>
        <c:auto val="1"/>
        <c:lblAlgn val="ctr"/>
        <c:lblOffset val="100"/>
      </c:catAx>
      <c:valAx>
        <c:axId val="39077760"/>
        <c:scaling>
          <c:orientation val="minMax"/>
        </c:scaling>
        <c:axPos val="l"/>
        <c:majorGridlines/>
        <c:numFmt formatCode="0%" sourceLinked="1"/>
        <c:tickLblPos val="nextTo"/>
        <c:crossAx val="34368512"/>
        <c:crosses val="autoZero"/>
        <c:crossBetween val="between"/>
      </c:valAx>
      <c:spPr>
        <a:noFill/>
        <a:ln w="25398">
          <a:noFill/>
        </a:ln>
      </c:spPr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2009-2010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Выше нормы</c:v>
                </c:pt>
                <c:pt idx="1">
                  <c:v>Норма</c:v>
                </c:pt>
                <c:pt idx="2">
                  <c:v>Ниже нормы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0.6100000000000001</c:v>
                </c:pt>
                <c:pt idx="1">
                  <c:v>0.30000000000000004</c:v>
                </c:pt>
                <c:pt idx="2">
                  <c:v>9.0000000000000011E-2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2010-2011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Выше нормы</c:v>
                </c:pt>
                <c:pt idx="1">
                  <c:v>Норма</c:v>
                </c:pt>
                <c:pt idx="2">
                  <c:v>Ниже нормы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0.76000000000000012</c:v>
                </c:pt>
                <c:pt idx="1">
                  <c:v>0.24000000000000002</c:v>
                </c:pt>
                <c:pt idx="2">
                  <c:v>0</c:v>
                </c:pt>
              </c:numCache>
            </c:numRef>
          </c:val>
        </c:ser>
        <c:shape val="cylinder"/>
        <c:axId val="34392704"/>
        <c:axId val="34533760"/>
        <c:axId val="0"/>
      </c:bar3DChart>
      <c:catAx>
        <c:axId val="34392704"/>
        <c:scaling>
          <c:orientation val="minMax"/>
        </c:scaling>
        <c:axPos val="b"/>
        <c:numFmt formatCode="General" sourceLinked="1"/>
        <c:tickLblPos val="nextTo"/>
        <c:crossAx val="34533760"/>
        <c:crosses val="autoZero"/>
        <c:auto val="1"/>
        <c:lblAlgn val="ctr"/>
        <c:lblOffset val="100"/>
      </c:catAx>
      <c:valAx>
        <c:axId val="34533760"/>
        <c:scaling>
          <c:orientation val="minMax"/>
        </c:scaling>
        <c:axPos val="l"/>
        <c:majorGridlines/>
        <c:numFmt formatCode="0%" sourceLinked="1"/>
        <c:tickLblPos val="nextTo"/>
        <c:crossAx val="34392704"/>
        <c:crosses val="autoZero"/>
        <c:crossBetween val="between"/>
      </c:valAx>
      <c:spPr>
        <a:noFill/>
        <a:ln w="25347">
          <a:noFill/>
        </a:ln>
      </c:spPr>
    </c:plotArea>
    <c:legend>
      <c:legendPos val="r"/>
    </c:legend>
    <c:plotVisOnly val="1"/>
    <c:dispBlanksAs val="gap"/>
  </c:chart>
  <c:txPr>
    <a:bodyPr/>
    <a:lstStyle/>
    <a:p>
      <a:pPr>
        <a:defRPr sz="866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view3D>
      <c:depthPercent val="100"/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 класс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Выше средн.</c:v>
                </c:pt>
                <c:pt idx="1">
                  <c:v>Средний</c:v>
                </c:pt>
                <c:pt idx="2">
                  <c:v>Ниже средн.</c:v>
                </c:pt>
                <c:pt idx="3">
                  <c:v>Низкий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9.0000000000000011E-2</c:v>
                </c:pt>
                <c:pt idx="1">
                  <c:v>0.56999999999999995</c:v>
                </c:pt>
                <c:pt idx="2">
                  <c:v>0.26</c:v>
                </c:pt>
                <c:pt idx="3">
                  <c:v>9.0000000000000011E-2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класс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Выше средн.</c:v>
                </c:pt>
                <c:pt idx="1">
                  <c:v>Средний</c:v>
                </c:pt>
                <c:pt idx="2">
                  <c:v>Ниже средн.</c:v>
                </c:pt>
                <c:pt idx="3">
                  <c:v>Низкий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0.14000000000000001</c:v>
                </c:pt>
                <c:pt idx="1">
                  <c:v>0.67000000000000015</c:v>
                </c:pt>
                <c:pt idx="2">
                  <c:v>0.19</c:v>
                </c:pt>
                <c:pt idx="3">
                  <c:v>0</c:v>
                </c:pt>
              </c:numCache>
            </c:numRef>
          </c:val>
        </c:ser>
        <c:shape val="cylinder"/>
        <c:axId val="41571072"/>
        <c:axId val="41572608"/>
        <c:axId val="0"/>
      </c:bar3DChart>
      <c:catAx>
        <c:axId val="41571072"/>
        <c:scaling>
          <c:orientation val="minMax"/>
        </c:scaling>
        <c:axPos val="b"/>
        <c:numFmt formatCode="General" sourceLinked="1"/>
        <c:tickLblPos val="nextTo"/>
        <c:crossAx val="41572608"/>
        <c:crosses val="autoZero"/>
        <c:auto val="1"/>
        <c:lblAlgn val="ctr"/>
        <c:lblOffset val="100"/>
      </c:catAx>
      <c:valAx>
        <c:axId val="41572608"/>
        <c:scaling>
          <c:orientation val="minMax"/>
        </c:scaling>
        <c:axPos val="l"/>
        <c:majorGridlines/>
        <c:numFmt formatCode="0%" sourceLinked="1"/>
        <c:tickLblPos val="nextTo"/>
        <c:crossAx val="41571072"/>
        <c:crosses val="autoZero"/>
        <c:crossBetween val="between"/>
      </c:valAx>
      <c:spPr>
        <a:noFill/>
        <a:ln w="25382">
          <a:noFill/>
        </a:ln>
      </c:spPr>
    </c:plotArea>
    <c:legend>
      <c:legendPos val="r"/>
    </c:legend>
    <c:plotVisOnly val="1"/>
    <c:dispBlanksAs val="gap"/>
  </c:chart>
  <c:txPr>
    <a:bodyPr/>
    <a:lstStyle/>
    <a:p>
      <a:pPr>
        <a:defRPr sz="903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 класс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Выше среднего</c:v>
                </c:pt>
                <c:pt idx="1">
                  <c:v>Средний</c:v>
                </c:pt>
                <c:pt idx="2">
                  <c:v>Ниже среднего</c:v>
                </c:pt>
                <c:pt idx="3">
                  <c:v>Низкий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4.0000000000000008E-2</c:v>
                </c:pt>
                <c:pt idx="1">
                  <c:v>0.6100000000000001</c:v>
                </c:pt>
                <c:pt idx="2">
                  <c:v>0.26</c:v>
                </c:pt>
                <c:pt idx="3">
                  <c:v>9.0000000000000011E-2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класс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Выше среднего</c:v>
                </c:pt>
                <c:pt idx="1">
                  <c:v>Средний</c:v>
                </c:pt>
                <c:pt idx="2">
                  <c:v>Ниже среднего</c:v>
                </c:pt>
                <c:pt idx="3">
                  <c:v>Низкий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4.0000000000000008E-2</c:v>
                </c:pt>
                <c:pt idx="1">
                  <c:v>0.72000000000000008</c:v>
                </c:pt>
                <c:pt idx="2">
                  <c:v>0.24000000000000002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Выше среднего</c:v>
                </c:pt>
                <c:pt idx="1">
                  <c:v>Средний</c:v>
                </c:pt>
                <c:pt idx="2">
                  <c:v>Ниже среднего</c:v>
                </c:pt>
                <c:pt idx="3">
                  <c:v>Низкий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axId val="41692160"/>
        <c:axId val="41730816"/>
      </c:barChart>
      <c:catAx>
        <c:axId val="41692160"/>
        <c:scaling>
          <c:orientation val="minMax"/>
        </c:scaling>
        <c:axPos val="b"/>
        <c:numFmt formatCode="General" sourceLinked="1"/>
        <c:tickLblPos val="nextTo"/>
        <c:crossAx val="41730816"/>
        <c:crosses val="autoZero"/>
        <c:auto val="1"/>
        <c:lblAlgn val="ctr"/>
        <c:lblOffset val="100"/>
      </c:catAx>
      <c:valAx>
        <c:axId val="41730816"/>
        <c:scaling>
          <c:orientation val="minMax"/>
        </c:scaling>
        <c:axPos val="l"/>
        <c:majorGridlines/>
        <c:numFmt formatCode="0%" sourceLinked="1"/>
        <c:tickLblPos val="nextTo"/>
        <c:crossAx val="41692160"/>
        <c:crosses val="autoZero"/>
        <c:crossBetween val="between"/>
      </c:valAx>
    </c:plotArea>
    <c:legend>
      <c:legendPos val="r"/>
      <c:legendEntry>
        <c:idx val="2"/>
        <c:delete val="1"/>
      </c:legendEntry>
    </c:legend>
    <c:plotVisOnly val="1"/>
    <c:dispBlanksAs val="gap"/>
  </c:chart>
  <c:txPr>
    <a:bodyPr/>
    <a:lstStyle/>
    <a:p>
      <a:pPr>
        <a:defRPr sz="944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depthPercent val="100"/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 класс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выше среднего</c:v>
                </c:pt>
                <c:pt idx="1">
                  <c:v>средний</c:v>
                </c:pt>
                <c:pt idx="2">
                  <c:v>ниже среднего</c:v>
                </c:pt>
                <c:pt idx="3">
                  <c:v>низкий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9.0000000000000011E-2</c:v>
                </c:pt>
                <c:pt idx="1">
                  <c:v>0.70000000000000007</c:v>
                </c:pt>
                <c:pt idx="2">
                  <c:v>0.13</c:v>
                </c:pt>
                <c:pt idx="3">
                  <c:v>8.0000000000000016E-2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класс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выше среднего</c:v>
                </c:pt>
                <c:pt idx="1">
                  <c:v>средний</c:v>
                </c:pt>
                <c:pt idx="2">
                  <c:v>ниже среднего</c:v>
                </c:pt>
                <c:pt idx="3">
                  <c:v>низкий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9.0000000000000011E-2</c:v>
                </c:pt>
                <c:pt idx="1">
                  <c:v>0.77000000000000013</c:v>
                </c:pt>
                <c:pt idx="2">
                  <c:v>0.14000000000000001</c:v>
                </c:pt>
                <c:pt idx="3">
                  <c:v>0</c:v>
                </c:pt>
              </c:numCache>
            </c:numRef>
          </c:val>
        </c:ser>
        <c:shape val="box"/>
        <c:axId val="41913728"/>
        <c:axId val="41915520"/>
        <c:axId val="0"/>
      </c:bar3DChart>
      <c:catAx>
        <c:axId val="41913728"/>
        <c:scaling>
          <c:orientation val="minMax"/>
        </c:scaling>
        <c:axPos val="b"/>
        <c:numFmt formatCode="General" sourceLinked="1"/>
        <c:tickLblPos val="nextTo"/>
        <c:crossAx val="41915520"/>
        <c:crosses val="autoZero"/>
        <c:auto val="1"/>
        <c:lblAlgn val="ctr"/>
        <c:lblOffset val="100"/>
      </c:catAx>
      <c:valAx>
        <c:axId val="41915520"/>
        <c:scaling>
          <c:orientation val="minMax"/>
        </c:scaling>
        <c:axPos val="l"/>
        <c:majorGridlines/>
        <c:numFmt formatCode="0%" sourceLinked="1"/>
        <c:tickLblPos val="nextTo"/>
        <c:crossAx val="41913728"/>
        <c:crosses val="autoZero"/>
        <c:crossBetween val="between"/>
      </c:valAx>
      <c:spPr>
        <a:noFill/>
        <a:ln w="25400">
          <a:noFill/>
        </a:ln>
      </c:spPr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6E71A-0D19-4EBA-820F-BCBAE2BF51A2}" type="datetimeFigureOut">
              <a:rPr lang="ru-RU"/>
              <a:pPr>
                <a:defRPr/>
              </a:pPr>
              <a:t>03.01.2012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A9C6A-3619-4A36-B20F-ED094B2BBF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D8C0F-1B32-408F-AC57-AAAD92BF92FC}" type="datetimeFigureOut">
              <a:rPr lang="ru-RU"/>
              <a:pPr>
                <a:defRPr/>
              </a:pPr>
              <a:t>03.01.2012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DD245-FE6E-4ABA-83D4-9ED453F50D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A647D-45BD-4C75-80C0-F53814CF2BE7}" type="datetimeFigureOut">
              <a:rPr lang="ru-RU"/>
              <a:pPr>
                <a:defRPr/>
              </a:pPr>
              <a:t>03.01.2012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7C1DB-9CA4-4488-80EA-5C3A0F29A5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D20E0-D7A7-4B32-B1D7-E7C8E9F2A414}" type="datetimeFigureOut">
              <a:rPr lang="ru-RU"/>
              <a:pPr>
                <a:defRPr/>
              </a:pPr>
              <a:t>03.01.2012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DCC28-CDFD-4F95-9FC3-087D3FAD74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16F3E-B517-4955-891F-AC1418752088}" type="datetimeFigureOut">
              <a:rPr lang="ru-RU"/>
              <a:pPr>
                <a:defRPr/>
              </a:pPr>
              <a:t>03.01.2012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E6E58-E5DC-4D3F-B401-2419F7AF47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CC21A-2647-4727-8E27-D2FD0C75A4DF}" type="datetimeFigureOut">
              <a:rPr lang="ru-RU"/>
              <a:pPr>
                <a:defRPr/>
              </a:pPr>
              <a:t>03.01.2012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70BB1-2F85-4E73-B87A-EFA9749D51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1F7E7-9B88-48A8-A88B-C276115B581A}" type="datetimeFigureOut">
              <a:rPr lang="ru-RU"/>
              <a:pPr>
                <a:defRPr/>
              </a:pPr>
              <a:t>03.01.2012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C6C19-9633-446D-B147-2A25C38043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4F563-26B0-407D-A5AA-F2C9E355DF9F}" type="datetimeFigureOut">
              <a:rPr lang="ru-RU"/>
              <a:pPr>
                <a:defRPr/>
              </a:pPr>
              <a:t>03.01.2012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BEF1B-AB21-433B-A060-BAAB5E1A0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F361F-3410-44A0-8574-32C0FA04D362}" type="datetimeFigureOut">
              <a:rPr lang="ru-RU"/>
              <a:pPr>
                <a:defRPr/>
              </a:pPr>
              <a:t>03.01.2012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D958F-5A77-4EE4-B46A-CC2CAF8132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655C7-CDF4-4CA6-909E-44CEAEB30BC5}" type="datetimeFigureOut">
              <a:rPr lang="ru-RU"/>
              <a:pPr>
                <a:defRPr/>
              </a:pPr>
              <a:t>03.01.2012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02636-0C04-4462-81F9-72FD9EE874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7AA9B-D941-4844-92CD-2C5A6E94D47A}" type="datetimeFigureOut">
              <a:rPr lang="ru-RU"/>
              <a:pPr>
                <a:defRPr/>
              </a:pPr>
              <a:t>03.01.2012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DF9F5-39FC-45FC-A8D5-D75171CCF1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C3305B-4948-4B0B-AD62-321641BC029B}" type="datetimeFigureOut">
              <a:rPr lang="ru-RU"/>
              <a:pPr>
                <a:defRPr/>
              </a:pPr>
              <a:t>03.01.2012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C62D320-860F-43F9-9849-65E7F27237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5" r:id="rId5"/>
    <p:sldLayoutId id="2147483670" r:id="rId6"/>
    <p:sldLayoutId id="2147483676" r:id="rId7"/>
    <p:sldLayoutId id="2147483677" r:id="rId8"/>
    <p:sldLayoutId id="2147483678" r:id="rId9"/>
    <p:sldLayoutId id="2147483669" r:id="rId10"/>
    <p:sldLayoutId id="21474836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олесково\P91401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84238" y="1341438"/>
            <a:ext cx="5175251" cy="532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428625" y="357188"/>
            <a:ext cx="8501063" cy="13573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ПОРТФОЛИО</a:t>
            </a: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4357688" y="1571625"/>
            <a:ext cx="4357687" cy="44291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94625"/>
              </a:avLst>
            </a:prstTxWarp>
            <a:scene3d>
              <a:camera prst="legacyPerspectiveFront">
                <a:rot lat="2051998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учителя начальных классов 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Рябининой Елены Алексеевны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ПУБЛИЧНЫЕ ВЫСТУПЛЕНИЯ</a:t>
            </a:r>
            <a:endParaRPr lang="ru-RU" dirty="0">
              <a:solidFill>
                <a:srgbClr val="9E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553450" cy="4875212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ГМО «Обзор нормативных документов по национальному проекту в образовании» 2007г.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ШМО «Ключевые компетенции» «Ведущие компетенции» 2008г.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ШМО «Формирование навыков чтения» 2009г.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ГМО «Преемственность в работе с одаренными детьми при переходе со ступени начального обучения в среднюю школу» 2009г.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ШМО «Метод проектов. Социальное проектирование в практике воспитания» 2010г.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900"/>
                            </p:stCondLst>
                            <p:childTnLst>
                              <p:par>
                                <p:cTn id="2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400"/>
                            </p:stCondLst>
                            <p:childTnLst>
                              <p:par>
                                <p:cTn id="2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1400"/>
                            </p:stCondLst>
                            <p:childTnLst>
                              <p:par>
                                <p:cTn id="3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8450" y="261938"/>
            <a:ext cx="8699500" cy="1474787"/>
          </a:xfrm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головок 1"/>
          <p:cNvPicPr>
            <a:picLocks noGrp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5288" y="457200"/>
            <a:ext cx="8424862" cy="1171575"/>
          </a:xfrm>
        </p:spPr>
      </p:pic>
      <p:graphicFrame>
        <p:nvGraphicFramePr>
          <p:cNvPr id="2" name="Содержимое 3"/>
          <p:cNvGraphicFramePr>
            <a:graphicFrameLocks noGrp="1"/>
          </p:cNvGraphicFramePr>
          <p:nvPr>
            <p:ph sz="quarter" idx="4294967295"/>
          </p:nvPr>
        </p:nvGraphicFramePr>
        <p:xfrm>
          <a:off x="4859338" y="1593850"/>
          <a:ext cx="3997325" cy="2105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3"/>
          <p:cNvGraphicFramePr>
            <a:graphicFrameLocks noGrp="1"/>
          </p:cNvGraphicFramePr>
          <p:nvPr>
            <p:ph sz="quarter" idx="4294967295"/>
          </p:nvPr>
        </p:nvGraphicFramePr>
        <p:xfrm>
          <a:off x="4859338" y="4149725"/>
          <a:ext cx="4087812" cy="2098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ph sz="half" idx="4294967295"/>
          </p:nvPr>
        </p:nvGraphicFramePr>
        <p:xfrm>
          <a:off x="304800" y="2681288"/>
          <a:ext cx="4267200" cy="227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581" name="Rectangle 33"/>
          <p:cNvSpPr>
            <a:spLocks noChangeArrowheads="1"/>
          </p:cNvSpPr>
          <p:nvPr/>
        </p:nvSpPr>
        <p:spPr bwMode="auto">
          <a:xfrm>
            <a:off x="971550" y="1773238"/>
            <a:ext cx="26654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РУССКИЙ ЯЗЫК</a:t>
            </a:r>
          </a:p>
        </p:txBody>
      </p:sp>
      <p:sp>
        <p:nvSpPr>
          <p:cNvPr id="24582" name="Rectangle 34"/>
          <p:cNvSpPr>
            <a:spLocks noChangeArrowheads="1"/>
          </p:cNvSpPr>
          <p:nvPr/>
        </p:nvSpPr>
        <p:spPr bwMode="auto">
          <a:xfrm>
            <a:off x="5508625" y="1125538"/>
            <a:ext cx="26654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ТЕХНИКА ЧТЕНИЯ</a:t>
            </a:r>
          </a:p>
        </p:txBody>
      </p:sp>
      <p:sp>
        <p:nvSpPr>
          <p:cNvPr id="24583" name="Rectangle 35"/>
          <p:cNvSpPr>
            <a:spLocks noChangeArrowheads="1"/>
          </p:cNvSpPr>
          <p:nvPr/>
        </p:nvSpPr>
        <p:spPr bwMode="auto">
          <a:xfrm>
            <a:off x="5724525" y="3644900"/>
            <a:ext cx="26654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МАТЕМАТИКА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3" grpId="0">
        <p:bldAsOne/>
      </p:bldGraphic>
      <p:bldGraphic spid="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600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Общий</a:t>
            </a:r>
            <a:r>
              <a:rPr lang="ru-RU" sz="2600" b="1" dirty="0" smtClean="0">
                <a:solidFill>
                  <a:srgbClr val="9E0000"/>
                </a:solidFill>
              </a:rPr>
              <a:t> </a:t>
            </a:r>
            <a:r>
              <a:rPr lang="ru-RU" sz="2600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показатель успеваемости за 2010-2011г</a:t>
            </a:r>
            <a:r>
              <a:rPr lang="ru-RU" sz="2600" dirty="0" smtClean="0">
                <a:solidFill>
                  <a:srgbClr val="9E0000"/>
                </a:solidFill>
              </a:rPr>
              <a:t>.</a:t>
            </a:r>
            <a:endParaRPr lang="ru-RU" sz="2600" dirty="0">
              <a:solidFill>
                <a:srgbClr val="9E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88" y="1643063"/>
          <a:ext cx="8358187" cy="4437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549275"/>
            <a:ext cx="4357688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357563"/>
            <a:ext cx="44291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58947">
            <a:off x="395288" y="333375"/>
            <a:ext cx="3432175" cy="465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72335">
            <a:off x="4067175" y="1052513"/>
            <a:ext cx="4718050" cy="551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WordArt 2"/>
          <p:cNvSpPr>
            <a:spLocks noChangeArrowheads="1" noChangeShapeType="1" noTextEdit="1"/>
          </p:cNvSpPr>
          <p:nvPr/>
        </p:nvSpPr>
        <p:spPr bwMode="auto">
          <a:xfrm>
            <a:off x="571500" y="733425"/>
            <a:ext cx="8286750" cy="850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500063" y="785813"/>
            <a:ext cx="8358187" cy="850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индивидуальный  план  профессионального  роста</a:t>
            </a: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0" y="2000250"/>
            <a:ext cx="9144000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26960" bIns="0" anchor="ctr">
            <a:spAutoFit/>
          </a:bodyPr>
          <a:lstStyle/>
          <a:p>
            <a:pPr algn="ctr"/>
            <a:endParaRPr lang="ru-RU" sz="1300" b="1">
              <a:solidFill>
                <a:srgbClr val="4F81BD"/>
              </a:solidFill>
              <a:latin typeface="Cambria" pitchFamily="18" charset="0"/>
              <a:cs typeface="Times New Roman" pitchFamily="18" charset="0"/>
            </a:endParaRPr>
          </a:p>
          <a:p>
            <a:pPr algn="ctr" eaLnBrk="0" hangingPunct="0"/>
            <a:endParaRPr lang="ru-RU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2892425"/>
            <a:ext cx="914400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600" b="1" i="1">
                <a:solidFill>
                  <a:srgbClr val="4F81BD"/>
                </a:solidFill>
                <a:latin typeface="Cambria" pitchFamily="18" charset="0"/>
                <a:cs typeface="Times New Roman" pitchFamily="18" charset="0"/>
              </a:rPr>
              <a:t>Основная специальность – </a:t>
            </a:r>
          </a:p>
          <a:p>
            <a:pPr algn="ctr"/>
            <a:r>
              <a:rPr lang="ru-RU" sz="3600" b="1" i="1">
                <a:solidFill>
                  <a:srgbClr val="4F81BD"/>
                </a:solidFill>
                <a:latin typeface="Cambria" pitchFamily="18" charset="0"/>
                <a:cs typeface="Times New Roman" pitchFamily="18" charset="0"/>
              </a:rPr>
              <a:t>учитель начальных классов</a:t>
            </a:r>
            <a:endParaRPr lang="ru-RU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4256088"/>
            <a:ext cx="9144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600" b="1" i="1">
                <a:solidFill>
                  <a:srgbClr val="4F81BD"/>
                </a:solidFill>
                <a:latin typeface="Cambria" pitchFamily="18" charset="0"/>
                <a:cs typeface="Times New Roman" pitchFamily="18" charset="0"/>
              </a:rPr>
              <a:t>Образование - высшее</a:t>
            </a:r>
            <a:endParaRPr lang="ru-RU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2071688"/>
            <a:ext cx="9144000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26960" bIns="0" anchor="ctr">
            <a:spAutoFit/>
          </a:bodyPr>
          <a:lstStyle/>
          <a:p>
            <a:pPr algn="ctr"/>
            <a:r>
              <a:rPr lang="ru-RU" sz="3600" b="1" i="1">
                <a:solidFill>
                  <a:srgbClr val="4F81BD"/>
                </a:solidFill>
                <a:latin typeface="Cambria" pitchFamily="18" charset="0"/>
                <a:cs typeface="Times New Roman" pitchFamily="18" charset="0"/>
              </a:rPr>
              <a:t>Педагогический стаж – 22 года</a:t>
            </a:r>
          </a:p>
          <a:p>
            <a:pPr algn="ctr" eaLnBrk="0" hangingPunct="0"/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504190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600" b="1" i="1">
                <a:solidFill>
                  <a:srgbClr val="4F81BD"/>
                </a:solidFill>
                <a:latin typeface="Cambria" pitchFamily="18" charset="0"/>
                <a:cs typeface="Times New Roman" pitchFamily="18" charset="0"/>
              </a:rPr>
              <a:t>Категория – </a:t>
            </a:r>
            <a:r>
              <a:rPr lang="en-US" sz="3600" b="1" i="1">
                <a:solidFill>
                  <a:srgbClr val="4F81BD"/>
                </a:solidFill>
                <a:latin typeface="Cambria" pitchFamily="18" charset="0"/>
                <a:cs typeface="Times New Roman" pitchFamily="18" charset="0"/>
              </a:rPr>
              <a:t>II </a:t>
            </a:r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054" grpId="0"/>
      <p:bldP spid="2055" grpId="0"/>
      <p:bldP spid="2056" grpId="1"/>
      <p:bldP spid="20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1500188"/>
            <a:ext cx="5519738" cy="373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42875"/>
            <a:ext cx="8786813" cy="649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1770" y="422206"/>
            <a:ext cx="8458201" cy="642944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Задачи моего профессионального развития –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освоение новых форм и методов преподавания в начальной школе;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освоение современных подходов к оценке достижений учащихся с учетом формирования ключевых компетенций;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обеспечение оптимального развития учащихся разного образовательного потенциала в условиях комплексной реализации принципов психолого-педагогического сопровождения.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Тема самообразования </a:t>
            </a: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«Воспитание у младшего школьника потребности к здоровому образу жизни»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Педагогические технологии и формы обучения</a:t>
            </a:r>
            <a:endParaRPr lang="ru-RU" b="1" cap="none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ru-RU" b="1" i="1" smtClean="0">
                <a:solidFill>
                  <a:srgbClr val="C00000"/>
                </a:solidFill>
              </a:rPr>
              <a:t>Проблемное обучение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b="1" i="1" smtClean="0">
                <a:solidFill>
                  <a:srgbClr val="C00000"/>
                </a:solidFill>
              </a:rPr>
              <a:t>Учебный диалог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b="1" i="1" smtClean="0">
                <a:solidFill>
                  <a:srgbClr val="C00000"/>
                </a:solidFill>
              </a:rPr>
              <a:t>Групповая работа, парная работа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b="1" i="1" smtClean="0">
                <a:solidFill>
                  <a:srgbClr val="C00000"/>
                </a:solidFill>
              </a:rPr>
              <a:t>Метод проектов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b="1" i="1" smtClean="0">
                <a:solidFill>
                  <a:srgbClr val="C00000"/>
                </a:solidFill>
              </a:rPr>
              <a:t>Портфолио ученика начальных классов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0"/>
                            </p:stCondLst>
                            <p:childTnLst>
                              <p:par>
                                <p:cTn id="2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000"/>
                            </p:stCondLst>
                            <p:childTnLst>
                              <p:par>
                                <p:cTn id="3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8450" y="171450"/>
            <a:ext cx="8699500" cy="1133475"/>
          </a:xfr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Мною созданы методические разработки на темы: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i="1" dirty="0" smtClean="0"/>
              <a:t>«Развитие интеллектуальных способностей» (1 класс по системе Л. В. </a:t>
            </a:r>
            <a:r>
              <a:rPr lang="ru-RU" sz="2400" i="1" dirty="0" err="1" smtClean="0"/>
              <a:t>Занкова</a:t>
            </a:r>
            <a:r>
              <a:rPr lang="ru-RU" sz="2400" i="1" dirty="0" smtClean="0"/>
              <a:t>) 2001 год.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i="1" dirty="0" smtClean="0"/>
              <a:t>«Интеллектуальное развитие школьников на уроках русского языка» 2006 год.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ru-RU" sz="2400" i="1" dirty="0" smtClean="0"/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i="1" dirty="0" smtClean="0"/>
              <a:t>       2004 году приняла участие в конкурсе «Ярмарка педагогических идей»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7030A0"/>
                </a:solidFill>
              </a:rPr>
              <a:t>ПОВЫШЕНИЕ КВАЛИФИКАЦИИ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Franklin Gothic Medium" pitchFamily="34" charset="0"/>
              <a:buAutoNum type="arabicPeriod"/>
            </a:pPr>
            <a:r>
              <a:rPr lang="ru-RU" sz="2800" i="1" smtClean="0"/>
              <a:t>«Основы гуманно-личностного подхода к детям в образовательном пространстве (система Школа Жизни)» Ш. А. Амонашвили 2006 год.</a:t>
            </a:r>
          </a:p>
          <a:p>
            <a:pPr marL="514350" indent="-514350" eaLnBrk="1" hangingPunct="1">
              <a:buFont typeface="Franklin Gothic Medium" pitchFamily="34" charset="0"/>
              <a:buAutoNum type="arabicPeriod"/>
            </a:pPr>
            <a:r>
              <a:rPr lang="ru-RU" sz="2800" i="1" smtClean="0"/>
              <a:t>Тематические курсы «Базовая подготовка педагога в сфере информационных коммуникационных технологий» 2006 год.</a:t>
            </a:r>
          </a:p>
          <a:p>
            <a:pPr marL="514350" indent="-514350" eaLnBrk="1" hangingPunct="1">
              <a:buFont typeface="Franklin Gothic Medium" pitchFamily="34" charset="0"/>
              <a:buAutoNum type="arabicPeriod"/>
            </a:pPr>
            <a:r>
              <a:rPr lang="ru-RU" sz="2800" i="1" smtClean="0"/>
              <a:t>Курсы повышения квалификации 2009 год ВИПКРО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09230">
            <a:off x="323850" y="260350"/>
            <a:ext cx="3786188" cy="285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75649">
            <a:off x="1116013" y="3213100"/>
            <a:ext cx="2932112" cy="328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78008">
            <a:off x="4643438" y="404813"/>
            <a:ext cx="4292600" cy="300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361029">
            <a:off x="4787900" y="3219450"/>
            <a:ext cx="2520950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612</TotalTime>
  <Words>149</Words>
  <Application>Microsoft Office PowerPoint</Application>
  <PresentationFormat>Экран (4:3)</PresentationFormat>
  <Paragraphs>27</Paragraphs>
  <Slides>15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9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33" baseType="lpstr">
      <vt:lpstr>Arial</vt:lpstr>
      <vt:lpstr>Franklin Gothic Medium</vt:lpstr>
      <vt:lpstr>Franklin Gothic Book</vt:lpstr>
      <vt:lpstr>Wingdings 2</vt:lpstr>
      <vt:lpstr>Calibri</vt:lpstr>
      <vt:lpstr>Cambria</vt:lpstr>
      <vt:lpstr>Times New Roman</vt:lpstr>
      <vt:lpstr>Wingdings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Диаграмма Microsoft Excel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Админ</cp:lastModifiedBy>
  <cp:revision>70</cp:revision>
  <dcterms:created xsi:type="dcterms:W3CDTF">2010-11-02T11:14:11Z</dcterms:created>
  <dcterms:modified xsi:type="dcterms:W3CDTF">2012-01-03T13:29:34Z</dcterms:modified>
</cp:coreProperties>
</file>