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56" autoAdjust="0"/>
  </p:normalViewPr>
  <p:slideViewPr>
    <p:cSldViewPr>
      <p:cViewPr varScale="1">
        <p:scale>
          <a:sx n="46" d="100"/>
          <a:sy n="46" d="100"/>
        </p:scale>
        <p:origin x="-103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EE10-751E-4FD9-A5F4-517EBF442CB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08EE-FA4B-4C72-A1F9-E07BC3AFB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5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08EE-FA4B-4C72-A1F9-E07BC3AFB5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08EE-FA4B-4C72-A1F9-E07BC3AFB5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08EE-FA4B-4C72-A1F9-E07BC3AFB5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08EE-FA4B-4C72-A1F9-E07BC3AFB5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08EE-FA4B-4C72-A1F9-E07BC3AFB5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281B24-7A59-4D3A-8030-8436B23E611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82363-9F30-4F75-8442-BF5BCDA6B9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alamandi-club.com/upload/blogs/38eb71c5442c6e750698b51b0f48d57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21" y="1982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4286304"/>
            <a:ext cx="7851648" cy="7072362"/>
          </a:xfrm>
        </p:spPr>
        <p:txBody>
          <a:bodyPr>
            <a:normAutofit/>
          </a:bodyPr>
          <a:lstStyle/>
          <a:p>
            <a:r>
              <a:rPr lang="ru-RU" dirty="0" smtClean="0"/>
              <a:t>«Как встречают Новый год, люди всех земных широт»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3244334"/>
            <a:ext cx="59046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ГБДОУ №131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Шихова Лариса Леонидовна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3214710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Фазер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Кристмас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еще один чудесный старец в костюме красного цвета, с роскошной белой бородой. Он радует детей в Англии а те, как и наша малышня, тоже рассказывают ему стихи и поют веселые зимние песенки. Известный перевод имени английского Деда — Отец Рождества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toptenz.net/wp-content/uploads/2009/12/father-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5214974" cy="62865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8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7"/>
            <a:ext cx="700118" cy="785818"/>
          </a:xfrm>
          <a:prstGeom prst="rect">
            <a:avLst/>
          </a:prstGeom>
          <a:noFill/>
        </p:spPr>
      </p:pic>
      <p:pic>
        <p:nvPicPr>
          <p:cNvPr id="8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57166"/>
            <a:ext cx="785818" cy="700087"/>
          </a:xfrm>
          <a:prstGeom prst="rect">
            <a:avLst/>
          </a:prstGeom>
          <a:noFill/>
        </p:spPr>
      </p:pic>
      <p:pic>
        <p:nvPicPr>
          <p:cNvPr id="9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3"/>
            <a:ext cx="857224" cy="785818"/>
          </a:xfrm>
          <a:prstGeom prst="rect">
            <a:avLst/>
          </a:prstGeom>
          <a:noFill/>
        </p:spPr>
      </p:pic>
      <p:pic>
        <p:nvPicPr>
          <p:cNvPr id="10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786454"/>
            <a:ext cx="771524" cy="785818"/>
          </a:xfrm>
          <a:prstGeom prst="rect">
            <a:avLst/>
          </a:prstGeom>
          <a:noFill/>
        </p:spPr>
      </p:pic>
      <p:pic>
        <p:nvPicPr>
          <p:cNvPr id="11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14554"/>
            <a:ext cx="714380" cy="714380"/>
          </a:xfrm>
          <a:prstGeom prst="rect">
            <a:avLst/>
          </a:prstGeom>
          <a:noFill/>
        </p:spPr>
      </p:pic>
      <p:pic>
        <p:nvPicPr>
          <p:cNvPr id="12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700118" cy="785818"/>
          </a:xfrm>
          <a:prstGeom prst="rect">
            <a:avLst/>
          </a:prstGeom>
          <a:noFill/>
        </p:spPr>
      </p:pic>
      <p:pic>
        <p:nvPicPr>
          <p:cNvPr id="13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290"/>
            <a:ext cx="771524" cy="700111"/>
          </a:xfrm>
          <a:prstGeom prst="rect">
            <a:avLst/>
          </a:prstGeom>
          <a:noFill/>
        </p:spPr>
      </p:pic>
      <p:pic>
        <p:nvPicPr>
          <p:cNvPr id="14" name="Picture 6" descr="http://all4tur.ru/upload/medialibrary/8fd/sne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572140"/>
            <a:ext cx="785786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285729"/>
            <a:ext cx="3429024" cy="651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Японского Деда Мороза зовут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Сегацу-сан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Господин Новый год. Любимое новогоднее развлечение девочек - игра в волан, а мальчишки в дни праздника запускают традиционного воздушного змея. Самый популярный новогодний аксессуар - грабли. Каждый японец считает, что иметь их необходимо, чтобы на Новый год было чем загребать счастье.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kavicom.ru/uploads/images/7e4fe171a60fc8b718c23564e019c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52864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056" name="Picture 8" descr="http://groningen-russischeschool.nl/russisch/images/snezh1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29586" y="5500702"/>
            <a:ext cx="857256" cy="928694"/>
          </a:xfrm>
          <a:prstGeom prst="rect">
            <a:avLst/>
          </a:prstGeom>
          <a:noFill/>
        </p:spPr>
      </p:pic>
      <p:pic>
        <p:nvPicPr>
          <p:cNvPr id="8" name="Picture 8" descr="http://groningen-russischeschool.nl/russisch/images/snezh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5572140"/>
            <a:ext cx="857256" cy="1000132"/>
          </a:xfrm>
          <a:prstGeom prst="rect">
            <a:avLst/>
          </a:prstGeom>
          <a:noFill/>
        </p:spPr>
      </p:pic>
      <p:pic>
        <p:nvPicPr>
          <p:cNvPr id="9" name="Picture 8" descr="http://groningen-russischeschool.nl/russisch/images/snezh1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2066" y="4929198"/>
            <a:ext cx="857256" cy="1071570"/>
          </a:xfrm>
          <a:prstGeom prst="rect">
            <a:avLst/>
          </a:prstGeom>
          <a:noFill/>
        </p:spPr>
      </p:pic>
      <p:pic>
        <p:nvPicPr>
          <p:cNvPr id="10" name="Picture 8" descr="http://groningen-russischeschool.nl/russisch/images/snezh1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2143116"/>
            <a:ext cx="928694" cy="928694"/>
          </a:xfrm>
          <a:prstGeom prst="rect">
            <a:avLst/>
          </a:prstGeom>
          <a:noFill/>
        </p:spPr>
      </p:pic>
      <p:pic>
        <p:nvPicPr>
          <p:cNvPr id="11" name="Picture 8" descr="http://groningen-russischeschool.nl/russisch/images/snezh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6248" y="500042"/>
            <a:ext cx="928694" cy="857256"/>
          </a:xfrm>
          <a:prstGeom prst="rect">
            <a:avLst/>
          </a:prstGeom>
          <a:noFill/>
        </p:spPr>
      </p:pic>
      <p:pic>
        <p:nvPicPr>
          <p:cNvPr id="12" name="Picture 8" descr="http://groningen-russischeschool.nl/russisch/images/snezh1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43868" y="500042"/>
            <a:ext cx="857288" cy="928694"/>
          </a:xfrm>
          <a:prstGeom prst="rect">
            <a:avLst/>
          </a:prstGeom>
          <a:noFill/>
        </p:spPr>
      </p:pic>
      <p:pic>
        <p:nvPicPr>
          <p:cNvPr id="13" name="Picture 8" descr="http://groningen-russischeschool.nl/russisch/images/snezh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6776" y="2857496"/>
            <a:ext cx="857224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vpatori.ru/wp-content/uploads/2012/01/Weihnachtsman-%D0%92%D0%B0%D0%B9%D0%BD%D0%B0%D1%85%D1%82%D1%81%D0%BC%D0%B0%D0%B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290"/>
            <a:ext cx="4929222" cy="642942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785794"/>
            <a:ext cx="34290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Вечером 24 декабря, когда уже украшена елка, зажжены свечи, к немецким детям по традиции приходят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Вайнахтсман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(Рождественский дед) и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Кристкинд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Рождественский дед представляется как дружелюбный старик с длинной белой бородой, синей шубе с белым мехом, мешком с подарками и розгой. В рождественскую ночь он одаривает «хороших» детей и наказывает «плохих»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43174" y="-214338"/>
            <a:ext cx="1071570" cy="1071570"/>
          </a:xfrm>
          <a:prstGeom prst="rect">
            <a:avLst/>
          </a:prstGeom>
          <a:noFill/>
        </p:spPr>
      </p:pic>
      <p:pic>
        <p:nvPicPr>
          <p:cNvPr id="12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1570" cy="1071570"/>
          </a:xfrm>
          <a:prstGeom prst="rect">
            <a:avLst/>
          </a:prstGeom>
          <a:noFill/>
        </p:spPr>
      </p:pic>
      <p:pic>
        <p:nvPicPr>
          <p:cNvPr id="13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0" y="5286388"/>
            <a:ext cx="1071570" cy="1071570"/>
          </a:xfrm>
          <a:prstGeom prst="rect">
            <a:avLst/>
          </a:prstGeom>
          <a:noFill/>
        </p:spPr>
      </p:pic>
      <p:pic>
        <p:nvPicPr>
          <p:cNvPr id="14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44" y="-142900"/>
            <a:ext cx="1071570" cy="1071570"/>
          </a:xfrm>
          <a:prstGeom prst="rect">
            <a:avLst/>
          </a:prstGeom>
          <a:noFill/>
        </p:spPr>
      </p:pic>
      <p:pic>
        <p:nvPicPr>
          <p:cNvPr id="15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858148" y="1785926"/>
            <a:ext cx="1071570" cy="1071570"/>
          </a:xfrm>
          <a:prstGeom prst="rect">
            <a:avLst/>
          </a:prstGeom>
          <a:noFill/>
        </p:spPr>
      </p:pic>
      <p:pic>
        <p:nvPicPr>
          <p:cNvPr id="16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428860" y="1643050"/>
            <a:ext cx="1071570" cy="1071570"/>
          </a:xfrm>
          <a:prstGeom prst="rect">
            <a:avLst/>
          </a:prstGeom>
          <a:noFill/>
        </p:spPr>
      </p:pic>
      <p:pic>
        <p:nvPicPr>
          <p:cNvPr id="17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643306" y="3000372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6248" y="285728"/>
            <a:ext cx="1071570" cy="1071570"/>
          </a:xfrm>
          <a:prstGeom prst="rect">
            <a:avLst/>
          </a:prstGeom>
          <a:noFill/>
        </p:spPr>
      </p:pic>
      <p:pic>
        <p:nvPicPr>
          <p:cNvPr id="19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7686" y="5786430"/>
            <a:ext cx="1071570" cy="1071570"/>
          </a:xfrm>
          <a:prstGeom prst="rect">
            <a:avLst/>
          </a:prstGeom>
          <a:noFill/>
        </p:spPr>
      </p:pic>
      <p:pic>
        <p:nvPicPr>
          <p:cNvPr id="20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15272" y="578643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n.ru/data/forum/images/2012-12/60414453-48fb7baf0435ef3aad309595f9191f83_7f7d3268af4832b59ea01db122f95cdc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457200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бы вы не были, в Швеции, США, Финляндии или России, всех детишек на планете объединяет одно – они не перестают смотреть в окно, в надежде, что та мерцающая в ночи звездочка, это спешащий к ребятам дедушка Мороз.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olezznocti.ru/wp-content/uploads/2013/12/51897509_65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000364" y="142852"/>
            <a:ext cx="6000792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91372"/>
            <a:ext cx="285752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год самый любимый праздник ребят. Еще до прихода Нового года повсюду открываются новогодние базары, зажигаются огни на ёлках. В каждом доме к его приходу готовятся и дети и взрослые. В полночь 31 декабря с последним ударом часов наступает Новый год. Утром под ёлкой дети находят подарки оставленные Дедом Морозом и Снегурочкой. Так бывает в России. А в других странах?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http://www.beautylife.ru/images/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7554" y="0"/>
            <a:ext cx="952500" cy="952500"/>
          </a:xfrm>
          <a:prstGeom prst="rect">
            <a:avLst/>
          </a:prstGeom>
          <a:noFill/>
        </p:spPr>
      </p:pic>
      <p:pic>
        <p:nvPicPr>
          <p:cNvPr id="27655" name="Picture 7" descr="http://www.beautylife.ru/images/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4612" y="2357430"/>
            <a:ext cx="952500" cy="952500"/>
          </a:xfrm>
          <a:prstGeom prst="rect">
            <a:avLst/>
          </a:prstGeom>
          <a:noFill/>
        </p:spPr>
      </p:pic>
      <p:pic>
        <p:nvPicPr>
          <p:cNvPr id="27657" name="Picture 9" descr="http://www.beautylife.ru/images/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500042"/>
            <a:ext cx="952500" cy="952500"/>
          </a:xfrm>
          <a:prstGeom prst="rect">
            <a:avLst/>
          </a:prstGeom>
          <a:noFill/>
        </p:spPr>
      </p:pic>
      <p:pic>
        <p:nvPicPr>
          <p:cNvPr id="27659" name="Picture 11" descr="http://www.beautylife.ru/images/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91500" y="5715016"/>
            <a:ext cx="952500" cy="952500"/>
          </a:xfrm>
          <a:prstGeom prst="rect">
            <a:avLst/>
          </a:prstGeom>
          <a:noFill/>
        </p:spPr>
      </p:pic>
      <p:pic>
        <p:nvPicPr>
          <p:cNvPr id="27661" name="Picture 13" descr="http://www.beautylife.ru/images/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91500" y="2285992"/>
            <a:ext cx="952500" cy="952500"/>
          </a:xfrm>
          <a:prstGeom prst="rect">
            <a:avLst/>
          </a:prstGeom>
          <a:noFill/>
        </p:spPr>
      </p:pic>
      <p:pic>
        <p:nvPicPr>
          <p:cNvPr id="27663" name="Picture 15" descr="http://www.beautylife.ru/images/30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71736" y="55721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727486"/>
            <a:ext cx="3571900" cy="50783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В Италии на Новый год дети с удовольствием ждали фею </a:t>
            </a:r>
            <a:r>
              <a:rPr lang="ru-RU" i="1" dirty="0" err="1" smtClean="0">
                <a:solidFill>
                  <a:srgbClr val="7030A0"/>
                </a:solidFill>
                <a:latin typeface="Bookman Old Style" pitchFamily="18" charset="0"/>
              </a:rPr>
              <a:t>Бефану</a:t>
            </a:r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, именно она заботилась о празднике в этой стране: приносила хорошим детям сладости, игрушки, разные вещи. Правда, с плохими она бывала злой и суровой, "награждала" их лишь потухшими угольками. Итальянцы верили, что </a:t>
            </a:r>
            <a:r>
              <a:rPr lang="ru-RU" i="1" dirty="0" err="1" smtClean="0">
                <a:solidFill>
                  <a:srgbClr val="7030A0"/>
                </a:solidFill>
                <a:latin typeface="Bookman Old Style" pitchFamily="18" charset="0"/>
              </a:rPr>
              <a:t>Бефану</a:t>
            </a:r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 приносят звезды, она проникает в дома через печную трубу и кладет подарки в чулочки, подвешенные к вытяжным колпакам очагов. </a:t>
            </a:r>
            <a:endParaRPr lang="ru-RU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34826" name="Picture 10" descr="http://bargello.files.wordpress.com/2007/12/befana15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5214942" cy="65722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830" name="Picture 14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657225" cy="752476"/>
          </a:xfrm>
          <a:prstGeom prst="rect">
            <a:avLst/>
          </a:prstGeom>
          <a:noFill/>
        </p:spPr>
      </p:pic>
      <p:pic>
        <p:nvPicPr>
          <p:cNvPr id="34832" name="Picture 16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52"/>
            <a:ext cx="657225" cy="752476"/>
          </a:xfrm>
          <a:prstGeom prst="rect">
            <a:avLst/>
          </a:prstGeom>
          <a:noFill/>
        </p:spPr>
      </p:pic>
      <p:pic>
        <p:nvPicPr>
          <p:cNvPr id="34834" name="Picture 18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0"/>
            <a:ext cx="642941" cy="752476"/>
          </a:xfrm>
          <a:prstGeom prst="rect">
            <a:avLst/>
          </a:prstGeom>
          <a:noFill/>
        </p:spPr>
      </p:pic>
      <p:pic>
        <p:nvPicPr>
          <p:cNvPr id="34836" name="Picture 20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1928802"/>
            <a:ext cx="657225" cy="752476"/>
          </a:xfrm>
          <a:prstGeom prst="rect">
            <a:avLst/>
          </a:prstGeom>
          <a:noFill/>
        </p:spPr>
      </p:pic>
      <p:pic>
        <p:nvPicPr>
          <p:cNvPr id="34838" name="Picture 22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4572008"/>
            <a:ext cx="657225" cy="752476"/>
          </a:xfrm>
          <a:prstGeom prst="rect">
            <a:avLst/>
          </a:prstGeom>
          <a:noFill/>
        </p:spPr>
      </p:pic>
      <p:pic>
        <p:nvPicPr>
          <p:cNvPr id="34840" name="Picture 24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143512"/>
            <a:ext cx="657225" cy="752476"/>
          </a:xfrm>
          <a:prstGeom prst="rect">
            <a:avLst/>
          </a:prstGeom>
          <a:noFill/>
        </p:spPr>
      </p:pic>
      <p:pic>
        <p:nvPicPr>
          <p:cNvPr id="34842" name="Picture 26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786454"/>
            <a:ext cx="657225" cy="752476"/>
          </a:xfrm>
          <a:prstGeom prst="rect">
            <a:avLst/>
          </a:prstGeom>
          <a:noFill/>
        </p:spPr>
      </p:pic>
      <p:pic>
        <p:nvPicPr>
          <p:cNvPr id="34" name="Picture 16" descr="http://s2.rimg.info/f0b68593d5b4e31345c57c6b55ef2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86388"/>
            <a:ext cx="657225" cy="7524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4286280" cy="721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i="1" dirty="0" smtClean="0">
                <a:solidFill>
                  <a:srgbClr val="002060"/>
                </a:solidFill>
              </a:rPr>
              <a:t>В 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Финляндии Дед Мороз имеет очень смешное название, </a:t>
            </a:r>
            <a:r>
              <a:rPr lang="ru-RU" i="1" dirty="0" err="1" smtClean="0">
                <a:solidFill>
                  <a:srgbClr val="002060"/>
                </a:solidFill>
                <a:latin typeface="Calibri" pitchFamily="34" charset="0"/>
              </a:rPr>
              <a:t>Йоулупукки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. В переводе, это название означает рождественский козел. А такое название дали деду морозу лишь потому, что в рождество он разъезжает на повозке, впряженную козлом.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   Выглядит </a:t>
            </a:r>
            <a:r>
              <a:rPr lang="ru-RU" i="1" dirty="0" err="1">
                <a:solidFill>
                  <a:srgbClr val="002060"/>
                </a:solidFill>
                <a:latin typeface="Calibri" pitchFamily="34" charset="0"/>
              </a:rPr>
              <a:t>Й</a:t>
            </a:r>
            <a:r>
              <a:rPr lang="ru-RU" i="1" dirty="0" err="1" smtClean="0">
                <a:solidFill>
                  <a:srgbClr val="002060"/>
                </a:solidFill>
                <a:latin typeface="Calibri" pitchFamily="34" charset="0"/>
              </a:rPr>
              <a:t>оулупукки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 тоже очень интересно, он одет короткую красную шубу и конусообразную красную шапку. Всегда с ним рядом его помощники гномы, да и сам </a:t>
            </a:r>
            <a:r>
              <a:rPr lang="ru-RU" i="1" dirty="0" err="1">
                <a:solidFill>
                  <a:srgbClr val="002060"/>
                </a:solidFill>
                <a:latin typeface="Calibri" pitchFamily="34" charset="0"/>
              </a:rPr>
              <a:t>Й</a:t>
            </a:r>
            <a:r>
              <a:rPr lang="ru-RU" i="1" dirty="0" err="1" smtClean="0">
                <a:solidFill>
                  <a:srgbClr val="002060"/>
                </a:solidFill>
                <a:latin typeface="Calibri" pitchFamily="34" charset="0"/>
              </a:rPr>
              <a:t>оулупукки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, из-за своего низкого роста, очень похож на гномика.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   У </a:t>
            </a:r>
            <a:r>
              <a:rPr lang="ru-RU" i="1" dirty="0" err="1" smtClean="0">
                <a:solidFill>
                  <a:srgbClr val="002060"/>
                </a:solidFill>
                <a:latin typeface="Calibri" pitchFamily="34" charset="0"/>
              </a:rPr>
              <a:t>Йоулупукки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 есть жена, ее зовут </a:t>
            </a:r>
            <a:r>
              <a:rPr lang="ru-RU" i="1" dirty="0" err="1" smtClean="0">
                <a:solidFill>
                  <a:srgbClr val="002060"/>
                </a:solidFill>
                <a:latin typeface="Calibri" pitchFamily="34" charset="0"/>
              </a:rPr>
              <a:t>Муори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, с которой они уже очень давно живут на горе </a:t>
            </a:r>
            <a:r>
              <a:rPr lang="ru-RU" i="1" dirty="0" err="1" smtClean="0">
                <a:solidFill>
                  <a:srgbClr val="002060"/>
                </a:solidFill>
                <a:latin typeface="Calibri" pitchFamily="34" charset="0"/>
              </a:rPr>
              <a:t>Корваптуптури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. А также он обладает очень тонким  слухом, ведь даже сказанное шепотом желание, он может расслышать без труда. Поэтому он знает все желания, которые загадывают ребятишки под рождественские праздники.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5842" name="Picture 2" descr="http://ped-kopilka.ru/images/19%28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4357718" cy="64294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5844" name="Picture 4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28625" cy="438151"/>
          </a:xfrm>
          <a:prstGeom prst="rect">
            <a:avLst/>
          </a:prstGeom>
          <a:noFill/>
        </p:spPr>
      </p:pic>
      <p:pic>
        <p:nvPicPr>
          <p:cNvPr id="35846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428625" cy="438151"/>
          </a:xfrm>
          <a:prstGeom prst="rect">
            <a:avLst/>
          </a:prstGeom>
          <a:noFill/>
        </p:spPr>
      </p:pic>
      <p:pic>
        <p:nvPicPr>
          <p:cNvPr id="35848" name="Picture 8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428625" cy="438151"/>
          </a:xfrm>
          <a:prstGeom prst="rect">
            <a:avLst/>
          </a:prstGeom>
          <a:noFill/>
        </p:spPr>
      </p:pic>
      <p:pic>
        <p:nvPicPr>
          <p:cNvPr id="35850" name="Picture 10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428625" cy="438151"/>
          </a:xfrm>
          <a:prstGeom prst="rect">
            <a:avLst/>
          </a:prstGeom>
          <a:noFill/>
        </p:spPr>
      </p:pic>
      <p:pic>
        <p:nvPicPr>
          <p:cNvPr id="35852" name="Picture 12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215082"/>
            <a:ext cx="428625" cy="438151"/>
          </a:xfrm>
          <a:prstGeom prst="rect">
            <a:avLst/>
          </a:prstGeom>
          <a:noFill/>
        </p:spPr>
      </p:pic>
      <p:pic>
        <p:nvPicPr>
          <p:cNvPr id="35854" name="Picture 14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6286521"/>
            <a:ext cx="428625" cy="571480"/>
          </a:xfrm>
          <a:prstGeom prst="rect">
            <a:avLst/>
          </a:prstGeom>
          <a:noFill/>
        </p:spPr>
      </p:pic>
      <p:pic>
        <p:nvPicPr>
          <p:cNvPr id="35856" name="Picture 1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428625" cy="438151"/>
          </a:xfrm>
          <a:prstGeom prst="rect">
            <a:avLst/>
          </a:prstGeom>
          <a:noFill/>
        </p:spPr>
      </p:pic>
      <p:pic>
        <p:nvPicPr>
          <p:cNvPr id="35858" name="Picture 18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75" y="2786058"/>
            <a:ext cx="428625" cy="438151"/>
          </a:xfrm>
          <a:prstGeom prst="rect">
            <a:avLst/>
          </a:prstGeom>
          <a:noFill/>
        </p:spPr>
      </p:pic>
      <p:pic>
        <p:nvPicPr>
          <p:cNvPr id="35860" name="Picture 20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6419849"/>
            <a:ext cx="428625" cy="438151"/>
          </a:xfrm>
          <a:prstGeom prst="rect">
            <a:avLst/>
          </a:prstGeom>
          <a:noFill/>
        </p:spPr>
      </p:pic>
      <p:pic>
        <p:nvPicPr>
          <p:cNvPr id="35862" name="Picture 22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00042"/>
            <a:ext cx="428625" cy="438151"/>
          </a:xfrm>
          <a:prstGeom prst="rect">
            <a:avLst/>
          </a:prstGeom>
          <a:noFill/>
        </p:spPr>
      </p:pic>
      <p:pic>
        <p:nvPicPr>
          <p:cNvPr id="16" name="Picture 22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28625" cy="43815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7884" y="857232"/>
            <a:ext cx="3000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Calibri" pitchFamily="34" charset="0"/>
              </a:rPr>
              <a:t>В Швеции два Деда Мороза: сутулый дед с шишковатым носом — </a:t>
            </a:r>
            <a:r>
              <a:rPr lang="ru-RU" sz="2400" i="1" dirty="0" err="1" smtClean="0">
                <a:latin typeface="Calibri" pitchFamily="34" charset="0"/>
              </a:rPr>
              <a:t>Юлтомтен</a:t>
            </a:r>
            <a:r>
              <a:rPr lang="ru-RU" sz="2400" i="1" dirty="0" smtClean="0">
                <a:latin typeface="Calibri" pitchFamily="34" charset="0"/>
              </a:rPr>
              <a:t> и карлик </a:t>
            </a:r>
            <a:r>
              <a:rPr lang="ru-RU" sz="2400" i="1" dirty="0" err="1" smtClean="0">
                <a:latin typeface="Calibri" pitchFamily="34" charset="0"/>
              </a:rPr>
              <a:t>Юлниссаар</a:t>
            </a:r>
            <a:r>
              <a:rPr lang="ru-RU" sz="2400" i="1" dirty="0" smtClean="0">
                <a:latin typeface="Calibri" pitchFamily="34" charset="0"/>
              </a:rPr>
              <a:t>. И тот, и другой под Новый год ходят по домам и оставляют подарки на подоконниках</a:t>
            </a:r>
            <a:r>
              <a:rPr lang="ru-RU" sz="2400" i="1" dirty="0" smtClean="0">
                <a:latin typeface="Bookman Old Style" pitchFamily="18" charset="0"/>
              </a:rPr>
              <a:t>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36867" name="Picture 3" descr="&amp;Kcy;&amp;ocy;&amp;lcy;&amp;lcy;&amp;iecy;&amp;gcy;&amp;icy; &amp;Dcy;&amp;iecy;&amp;dcy;&amp;acy; &amp;Mcy;&amp;ocy;&amp;rcy;&amp;ocy;&amp;z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429288" cy="657229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869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3857628"/>
            <a:ext cx="642942" cy="642942"/>
          </a:xfrm>
          <a:prstGeom prst="rect">
            <a:avLst/>
          </a:prstGeom>
          <a:noFill/>
        </p:spPr>
      </p:pic>
      <p:pic>
        <p:nvPicPr>
          <p:cNvPr id="6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642942" cy="642942"/>
          </a:xfrm>
          <a:prstGeom prst="rect">
            <a:avLst/>
          </a:prstGeom>
          <a:noFill/>
        </p:spPr>
      </p:pic>
      <p:pic>
        <p:nvPicPr>
          <p:cNvPr id="8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72074"/>
            <a:ext cx="642942" cy="642942"/>
          </a:xfrm>
          <a:prstGeom prst="rect">
            <a:avLst/>
          </a:prstGeom>
          <a:noFill/>
        </p:spPr>
      </p:pic>
      <p:pic>
        <p:nvPicPr>
          <p:cNvPr id="9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5857892"/>
            <a:ext cx="642942" cy="642942"/>
          </a:xfrm>
          <a:prstGeom prst="rect">
            <a:avLst/>
          </a:prstGeom>
          <a:noFill/>
        </p:spPr>
      </p:pic>
      <p:pic>
        <p:nvPicPr>
          <p:cNvPr id="10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857892"/>
            <a:ext cx="642942" cy="642942"/>
          </a:xfrm>
          <a:prstGeom prst="rect">
            <a:avLst/>
          </a:prstGeom>
          <a:noFill/>
        </p:spPr>
      </p:pic>
      <p:pic>
        <p:nvPicPr>
          <p:cNvPr id="11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5" descr="http://img-fotki.yandex.ru/get/6439/132352990.e0/0_9fdda_2012f7f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500702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9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Швейцарии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ждут под Рождество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Кристкиндла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Он умеет украшать дом, наряжать елку, помогать хозяйкам испечь рождественские пироги и, наконец, самое важное, не перепутать подарки детям. Говорят, он еще ни разу не подводил!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alladolls.ru/gallery2/d/195196-1/66105021_1288726898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42918"/>
            <a:ext cx="4286250" cy="5286412"/>
          </a:xfrm>
          <a:prstGeom prst="rect">
            <a:avLst/>
          </a:prstGeom>
          <a:noFill/>
        </p:spPr>
      </p:pic>
      <p:pic>
        <p:nvPicPr>
          <p:cNvPr id="37892" name="Picture 4" descr="http://s-negnostyu.ru/wp-content/uploads/2011/12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1143009" cy="1142984"/>
          </a:xfrm>
          <a:prstGeom prst="rect">
            <a:avLst/>
          </a:prstGeom>
          <a:noFill/>
        </p:spPr>
      </p:pic>
      <p:pic>
        <p:nvPicPr>
          <p:cNvPr id="5" name="Picture 4" descr="http://s-negnostyu.ru/wp-content/uploads/2011/12/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57166"/>
            <a:ext cx="1357290" cy="1143008"/>
          </a:xfrm>
          <a:prstGeom prst="rect">
            <a:avLst/>
          </a:prstGeom>
          <a:noFill/>
        </p:spPr>
      </p:pic>
      <p:pic>
        <p:nvPicPr>
          <p:cNvPr id="6" name="Picture 4" descr="http://s-negnostyu.ru/wp-content/uploads/2011/12/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857232"/>
            <a:ext cx="1285885" cy="1214446"/>
          </a:xfrm>
          <a:prstGeom prst="rect">
            <a:avLst/>
          </a:prstGeom>
          <a:noFill/>
        </p:spPr>
      </p:pic>
      <p:pic>
        <p:nvPicPr>
          <p:cNvPr id="7" name="Picture 4" descr="http://s-negnostyu.ru/wp-content/uploads/2011/12/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429264"/>
            <a:ext cx="1285885" cy="1214446"/>
          </a:xfrm>
          <a:prstGeom prst="rect">
            <a:avLst/>
          </a:prstGeom>
          <a:noFill/>
        </p:spPr>
      </p:pic>
      <p:pic>
        <p:nvPicPr>
          <p:cNvPr id="8" name="Picture 4" descr="http://s-negnostyu.ru/wp-content/uploads/2011/12/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429264"/>
            <a:ext cx="1285885" cy="1214446"/>
          </a:xfrm>
          <a:prstGeom prst="rect">
            <a:avLst/>
          </a:prstGeom>
          <a:noFill/>
        </p:spPr>
      </p:pic>
      <p:pic>
        <p:nvPicPr>
          <p:cNvPr id="9" name="Picture 4" descr="http://s-negnostyu.ru/wp-content/uploads/2011/12/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429132"/>
            <a:ext cx="1285885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642918"/>
            <a:ext cx="3786214" cy="614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Франции два Деда Мороза. Одного зовут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Пэр-Ноэль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означает Отец Рождество. Он приезжает к дому на осле с корзиной подарков, проникает в дом через дымоход и кладет  подарки в детскую обувь. Второго зовут Шаланд . Этот бородатый старик носит меховую шапку и теплый дорожный плащ. В его корзине спрятаны розги для непослушных и ленивых детей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gbooks.ru/upload/blog/afa/afad34834c41e9ac385abc37f2ccff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5072098" cy="62865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29586" y="142852"/>
            <a:ext cx="500066" cy="571504"/>
          </a:xfrm>
          <a:prstGeom prst="rect">
            <a:avLst/>
          </a:prstGeom>
          <a:noFill/>
        </p:spPr>
      </p:pic>
      <p:pic>
        <p:nvPicPr>
          <p:cNvPr id="5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642918"/>
            <a:ext cx="500066" cy="571504"/>
          </a:xfrm>
          <a:prstGeom prst="rect">
            <a:avLst/>
          </a:prstGeom>
          <a:noFill/>
        </p:spPr>
      </p:pic>
      <p:pic>
        <p:nvPicPr>
          <p:cNvPr id="6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6776" y="3429000"/>
            <a:ext cx="571504" cy="642942"/>
          </a:xfrm>
          <a:prstGeom prst="rect">
            <a:avLst/>
          </a:prstGeom>
          <a:noFill/>
        </p:spPr>
      </p:pic>
      <p:pic>
        <p:nvPicPr>
          <p:cNvPr id="7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0" y="5857892"/>
            <a:ext cx="571504" cy="642942"/>
          </a:xfrm>
          <a:prstGeom prst="rect">
            <a:avLst/>
          </a:prstGeom>
          <a:noFill/>
        </p:spPr>
      </p:pic>
      <p:pic>
        <p:nvPicPr>
          <p:cNvPr id="8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57694"/>
            <a:ext cx="500066" cy="571504"/>
          </a:xfrm>
          <a:prstGeom prst="rect">
            <a:avLst/>
          </a:prstGeom>
          <a:noFill/>
        </p:spPr>
      </p:pic>
      <p:pic>
        <p:nvPicPr>
          <p:cNvPr id="9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43900" y="6072206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0"/>
            <a:ext cx="500098" cy="571480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9/107/947/107947499_466383764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4786322"/>
            <a:ext cx="500066" cy="571504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1"/>
            <a:ext cx="32147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США, Канаде, и странах Западной Европы его зовут Санта-Клаус. Он одет в красную курточку, поскольку в более теплом климате шуба ему не так нужна. Курточка оторочена мехом. На голове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Санты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непременный красный колпак. Он летает на санях над странами и, пробираясь в дом через дымоход, раскладывает свои подарки под елку.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nicewall.ru/preview/wallpaper_61157_1920x1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52"/>
            <a:ext cx="5429288" cy="65722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4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5" cy="438151"/>
          </a:xfrm>
          <a:prstGeom prst="rect">
            <a:avLst/>
          </a:prstGeom>
          <a:noFill/>
        </p:spPr>
      </p:pic>
      <p:pic>
        <p:nvPicPr>
          <p:cNvPr id="6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71480"/>
            <a:ext cx="428625" cy="438151"/>
          </a:xfrm>
          <a:prstGeom prst="rect">
            <a:avLst/>
          </a:prstGeom>
          <a:noFill/>
        </p:spPr>
      </p:pic>
      <p:pic>
        <p:nvPicPr>
          <p:cNvPr id="7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28625" cy="438151"/>
          </a:xfrm>
          <a:prstGeom prst="rect">
            <a:avLst/>
          </a:prstGeom>
          <a:noFill/>
        </p:spPr>
      </p:pic>
      <p:pic>
        <p:nvPicPr>
          <p:cNvPr id="8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428625" cy="438151"/>
          </a:xfrm>
          <a:prstGeom prst="rect">
            <a:avLst/>
          </a:prstGeom>
          <a:noFill/>
        </p:spPr>
      </p:pic>
      <p:pic>
        <p:nvPicPr>
          <p:cNvPr id="9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072206"/>
            <a:ext cx="428625" cy="438151"/>
          </a:xfrm>
          <a:prstGeom prst="rect">
            <a:avLst/>
          </a:prstGeom>
          <a:noFill/>
        </p:spPr>
      </p:pic>
      <p:pic>
        <p:nvPicPr>
          <p:cNvPr id="10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75" y="0"/>
            <a:ext cx="428625" cy="438151"/>
          </a:xfrm>
          <a:prstGeom prst="rect">
            <a:avLst/>
          </a:prstGeom>
          <a:noFill/>
        </p:spPr>
      </p:pic>
      <p:pic>
        <p:nvPicPr>
          <p:cNvPr id="11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428625" cy="438151"/>
          </a:xfrm>
          <a:prstGeom prst="rect">
            <a:avLst/>
          </a:prstGeom>
          <a:noFill/>
        </p:spPr>
      </p:pic>
      <p:pic>
        <p:nvPicPr>
          <p:cNvPr id="12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71810"/>
            <a:ext cx="428625" cy="438151"/>
          </a:xfrm>
          <a:prstGeom prst="rect">
            <a:avLst/>
          </a:prstGeom>
          <a:noFill/>
        </p:spPr>
      </p:pic>
      <p:pic>
        <p:nvPicPr>
          <p:cNvPr id="13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500570"/>
            <a:ext cx="428625" cy="438151"/>
          </a:xfrm>
          <a:prstGeom prst="rect">
            <a:avLst/>
          </a:prstGeom>
          <a:noFill/>
        </p:spPr>
      </p:pic>
      <p:pic>
        <p:nvPicPr>
          <p:cNvPr id="14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000768"/>
            <a:ext cx="428625" cy="438151"/>
          </a:xfrm>
          <a:prstGeom prst="rect">
            <a:avLst/>
          </a:prstGeom>
          <a:noFill/>
        </p:spPr>
      </p:pic>
      <p:pic>
        <p:nvPicPr>
          <p:cNvPr id="15" name="Picture 6" descr="http://s18.rimg.info/209695332fdd2d2c6e87b6119d55ae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15082"/>
            <a:ext cx="428625" cy="43815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7818" y="714356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Норвежцы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ждут подарков от крошечных домовых, которых зовут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Ниссе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Очень уж славные они ребята. Сладкое просто обожают, как малые дети. А носят чудесные и веселые вязаные колпачки. Если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Ниссе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забредет к вам в дом (ну совершенно случайно!), вы знаете, чем его угостить.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5715016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6248" y="2500306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48" y="2643182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0"/>
            <a:ext cx="952500" cy="952500"/>
          </a:xfrm>
          <a:prstGeom prst="rect">
            <a:avLst/>
          </a:prstGeom>
          <a:noFill/>
        </p:spPr>
      </p:pic>
      <p:pic>
        <p:nvPicPr>
          <p:cNvPr id="10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6248" y="5429264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86710" y="5500702"/>
            <a:ext cx="952500" cy="952500"/>
          </a:xfrm>
          <a:prstGeom prst="rect">
            <a:avLst/>
          </a:prstGeom>
          <a:noFill/>
        </p:spPr>
      </p:pic>
      <p:pic>
        <p:nvPicPr>
          <p:cNvPr id="7170" name="Picture 2" descr="&amp;Acy; &amp;scy;&amp;kcy;&amp;ocy;&amp;rcy;&amp;ocy; &amp;ncy;&amp;ocy;&amp;vcy;&amp;ycy;&amp;jcy; &amp;gcy;&amp;ocy;&amp;dcy;! &amp;Tcy;&amp;ocy;&amp;pcy; 10 &amp;Dcy;&amp;iecy;&amp;dcy;&amp;ocy;&amp;vcy; &amp;Mcy;&amp;ocy;&amp;rcy;&amp;ocy;&amp;zcy;&amp;ocy;&amp;vcy; &amp;mcy;&amp;i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76814" cy="64294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098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857232"/>
            <a:ext cx="952500" cy="952500"/>
          </a:xfrm>
          <a:prstGeom prst="rect">
            <a:avLst/>
          </a:prstGeom>
          <a:noFill/>
        </p:spPr>
      </p:pic>
      <p:pic>
        <p:nvPicPr>
          <p:cNvPr id="6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0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4810" y="5905500"/>
            <a:ext cx="952500" cy="952500"/>
          </a:xfrm>
          <a:prstGeom prst="rect">
            <a:avLst/>
          </a:prstGeom>
          <a:noFill/>
        </p:spPr>
      </p:pic>
      <p:pic>
        <p:nvPicPr>
          <p:cNvPr id="14" name="Picture 2" descr="http://priroda.inc.ru/prazdnik/anima/gif/Sterne0036n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29264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1122</TotalTime>
  <Words>636</Words>
  <Application>Microsoft Office PowerPoint</Application>
  <PresentationFormat>Экран (4:3)</PresentationFormat>
  <Paragraphs>25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«Как встречают Новый год, люди всех земных широт»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встречают Новый год, люди всех земных широт»</dc:title>
  <dc:creator>XP</dc:creator>
  <cp:lastModifiedBy>пользователь</cp:lastModifiedBy>
  <cp:revision>121</cp:revision>
  <dcterms:created xsi:type="dcterms:W3CDTF">2013-12-15T10:13:18Z</dcterms:created>
  <dcterms:modified xsi:type="dcterms:W3CDTF">2014-11-20T14:06:39Z</dcterms:modified>
</cp:coreProperties>
</file>