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68" r:id="rId14"/>
    <p:sldId id="269" r:id="rId15"/>
    <p:sldId id="270" r:id="rId16"/>
    <p:sldId id="271" r:id="rId17"/>
    <p:sldId id="272" r:id="rId18"/>
    <p:sldId id="277" r:id="rId19"/>
    <p:sldId id="278" r:id="rId20"/>
    <p:sldId id="279" r:id="rId21"/>
    <p:sldId id="280" r:id="rId22"/>
    <p:sldId id="281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100" d="100"/>
          <a:sy n="100" d="100"/>
        </p:scale>
        <p:origin x="-72" y="13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47000">
              <a:srgbClr val="0070C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229600" cy="3989040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</a:rPr>
              <a:t>РАЗВИТИЕ ПОЗНАВАТЕЛЬНОЙ АКТИВНОСТИ ДЕТЕЙ ДОШКОЛЬНОГО ВОЗРАСТА ПОСРЕДСТВОМ ПРОВЕДЕНИЯ ОПЫТНО- ЭКСПЕРИМЕНТАЛЬНОЙ ДЕЯТЕЛЬНОСТИ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9936" y="5157192"/>
            <a:ext cx="7582544" cy="144016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</a:t>
            </a:r>
          </a:p>
          <a:p>
            <a:r>
              <a:rPr lang="ru-RU" dirty="0" smtClean="0"/>
              <a:t>                                  </a:t>
            </a:r>
            <a:r>
              <a:rPr lang="ru-RU" dirty="0" smtClean="0">
                <a:solidFill>
                  <a:srgbClr val="7030A0"/>
                </a:solidFill>
              </a:rPr>
              <a:t>Воспитатель: </a:t>
            </a:r>
            <a:r>
              <a:rPr lang="ru-RU" dirty="0" err="1" smtClean="0">
                <a:solidFill>
                  <a:srgbClr val="7030A0"/>
                </a:solidFill>
              </a:rPr>
              <a:t>Курсова</a:t>
            </a:r>
            <a:r>
              <a:rPr lang="ru-RU" dirty="0" smtClean="0">
                <a:solidFill>
                  <a:srgbClr val="7030A0"/>
                </a:solidFill>
              </a:rPr>
              <a:t> Любовь Ивановна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116632"/>
            <a:ext cx="8229600" cy="54104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rgbClr val="7030A0"/>
                </a:solidFill>
                <a:effectLst/>
              </a:rPr>
              <a:t>МБДОУ «Детский сад № 47 – Центр развития ребёнка» города Бийска</a:t>
            </a:r>
            <a:endParaRPr lang="ru-RU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1340260" y="4320872"/>
            <a:ext cx="7488832" cy="2537128"/>
          </a:xfrm>
          <a:prstGeom prst="rightArrow">
            <a:avLst>
              <a:gd name="adj1" fmla="val 7177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lv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800" dirty="0">
                <a:solidFill>
                  <a:prstClr val="white"/>
                </a:solidFill>
              </a:rPr>
              <a:t>Разработать серию мероприятий по развитию познавательных способностей детей средствами экспериментальной деятельности 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1340260" y="2420888"/>
            <a:ext cx="7488832" cy="2016224"/>
          </a:xfrm>
          <a:prstGeom prst="rightArrow">
            <a:avLst>
              <a:gd name="adj1" fmla="val 8873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800" dirty="0">
                <a:solidFill>
                  <a:prstClr val="white"/>
                </a:solidFill>
              </a:rPr>
              <a:t>Разработать вариант системы работы по развитию     у детей познавательных  способностей средствами опытно- экспериментальной деятельности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1340260" y="1289348"/>
            <a:ext cx="6408712" cy="1224136"/>
          </a:xfrm>
          <a:prstGeom prst="rightArrow">
            <a:avLst>
              <a:gd name="adj1" fmla="val 749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lv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800" dirty="0">
                <a:solidFill>
                  <a:prstClr val="white"/>
                </a:solidFill>
              </a:rPr>
              <a:t>Выявить уровень развития у детей     познавательных способностей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340260" y="21754"/>
            <a:ext cx="6984776" cy="1296144"/>
          </a:xfrm>
          <a:prstGeom prst="rightArrow">
            <a:avLst>
              <a:gd name="adj1" fmla="val 78490"/>
              <a:gd name="adj2" fmla="val 52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lv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800" dirty="0">
                <a:solidFill>
                  <a:prstClr val="white"/>
                </a:solidFill>
              </a:rPr>
              <a:t>Изучить теоретический материал по данной проблеме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" y="574948"/>
            <a:ext cx="8229600" cy="4752528"/>
          </a:xfrm>
        </p:spPr>
        <p:txBody>
          <a:bodyPr>
            <a:normAutofit/>
          </a:bodyPr>
          <a:lstStyle/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dirty="0" smtClean="0"/>
              <a:t> </a:t>
            </a:r>
            <a:endParaRPr lang="ru-RU" dirty="0">
              <a:solidFill>
                <a:prstClr val="white"/>
              </a:solidFill>
            </a:endParaRPr>
          </a:p>
          <a:p>
            <a:pPr lvl="0">
              <a:buClr>
                <a:prstClr val="white">
                  <a:shade val="95000"/>
                </a:prstClr>
              </a:buClr>
            </a:pPr>
            <a:endParaRPr lang="ru-RU" dirty="0" smtClean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0" y="548680"/>
            <a:ext cx="1033272" cy="504056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8604" y="669826"/>
            <a:ext cx="57606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З</a:t>
            </a:r>
          </a:p>
          <a:p>
            <a:r>
              <a:rPr lang="ru-RU" sz="4800" dirty="0" smtClean="0"/>
              <a:t>А</a:t>
            </a:r>
          </a:p>
          <a:p>
            <a:r>
              <a:rPr lang="ru-RU" sz="4800" dirty="0" smtClean="0"/>
              <a:t>Д</a:t>
            </a:r>
          </a:p>
          <a:p>
            <a:r>
              <a:rPr lang="ru-RU" sz="4800" dirty="0" smtClean="0"/>
              <a:t>А</a:t>
            </a:r>
          </a:p>
          <a:p>
            <a:r>
              <a:rPr lang="ru-RU" sz="4800" dirty="0" smtClean="0"/>
              <a:t>Ч</a:t>
            </a:r>
          </a:p>
          <a:p>
            <a:r>
              <a:rPr lang="ru-RU" sz="4800" dirty="0" smtClean="0"/>
              <a:t>И</a:t>
            </a:r>
          </a:p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Принцип работы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Принцип развивающего обучения</a:t>
            </a:r>
          </a:p>
          <a:p>
            <a:endParaRPr lang="ru-RU" b="1" dirty="0" smtClean="0"/>
          </a:p>
          <a:p>
            <a:r>
              <a:rPr lang="ru-RU" b="1" dirty="0" smtClean="0"/>
              <a:t>Принцип систематичности и последовательности</a:t>
            </a:r>
          </a:p>
          <a:p>
            <a:endParaRPr lang="ru-RU" b="1" dirty="0" smtClean="0"/>
          </a:p>
          <a:p>
            <a:r>
              <a:rPr lang="ru-RU" b="1" dirty="0" smtClean="0"/>
              <a:t>Принцип наглядности </a:t>
            </a:r>
          </a:p>
          <a:p>
            <a:endParaRPr lang="ru-RU" b="1" dirty="0" smtClean="0"/>
          </a:p>
          <a:p>
            <a:r>
              <a:rPr lang="ru-RU" b="1" dirty="0" smtClean="0"/>
              <a:t>Принцип доступности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267744" y="404664"/>
            <a:ext cx="3096344" cy="136815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Формы организации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683568" y="1700808"/>
            <a:ext cx="2376264" cy="10081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Работа с родителями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5940152" y="1772816"/>
            <a:ext cx="3024336" cy="108012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Совместная деятельность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2339751" y="2708920"/>
            <a:ext cx="3177243" cy="11521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Самостоятельная деятельность</a:t>
            </a:r>
            <a:endParaRPr lang="ru-RU" b="1" dirty="0"/>
          </a:p>
        </p:txBody>
      </p:sp>
      <p:sp>
        <p:nvSpPr>
          <p:cNvPr id="11" name="Овал 10"/>
          <p:cNvSpPr/>
          <p:nvPr/>
        </p:nvSpPr>
        <p:spPr>
          <a:xfrm>
            <a:off x="5364088" y="335699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729556" y="2960948"/>
            <a:ext cx="1872208" cy="122413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НОД</a:t>
            </a:r>
            <a:endParaRPr lang="ru-RU" b="1" dirty="0"/>
          </a:p>
        </p:txBody>
      </p:sp>
      <p:sp>
        <p:nvSpPr>
          <p:cNvPr id="15" name="6-конечная звезда 14"/>
          <p:cNvSpPr/>
          <p:nvPr/>
        </p:nvSpPr>
        <p:spPr>
          <a:xfrm>
            <a:off x="1835696" y="3861048"/>
            <a:ext cx="1296144" cy="1512168"/>
          </a:xfrm>
          <a:prstGeom prst="star6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МАСТЕР-КЛАСС</a:t>
            </a:r>
            <a:endParaRPr lang="ru-RU" sz="1000" dirty="0"/>
          </a:p>
        </p:txBody>
      </p:sp>
      <p:sp>
        <p:nvSpPr>
          <p:cNvPr id="16" name="7-конечная звезда 15"/>
          <p:cNvSpPr/>
          <p:nvPr/>
        </p:nvSpPr>
        <p:spPr>
          <a:xfrm>
            <a:off x="1043608" y="3212976"/>
            <a:ext cx="1224136" cy="936104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Беседы</a:t>
            </a:r>
            <a:endParaRPr lang="ru-RU" sz="1200" dirty="0"/>
          </a:p>
        </p:txBody>
      </p:sp>
      <p:sp>
        <p:nvSpPr>
          <p:cNvPr id="17" name="7-конечная звезда 16"/>
          <p:cNvSpPr/>
          <p:nvPr/>
        </p:nvSpPr>
        <p:spPr>
          <a:xfrm>
            <a:off x="0" y="4005064"/>
            <a:ext cx="1475656" cy="1152128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Консультации</a:t>
            </a:r>
            <a:endParaRPr lang="ru-RU" sz="1200" dirty="0"/>
          </a:p>
        </p:txBody>
      </p:sp>
      <p:sp>
        <p:nvSpPr>
          <p:cNvPr id="18" name="7-конечная звезда 17"/>
          <p:cNvSpPr/>
          <p:nvPr/>
        </p:nvSpPr>
        <p:spPr>
          <a:xfrm>
            <a:off x="971600" y="5157192"/>
            <a:ext cx="1418456" cy="1080120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Конференции</a:t>
            </a:r>
            <a:endParaRPr lang="ru-RU" sz="1200" dirty="0"/>
          </a:p>
        </p:txBody>
      </p:sp>
      <p:sp>
        <p:nvSpPr>
          <p:cNvPr id="19" name="7-конечная звезда 18"/>
          <p:cNvSpPr/>
          <p:nvPr/>
        </p:nvSpPr>
        <p:spPr>
          <a:xfrm>
            <a:off x="2627784" y="5085184"/>
            <a:ext cx="1296144" cy="1152128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Родительские собрания</a:t>
            </a:r>
            <a:endParaRPr lang="ru-RU" sz="1050" dirty="0"/>
          </a:p>
        </p:txBody>
      </p:sp>
      <p:cxnSp>
        <p:nvCxnSpPr>
          <p:cNvPr id="25" name="Прямая со стрелкой 24"/>
          <p:cNvCxnSpPr>
            <a:endCxn id="13" idx="0"/>
          </p:cNvCxnSpPr>
          <p:nvPr/>
        </p:nvCxnSpPr>
        <p:spPr>
          <a:xfrm>
            <a:off x="4640545" y="1611424"/>
            <a:ext cx="2025115" cy="1349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6" idx="4"/>
            <a:endCxn id="10" idx="0"/>
          </p:cNvCxnSpPr>
          <p:nvPr/>
        </p:nvCxnSpPr>
        <p:spPr>
          <a:xfrm>
            <a:off x="3815916" y="1772816"/>
            <a:ext cx="112457" cy="9361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6" idx="3"/>
          </p:cNvCxnSpPr>
          <p:nvPr/>
        </p:nvCxnSpPr>
        <p:spPr>
          <a:xfrm flipH="1">
            <a:off x="2267744" y="1572455"/>
            <a:ext cx="453449" cy="20036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8" idx="1"/>
          </p:cNvCxnSpPr>
          <p:nvPr/>
        </p:nvCxnSpPr>
        <p:spPr>
          <a:xfrm>
            <a:off x="5076056" y="1484784"/>
            <a:ext cx="1307000" cy="4462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16" idx="6"/>
          </p:cNvCxnSpPr>
          <p:nvPr/>
        </p:nvCxnSpPr>
        <p:spPr>
          <a:xfrm>
            <a:off x="1619672" y="2708920"/>
            <a:ext cx="36004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467544" y="2708920"/>
            <a:ext cx="792088" cy="15841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1979712" y="2708920"/>
            <a:ext cx="648072" cy="14401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1176772" y="2708920"/>
            <a:ext cx="370892" cy="25922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2123728" y="2636912"/>
            <a:ext cx="1512168" cy="2736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Методы и приемы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Постановка и решение  вопросов проблемного характера</a:t>
            </a:r>
          </a:p>
          <a:p>
            <a:r>
              <a:rPr lang="ru-RU" b="1" dirty="0" smtClean="0"/>
              <a:t>Схематичное моделирование опыта</a:t>
            </a:r>
          </a:p>
          <a:p>
            <a:r>
              <a:rPr lang="ru-RU" b="1" dirty="0" smtClean="0"/>
              <a:t>Метод «первой пробы»</a:t>
            </a:r>
          </a:p>
          <a:p>
            <a:r>
              <a:rPr lang="ru-RU" b="1" dirty="0" smtClean="0"/>
              <a:t>Проблемные ситуации</a:t>
            </a:r>
          </a:p>
          <a:p>
            <a:r>
              <a:rPr lang="ru-RU" b="1" dirty="0" smtClean="0"/>
              <a:t>Экспериментальные игры</a:t>
            </a:r>
          </a:p>
          <a:p>
            <a:r>
              <a:rPr lang="ru-RU" b="1" dirty="0" smtClean="0"/>
              <a:t>Наблюдение природных явлений</a:t>
            </a:r>
          </a:p>
          <a:p>
            <a:r>
              <a:rPr lang="ru-RU" b="1" dirty="0" smtClean="0"/>
              <a:t>Использование художественного слова</a:t>
            </a:r>
          </a:p>
          <a:p>
            <a:r>
              <a:rPr lang="ru-RU" b="1" dirty="0" smtClean="0"/>
              <a:t>Дидактические игры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Результативность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процессе исследовательской работы стала проявляться культура мышления</a:t>
            </a:r>
          </a:p>
          <a:p>
            <a:r>
              <a:rPr lang="ru-RU" dirty="0" smtClean="0"/>
              <a:t>Появилось умение видеть проблему</a:t>
            </a:r>
          </a:p>
          <a:p>
            <a:r>
              <a:rPr lang="ru-RU" dirty="0" smtClean="0"/>
              <a:t>Появилось умение выдвигать гипотезу</a:t>
            </a:r>
          </a:p>
          <a:p>
            <a:r>
              <a:rPr lang="ru-RU" dirty="0" smtClean="0"/>
              <a:t>Умение задавать вопросы</a:t>
            </a:r>
          </a:p>
          <a:p>
            <a:r>
              <a:rPr lang="ru-RU" dirty="0" smtClean="0"/>
              <a:t>Умение давать определение некоторым понятиям</a:t>
            </a:r>
          </a:p>
          <a:p>
            <a:r>
              <a:rPr lang="ru-RU" dirty="0" smtClean="0"/>
              <a:t>Сформировалось умение классифицировать</a:t>
            </a:r>
          </a:p>
          <a:p>
            <a:r>
              <a:rPr lang="ru-RU" dirty="0" smtClean="0"/>
              <a:t>Делать выводы</a:t>
            </a:r>
          </a:p>
          <a:p>
            <a:r>
              <a:rPr lang="ru-RU" dirty="0" smtClean="0"/>
              <a:t>Появилось умение анализировать, выделять главное и второстепенное</a:t>
            </a:r>
          </a:p>
          <a:p>
            <a:r>
              <a:rPr lang="ru-RU" dirty="0" smtClean="0"/>
              <a:t>Развитие образного мышления</a:t>
            </a:r>
          </a:p>
          <a:p>
            <a:r>
              <a:rPr lang="ru-RU" dirty="0" smtClean="0"/>
              <a:t>Развитие внимания и наблюдательности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Адресная направленность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b="1" dirty="0" smtClean="0"/>
              <a:t>Для педагогов дошкольных образовательных учреждений, руководителей кружков дополнительного образования, студентов педагогического колледжа.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Трудоемкость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9971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b="1" dirty="0" smtClean="0"/>
              <a:t>Работа по данной теме требовала некоторых затрат времени: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Подбор теоретического  материала</a:t>
            </a:r>
          </a:p>
          <a:p>
            <a:endParaRPr lang="ru-RU" b="1" dirty="0" smtClean="0"/>
          </a:p>
          <a:p>
            <a:r>
              <a:rPr lang="ru-RU" b="1" dirty="0" smtClean="0"/>
              <a:t>Подбор иллюстраций</a:t>
            </a:r>
          </a:p>
          <a:p>
            <a:endParaRPr lang="ru-RU" b="1" dirty="0" smtClean="0"/>
          </a:p>
          <a:p>
            <a:r>
              <a:rPr lang="ru-RU" b="1" dirty="0" smtClean="0"/>
              <a:t>Организация совместных с детьми опытов</a:t>
            </a:r>
          </a:p>
          <a:p>
            <a:endParaRPr lang="ru-RU" b="1" dirty="0" smtClean="0"/>
          </a:p>
          <a:p>
            <a:r>
              <a:rPr lang="ru-RU" b="1" dirty="0" smtClean="0"/>
              <a:t>Оснащение предметно- развивающей среды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sz="2500" dirty="0" err="1" smtClean="0"/>
              <a:t>Валова</a:t>
            </a:r>
            <a:r>
              <a:rPr lang="ru-RU" sz="2500" dirty="0" smtClean="0"/>
              <a:t> Л.Б. Исследовательская деятельность дошкольников </a:t>
            </a:r>
            <a:r>
              <a:rPr lang="en-US" sz="2500" dirty="0" smtClean="0"/>
              <a:t>[</a:t>
            </a:r>
            <a:r>
              <a:rPr lang="ru-RU" sz="2500" dirty="0" smtClean="0"/>
              <a:t>Текст</a:t>
            </a:r>
            <a:r>
              <a:rPr lang="en-US" sz="2500" dirty="0" smtClean="0"/>
              <a:t>]</a:t>
            </a:r>
            <a:r>
              <a:rPr lang="ru-RU" sz="2500" dirty="0" smtClean="0"/>
              <a:t> учебно-методическое пособие. Л. Б.</a:t>
            </a:r>
            <a:r>
              <a:rPr lang="en-US" sz="2500" dirty="0" smtClean="0"/>
              <a:t> </a:t>
            </a:r>
            <a:r>
              <a:rPr lang="ru-RU" sz="2500" dirty="0" err="1" smtClean="0"/>
              <a:t>Валова</a:t>
            </a:r>
            <a:r>
              <a:rPr lang="ru-RU" sz="2500" dirty="0" smtClean="0"/>
              <a:t>- БПГУ им В.М Шукшина, 2008, </a:t>
            </a:r>
          </a:p>
          <a:p>
            <a:r>
              <a:rPr lang="ru-RU" dirty="0" smtClean="0"/>
              <a:t>Иванова А.И. Методика организации экологических наблюдений экспериментов в детском саду. </a:t>
            </a:r>
            <a:r>
              <a:rPr lang="en-US" dirty="0" smtClean="0"/>
              <a:t>[</a:t>
            </a:r>
            <a:r>
              <a:rPr lang="ru-RU" dirty="0" smtClean="0"/>
              <a:t>Текст</a:t>
            </a:r>
            <a:r>
              <a:rPr lang="en-US" dirty="0" smtClean="0"/>
              <a:t>]</a:t>
            </a:r>
            <a:r>
              <a:rPr lang="ru-RU" dirty="0" smtClean="0"/>
              <a:t>,пособие для работников дошкольных учреждений. А.И.Иванова- М:ТЦ Сфера,2003г- 55с.</a:t>
            </a:r>
          </a:p>
          <a:p>
            <a:r>
              <a:rPr lang="ru-RU" dirty="0" smtClean="0"/>
              <a:t>Куликовская И.Э. Детское экспериментирование. Старший дошкольный возраст. </a:t>
            </a:r>
            <a:r>
              <a:rPr lang="en-US" dirty="0" smtClean="0"/>
              <a:t>[</a:t>
            </a:r>
            <a:r>
              <a:rPr lang="ru-RU" dirty="0" smtClean="0"/>
              <a:t>Текст</a:t>
            </a:r>
            <a:r>
              <a:rPr lang="en-US" dirty="0" smtClean="0"/>
              <a:t>]</a:t>
            </a:r>
            <a:r>
              <a:rPr lang="ru-RU" dirty="0" smtClean="0"/>
              <a:t>:учебное пособие. И.Э.Куликовская, </a:t>
            </a:r>
            <a:r>
              <a:rPr lang="ru-RU" dirty="0" err="1" smtClean="0"/>
              <a:t>Н.Н.Совгир</a:t>
            </a:r>
            <a:r>
              <a:rPr lang="ru-RU" dirty="0" smtClean="0"/>
              <a:t> - М.: Педагогическое общество России, 2003. – 56с.</a:t>
            </a:r>
          </a:p>
          <a:p>
            <a:r>
              <a:rPr lang="ru-RU" dirty="0" smtClean="0"/>
              <a:t> А. И. Иванова. Естественно- научные наблюдения и эксперименты в детском саду.</a:t>
            </a:r>
            <a:r>
              <a:rPr lang="en-US" dirty="0" smtClean="0"/>
              <a:t>[</a:t>
            </a:r>
            <a:r>
              <a:rPr lang="ru-RU" dirty="0" smtClean="0"/>
              <a:t>Текст/</a:t>
            </a:r>
            <a:r>
              <a:rPr lang="en-US" dirty="0" smtClean="0"/>
              <a:t>]</a:t>
            </a:r>
            <a:r>
              <a:rPr lang="ru-RU" dirty="0" smtClean="0"/>
              <a:t> — Программа развития Издательство: Сфера, 2008</a:t>
            </a:r>
          </a:p>
          <a:p>
            <a:r>
              <a:rPr lang="ru-RU" dirty="0" smtClean="0"/>
              <a:t>А. И. Иванова. Естественно- научные наблюдения и эксперименты в детском саду. </a:t>
            </a:r>
            <a:r>
              <a:rPr lang="en-US" dirty="0" smtClean="0"/>
              <a:t>[</a:t>
            </a:r>
            <a:r>
              <a:rPr lang="ru-RU" dirty="0" smtClean="0"/>
              <a:t>Текст</a:t>
            </a:r>
            <a:r>
              <a:rPr lang="en-US" dirty="0" smtClean="0"/>
              <a:t>]</a:t>
            </a:r>
            <a:r>
              <a:rPr lang="ru-RU" dirty="0" smtClean="0"/>
              <a:t> — Программа развития Издательство: Сфера, 2008</a:t>
            </a:r>
          </a:p>
          <a:p>
            <a:r>
              <a:rPr lang="ru-RU" dirty="0" err="1" smtClean="0"/>
              <a:t>Дыбина</a:t>
            </a:r>
            <a:r>
              <a:rPr lang="ru-RU" dirty="0" smtClean="0"/>
              <a:t> О. В., Рахманова Н. П., Щетина В. В. Неизведанное рядом. </a:t>
            </a:r>
            <a:r>
              <a:rPr lang="en-US" dirty="0" smtClean="0"/>
              <a:t>[</a:t>
            </a:r>
            <a:r>
              <a:rPr lang="ru-RU" dirty="0" smtClean="0"/>
              <a:t>Текст</a:t>
            </a:r>
            <a:r>
              <a:rPr lang="en-US" dirty="0" smtClean="0"/>
              <a:t>]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Москва Творческий Центр, 2004</a:t>
            </a:r>
          </a:p>
          <a:p>
            <a:r>
              <a:rPr lang="ru-RU" dirty="0" smtClean="0"/>
              <a:t> Прохорова Л. Н. Организация экспериментальной деятельности дошкольников.</a:t>
            </a:r>
            <a:r>
              <a:rPr lang="en-US" dirty="0" smtClean="0"/>
              <a:t>[</a:t>
            </a:r>
            <a:r>
              <a:rPr lang="ru-RU" dirty="0" smtClean="0"/>
              <a:t>Текст</a:t>
            </a:r>
            <a:r>
              <a:rPr lang="en-US" dirty="0" smtClean="0"/>
              <a:t>]</a:t>
            </a:r>
            <a:r>
              <a:rPr lang="ru-RU" dirty="0" smtClean="0"/>
              <a:t>Москва АРКТИ, 2003г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Тугушева</a:t>
            </a:r>
            <a:r>
              <a:rPr lang="ru-RU" dirty="0" smtClean="0"/>
              <a:t> Г. П. Чистякова А. Е Экспериментальная деятельность детей среднего и старшего дошкольного возраста.</a:t>
            </a:r>
            <a:r>
              <a:rPr lang="en-US" dirty="0" smtClean="0"/>
              <a:t>[</a:t>
            </a:r>
            <a:r>
              <a:rPr lang="ru-RU" dirty="0" smtClean="0"/>
              <a:t>Текст</a:t>
            </a:r>
            <a:r>
              <a:rPr lang="en-US" dirty="0" smtClean="0"/>
              <a:t>]</a:t>
            </a:r>
            <a:r>
              <a:rPr lang="ru-RU" dirty="0" smtClean="0"/>
              <a:t>  Санкт-Петербург ДЕТСТВО-ПРЕСС, 2007г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\эксперименты\PA2204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Новая папка\эксперименты\P4300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473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АВТОР ОПЫТА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63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err="1" smtClean="0"/>
              <a:t>Курсова</a:t>
            </a:r>
            <a:r>
              <a:rPr lang="ru-RU" b="1" dirty="0" smtClean="0"/>
              <a:t> Любовь  Ивановна- воспитатель МБДОУ «Детский сад № 47-Центр развития ребенка» г. Бийск, педагогический стаж -6лет.</a:t>
            </a:r>
          </a:p>
          <a:p>
            <a:pPr marL="137160" indent="0" algn="just">
              <a:buNone/>
            </a:pPr>
            <a:endParaRPr lang="ru-RU" b="1" dirty="0" smtClean="0"/>
          </a:p>
          <a:p>
            <a:pPr algn="just"/>
            <a:r>
              <a:rPr lang="ru-RU" b="1" dirty="0" smtClean="0"/>
              <a:t>Образование-среднее специальное, окончила </a:t>
            </a:r>
            <a:r>
              <a:rPr lang="ru-RU" b="1" dirty="0" err="1" smtClean="0"/>
              <a:t>Бийский</a:t>
            </a:r>
            <a:r>
              <a:rPr lang="ru-RU" b="1" dirty="0" smtClean="0"/>
              <a:t> педагогический колледж по специальности: «Дошкольное воспитание» 1996г.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Работа проводилась с детьми старшего дошкольного возраста. Результаты отслеживались в течении 1года</a:t>
            </a:r>
            <a:r>
              <a:rPr lang="ru-RU" b="1" dirty="0"/>
              <a:t> </a:t>
            </a:r>
            <a:r>
              <a:rPr lang="ru-RU" b="1" dirty="0" smtClean="0"/>
              <a:t>(2013- 2014г.)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Новая папка\эксперименты\P4300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Новая папка\эксперименты\PA220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Новая папка\эксперименты\PA220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70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/>
              <a:t>Спасибо </a:t>
            </a:r>
          </a:p>
          <a:p>
            <a:pPr algn="ctr">
              <a:buNone/>
            </a:pPr>
            <a:r>
              <a:rPr lang="ru-RU" sz="6600" b="1" dirty="0" smtClean="0"/>
              <a:t>за </a:t>
            </a:r>
          </a:p>
          <a:p>
            <a:pPr algn="ctr">
              <a:buNone/>
            </a:pPr>
            <a:r>
              <a:rPr lang="ru-RU" sz="6600" b="1" dirty="0" smtClean="0"/>
              <a:t>внимание!!!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Условия возникновения,  становления опыта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/>
              <a:t>Опыт сформирован на базе МБДОУ «Д/с №47 – ЦРР» г.Бийска, ул. Ленинградская,26.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Д/с работает по общеобразовательной программе МБДОУ «Д/с № 47- ЦРР» города Бийска, разработанной на основе Программы воспитания и обучения в д/с под редакцией М.А. Васильевой, В.В. Гербовой, Т.С. Комаровой.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       </a:t>
            </a:r>
            <a:r>
              <a:rPr lang="ru-RU" b="1" dirty="0" smtClean="0"/>
              <a:t>В группе оформлен уголок экспериментирования для опытно- экспериментальной деятельности, где представлены различные материалы для исследования:</a:t>
            </a:r>
          </a:p>
          <a:p>
            <a:pPr algn="just">
              <a:buNone/>
            </a:pPr>
            <a:r>
              <a:rPr lang="ru-RU" b="1" dirty="0" smtClean="0"/>
              <a:t>  -  приборы-помощники: лупы, песочные часы, компас, магниты;</a:t>
            </a:r>
          </a:p>
          <a:p>
            <a:pPr algn="just">
              <a:buNone/>
            </a:pPr>
            <a:r>
              <a:rPr lang="ru-RU" b="1" dirty="0" smtClean="0"/>
              <a:t>  -  сосуды из различных материалов (пластмасса, стекло, металл, керамика);</a:t>
            </a:r>
          </a:p>
          <a:p>
            <a:pPr algn="just">
              <a:buNone/>
            </a:pPr>
            <a:r>
              <a:rPr lang="ru-RU" b="1" dirty="0" smtClean="0"/>
              <a:t>  -  природный материал: камешки, ракушки, шишки, мох, листья;</a:t>
            </a:r>
          </a:p>
          <a:p>
            <a:pPr algn="just">
              <a:buNone/>
            </a:pPr>
            <a:r>
              <a:rPr lang="ru-RU" b="1" dirty="0" smtClean="0"/>
              <a:t>  -  разные виды бумаги: обычная, картон, наждачная, копировальная;</a:t>
            </a:r>
          </a:p>
          <a:p>
            <a:pPr algn="just">
              <a:buNone/>
            </a:pPr>
            <a:r>
              <a:rPr lang="ru-RU" b="1" dirty="0" smtClean="0"/>
              <a:t>  -  красители: пищевые и непищевые (гуашь, акварель);</a:t>
            </a:r>
          </a:p>
          <a:p>
            <a:pPr algn="just">
              <a:buNone/>
            </a:pPr>
            <a:r>
              <a:rPr lang="ru-RU" b="1" dirty="0" smtClean="0"/>
              <a:t>  -  медицинские материалы: деревянные палочки, шприцы, мерные ложки;</a:t>
            </a:r>
          </a:p>
          <a:p>
            <a:pPr algn="just">
              <a:buNone/>
            </a:pPr>
            <a:r>
              <a:rPr lang="ru-RU" b="1" dirty="0" smtClean="0"/>
              <a:t>  -  прочие материалы: зеркала, воздушные шары, крупы.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Актуальность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70916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b="1" dirty="0" smtClean="0"/>
              <a:t>Немаловажную роль  детское экспериментирование играет в развитии познавательной активности дошкольников. Выполнение различных экспериментов дает реальные представления о различных сторонах изучаемого объектах, его взаимоотношениях с другими объектами и средой обитания.</a:t>
            </a:r>
            <a:endParaRPr lang="ru-RU" b="1" dirty="0"/>
          </a:p>
        </p:txBody>
      </p:sp>
      <p:pic>
        <p:nvPicPr>
          <p:cNvPr id="4" name="Рисунок 3" descr="http://im1-tub-ru.yandex.net/i?id=915052966-35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700808"/>
            <a:ext cx="2699792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Теоретическая  база опыта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6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/>
              <a:t>Н.Н. </a:t>
            </a:r>
            <a:r>
              <a:rPr lang="ru-RU" b="1" dirty="0" err="1" smtClean="0"/>
              <a:t>Подъяков</a:t>
            </a:r>
            <a:r>
              <a:rPr lang="ru-RU" b="1" dirty="0" smtClean="0"/>
              <a:t> </a:t>
            </a:r>
            <a:r>
              <a:rPr lang="ru-RU" b="1" dirty="0" smtClean="0"/>
              <a:t>«Творчество и саморазвитие детей дошкольного возраста», который в качестве основного вида ориентировочно- исследовательской деятельности детей выделяет деятельность экспериментирования.</a:t>
            </a:r>
          </a:p>
          <a:p>
            <a:pPr algn="just"/>
            <a:r>
              <a:rPr lang="ru-RU" b="1" dirty="0" smtClean="0"/>
              <a:t>А.И. Иванова «Методика организации экологических наблюдений и экспериментов в д/с», согласно которой наблюдения и эксперименты составляют основу всяких знаний.</a:t>
            </a:r>
          </a:p>
          <a:p>
            <a:pPr algn="just"/>
            <a:r>
              <a:rPr lang="ru-RU" b="1" dirty="0" smtClean="0"/>
              <a:t>Т.А. </a:t>
            </a:r>
            <a:r>
              <a:rPr lang="ru-RU" b="1" dirty="0" err="1" smtClean="0"/>
              <a:t>Балакшина</a:t>
            </a:r>
            <a:r>
              <a:rPr lang="ru-RU" b="1" dirty="0" smtClean="0"/>
              <a:t>, Л.Н. Прохорова «Экологическое воспитание дошкольников» выделяет основную особенность дошкольников- ребенок познает объект в ходе практической деятельности с ним.</a:t>
            </a:r>
          </a:p>
          <a:p>
            <a:pPr algn="just"/>
            <a:r>
              <a:rPr lang="ru-RU" b="1" dirty="0" smtClean="0"/>
              <a:t>Л.Н. Прохорова «Выбор деятельности». Данная методика исследует предпочитаемый вид деятельности.</a:t>
            </a:r>
          </a:p>
          <a:p>
            <a:pPr algn="just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4627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Новизна опыта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68760"/>
            <a:ext cx="8579296" cy="5040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/>
              <a:t>Создана система работы по развитию познавательных способностей у детей дошкольного возраста средством опытно –экспериментальной деятельности.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Составлены  конспекты занятий.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 smtClean="0"/>
              <a:t>Составлены конспекты совместной деятельности.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Оформлена картотека опытов.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Мульти-медиа картотека.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Ведущая педагогическая идея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6104" y="4365104"/>
            <a:ext cx="8291264" cy="273630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</a:t>
            </a:r>
            <a:r>
              <a:rPr lang="ru-RU" b="1" dirty="0" smtClean="0"/>
              <a:t>Развитие познавательной активности детей старшего дошкольного возраста средствами экспериментирования</a:t>
            </a:r>
            <a:endParaRPr lang="ru-RU" b="1" dirty="0"/>
          </a:p>
        </p:txBody>
      </p:sp>
      <p:pic>
        <p:nvPicPr>
          <p:cNvPr id="4" name="Рисунок 3" descr="http://im4-tub-ru.yandex.net/i?id=154197893-55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12776"/>
            <a:ext cx="385192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Технология опыта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0808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        Цель: создание условий для развития познавательных способностей посредством экспериментальной деятельности.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554</Words>
  <Application>Microsoft Office PowerPoint</Application>
  <PresentationFormat>Экран (4:3)</PresentationFormat>
  <Paragraphs>122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                          РАЗВИТИЕ ПОЗНАВАТЕЛЬНОЙ АКТИВНОСТИ ДЕТЕЙ ДОШКОЛЬНОГО ВОЗРАСТА ПОСРЕДСТВОМ ПРОВЕДЕНИЯ ОПЫТНО- ЭКСПЕРИМЕНТАЛЬНОЙ ДЕЯТЕЛЬНОСТИ  </vt:lpstr>
      <vt:lpstr>АВТОР ОПЫТА</vt:lpstr>
      <vt:lpstr>Условия возникновения,  становления опыта</vt:lpstr>
      <vt:lpstr>Слайд 4</vt:lpstr>
      <vt:lpstr>Актуальность</vt:lpstr>
      <vt:lpstr>Теоретическая  база опыта</vt:lpstr>
      <vt:lpstr>Новизна опыта</vt:lpstr>
      <vt:lpstr>Ведущая педагогическая идея</vt:lpstr>
      <vt:lpstr>Технология опыта</vt:lpstr>
      <vt:lpstr>Слайд 10</vt:lpstr>
      <vt:lpstr>Принцип работы </vt:lpstr>
      <vt:lpstr>Слайд 12</vt:lpstr>
      <vt:lpstr>Методы и приемы</vt:lpstr>
      <vt:lpstr>Результативность</vt:lpstr>
      <vt:lpstr>Адресная направленность  </vt:lpstr>
      <vt:lpstr>Трудоемкость</vt:lpstr>
      <vt:lpstr>Литература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ПОЗНАВАТЕЛЬНОЙ АКТИВНОСТИ ДЕТЕЙ ДОШКОЛЬНОГО ВОЗРАСТА ПОСРЕДСТВОМ ПРОВЕДЕНИЯ ОПЫТНО- ЭКСПЕРИМЕНТАЛЬНОЙ ДЕЯТЕЛЬНОСТИ.</dc:title>
  <dc:creator>максим-любаша</dc:creator>
  <cp:lastModifiedBy>Максим</cp:lastModifiedBy>
  <cp:revision>37</cp:revision>
  <dcterms:created xsi:type="dcterms:W3CDTF">2014-05-04T06:01:55Z</dcterms:created>
  <dcterms:modified xsi:type="dcterms:W3CDTF">2015-08-25T13:20:56Z</dcterms:modified>
</cp:coreProperties>
</file>