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3"/>
  </p:notesMasterIdLst>
  <p:sldIdLst>
    <p:sldId id="256" r:id="rId2"/>
    <p:sldId id="273" r:id="rId3"/>
    <p:sldId id="272" r:id="rId4"/>
    <p:sldId id="271" r:id="rId5"/>
    <p:sldId id="264" r:id="rId6"/>
    <p:sldId id="274" r:id="rId7"/>
    <p:sldId id="260" r:id="rId8"/>
    <p:sldId id="259" r:id="rId9"/>
    <p:sldId id="275" r:id="rId10"/>
    <p:sldId id="276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6197" autoAdjust="0"/>
  </p:normalViewPr>
  <p:slideViewPr>
    <p:cSldViewPr>
      <p:cViewPr>
        <p:scale>
          <a:sx n="87" d="100"/>
          <a:sy n="87" d="100"/>
        </p:scale>
        <p:origin x="60" y="18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F95A8-BE3D-4351-9D14-270A52A163BA}" type="datetimeFigureOut">
              <a:rPr lang="ru-RU" smtClean="0"/>
              <a:pPr/>
              <a:t>13.05.15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42605-2384-440A-A0F0-EBB9DCE68C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2605-2384-440A-A0F0-EBB9DCE68CA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2605-2384-440A-A0F0-EBB9DCE68CA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CB97365-EBCA-4027-87D5-99FC1D4DF0BB}" type="datetimeFigureOut">
              <a:rPr lang="en-US" smtClean="0"/>
              <a:pPr/>
              <a:t>5/13/2015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57920" cy="373586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опытно – экспериментального центра «Детская лаборатория»</a:t>
            </a:r>
            <a:endParaRPr lang="ru-RU" sz="4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4929198"/>
            <a:ext cx="3786182" cy="114300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1800" dirty="0" smtClean="0">
                <a:solidFill>
                  <a:schemeClr val="tx2">
                    <a:lumMod val="10000"/>
                  </a:schemeClr>
                </a:solidFill>
                <a:latin typeface="Georgia" pitchFamily="18" charset="0"/>
              </a:rPr>
              <a:t>Подготовили воспитатели  МАДОУ  </a:t>
            </a:r>
            <a:r>
              <a:rPr lang="ru-RU" sz="1800" dirty="0" err="1" smtClean="0">
                <a:solidFill>
                  <a:schemeClr val="tx2">
                    <a:lumMod val="10000"/>
                  </a:schemeClr>
                </a:solidFill>
                <a:latin typeface="Georgia" pitchFamily="18" charset="0"/>
              </a:rPr>
              <a:t>д</a:t>
            </a:r>
            <a:r>
              <a:rPr lang="ru-RU" sz="1800" dirty="0" smtClean="0">
                <a:solidFill>
                  <a:schemeClr val="tx2">
                    <a:lumMod val="10000"/>
                  </a:schemeClr>
                </a:solidFill>
                <a:latin typeface="Georgia" pitchFamily="18" charset="0"/>
              </a:rPr>
              <a:t>/с №78 «Гномик»</a:t>
            </a:r>
          </a:p>
          <a:p>
            <a:pPr algn="r"/>
            <a:r>
              <a:rPr lang="ru-RU" sz="1800" dirty="0" smtClean="0">
                <a:solidFill>
                  <a:schemeClr val="tx2">
                    <a:lumMod val="10000"/>
                  </a:schemeClr>
                </a:solidFill>
                <a:latin typeface="Georgia" pitchFamily="18" charset="0"/>
              </a:rPr>
              <a:t>Дегтярёва Т.В.</a:t>
            </a:r>
          </a:p>
          <a:p>
            <a:pPr algn="r"/>
            <a:r>
              <a:rPr lang="ru-RU" sz="1800" dirty="0" smtClean="0">
                <a:solidFill>
                  <a:schemeClr val="tx2">
                    <a:lumMod val="10000"/>
                  </a:schemeClr>
                </a:solidFill>
                <a:latin typeface="Georgia" pitchFamily="18" charset="0"/>
              </a:rPr>
              <a:t>     </a:t>
            </a:r>
            <a:r>
              <a:rPr lang="ru-RU" sz="1800" dirty="0" err="1" smtClean="0">
                <a:solidFill>
                  <a:schemeClr val="tx2">
                    <a:lumMod val="10000"/>
                  </a:schemeClr>
                </a:solidFill>
                <a:latin typeface="Georgia" pitchFamily="18" charset="0"/>
              </a:rPr>
              <a:t>Алексеенко</a:t>
            </a:r>
            <a:r>
              <a:rPr lang="ru-RU" sz="1800" dirty="0" smtClean="0">
                <a:solidFill>
                  <a:schemeClr val="tx2">
                    <a:lumMod val="10000"/>
                  </a:schemeClr>
                </a:solidFill>
                <a:latin typeface="Georgia" pitchFamily="18" charset="0"/>
              </a:rPr>
              <a:t> И.А</a:t>
            </a:r>
            <a:endParaRPr lang="ru-RU" sz="1800" dirty="0">
              <a:solidFill>
                <a:schemeClr val="tx2">
                  <a:lumMod val="1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2895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Продукт проектной деятельности :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Картотека опытов и экспериментов по  работе в ДОУ;</a:t>
            </a:r>
            <a:br>
              <a:rPr lang="ru-RU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Центр экспериментирования </a:t>
            </a:r>
            <a:br>
              <a:rPr lang="ru-RU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«Детская лаборатория»</a:t>
            </a:r>
            <a:br>
              <a:rPr lang="ru-RU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0" dirty="0" smtClean="0">
              <a:solidFill>
                <a:schemeClr val="tx1"/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3048000"/>
            <a:ext cx="8305800" cy="3505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Закрытие проекта</a:t>
            </a:r>
          </a:p>
          <a:p>
            <a:pPr algn="ctr" eaLnBrk="1" hangingPunct="1"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Презентация проекта с этапами работы</a:t>
            </a:r>
          </a:p>
          <a:p>
            <a:pPr algn="ctr" eaLnBrk="1" hangingPunct="1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Экскурсия в группу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11430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Спасибо за внимание!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/>
          <a:lstStyle/>
          <a:p>
            <a:pPr algn="ctr"/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сегодняшний период в дошкольном образовании особенно остро стоит проблема организации основного вида детской деятельности в познании окружающего мира — экспериментирования. Эта деятельность, равноценно влияет на развитие личности ребёнка также как и игровая. В идеале наличие этих двух истинно детских видов деятельности является благоприятным условием для развития дошкольников. Экспериментирование — это активная деятельность, направленная на активный поиск решений задач, выдвижение предположений, реализацию выдвинутой гипотезы в действии и построение доступных выводов. В процессе эксперимента идет обогащение памяти ребенка, активизируются его мыслительные процессы, так как постоянно возникает необходимость совершать операции анализа и синтеза, сравнения, классификации и обобщения, познания закономерностей и явлений окружающего мира. Китайская пословица гласит: «Расскажи — и я забуду, покажи — и я запомню, дай попробовать — и я пойму». Усваивается всё прочно и надолго, когда ребёнок слышит, видит и делает сам. Вот на этом и основано активное внедрение детской опытно-экспериментальной деятельности в практике  обобщения, познания закономерностей и явлений окружающего мира.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15816" y="548680"/>
            <a:ext cx="3960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555555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Цель  проекта: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1928802"/>
            <a:ext cx="7000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Создание центра по экспериментированию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785786" y="714356"/>
            <a:ext cx="7848872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dirty="0" smtClean="0">
              <a:solidFill>
                <a:srgbClr val="555555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9792" y="548680"/>
            <a:ext cx="4320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555555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Задачи проекта: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rgbClr val="555555"/>
              </a:solidFill>
              <a:latin typeface="Georgia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rgbClr val="555555"/>
              </a:solidFill>
              <a:latin typeface="Georgia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rgbClr val="555555"/>
              </a:solidFill>
              <a:latin typeface="Georgia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rgbClr val="555555"/>
              </a:solidFill>
              <a:latin typeface="Georgia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6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071538" y="1071546"/>
            <a:ext cx="80724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714480" y="1285860"/>
            <a:ext cx="692948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Нахождение места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приобретение оборудования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привлечь родителей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у детей умений пользоваться приборами — помощниками при проведении игр-экспериментов.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пособствовать развитию у детей познавательной активности, любознательности, стремления к самостоятельному познанию и размышлению.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43042" y="188640"/>
            <a:ext cx="707236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555555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Предполагаемый </a:t>
            </a:r>
            <a:r>
              <a:rPr lang="ru-RU" sz="3200" b="1" dirty="0" smtClean="0">
                <a:solidFill>
                  <a:srgbClr val="555555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 результат проекта:</a:t>
            </a:r>
            <a:endParaRPr lang="ru-RU" sz="3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28728" y="1643050"/>
            <a:ext cx="75724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центр Экспериментирования с целью повышение уровня развития любознательности; развитие исследовательских умений и навыков детей;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488" y="357166"/>
            <a:ext cx="371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КОМАНДА ПРОЕКТА: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000108"/>
            <a:ext cx="70009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Группа управления проектом:</a:t>
            </a:r>
          </a:p>
          <a:p>
            <a:pPr algn="ctr" eaLnBrk="0" hangingPunct="0">
              <a:defRPr/>
            </a:pP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Старший воспитатель(куратор)</a:t>
            </a:r>
          </a:p>
          <a:p>
            <a:pPr eaLnBrk="0" hangingPunct="0">
              <a:buFont typeface="Arial" charset="0"/>
              <a:buNone/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1285852" y="2134679"/>
            <a:ext cx="592935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algn="ctr" eaLnBrk="0" hangingPunct="0"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Рабочая группа проекта:</a:t>
            </a:r>
          </a:p>
          <a:p>
            <a:pPr algn="ctr" eaLnBrk="0" hangingPunct="0"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Воспитатели, родители воспитанников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285852" y="462245"/>
          <a:ext cx="7643866" cy="608486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79587"/>
                <a:gridCol w="2688255"/>
                <a:gridCol w="1061128"/>
                <a:gridCol w="735108"/>
                <a:gridCol w="722400"/>
                <a:gridCol w="384769"/>
                <a:gridCol w="278778"/>
                <a:gridCol w="535525"/>
                <a:gridCol w="420180"/>
                <a:gridCol w="238136"/>
              </a:tblGrid>
              <a:tr h="384658">
                <a:tc rowSpan="2">
                  <a:txBody>
                    <a:bodyPr/>
                    <a:lstStyle/>
                    <a:p>
                      <a:r>
                        <a:rPr lang="ru-RU" sz="1000" dirty="0" smtClean="0">
                          <a:latin typeface="Georgia" pitchFamily="18" charset="0"/>
                        </a:rPr>
                        <a:t>№</a:t>
                      </a:r>
                      <a:endParaRPr lang="ru-RU" sz="1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Длительность этапа, мес.</a:t>
                      </a:r>
                    </a:p>
                    <a:p>
                      <a:endParaRPr lang="ru-RU" sz="1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Окончание</a:t>
                      </a:r>
                    </a:p>
                    <a:p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2015  учебный год</a:t>
                      </a:r>
                    </a:p>
                    <a:p>
                      <a:endParaRPr lang="ru-RU" sz="1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Georgia" pitchFamily="18" charset="0"/>
                        </a:rPr>
                        <a:t>05</a:t>
                      </a:r>
                      <a:endParaRPr lang="ru-RU" sz="1200" b="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Georgia" pitchFamily="18" charset="0"/>
                        </a:rPr>
                        <a:t>06</a:t>
                      </a:r>
                      <a:endParaRPr lang="ru-RU" sz="1200" b="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Georgia" pitchFamily="18" charset="0"/>
                        </a:rPr>
                        <a:t>07</a:t>
                      </a:r>
                      <a:endParaRPr lang="ru-RU" sz="1200" b="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593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Georgia" pitchFamily="18" charset="0"/>
                        </a:rPr>
                        <a:t>1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предметно-развивающей среды экспериментального центра в группе, анализ</a:t>
                      </a:r>
                      <a:r>
                        <a:rPr kumimoji="0"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полученных результатов.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Georgia" pitchFamily="18" charset="0"/>
                        </a:rPr>
                        <a:t>1</a:t>
                      </a:r>
                      <a:r>
                        <a:rPr lang="ru-RU" sz="1400" baseline="0" dirty="0" smtClean="0">
                          <a:latin typeface="Georgia" pitchFamily="18" charset="0"/>
                        </a:rPr>
                        <a:t> неделя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04.05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15.05.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027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Georgia" pitchFamily="18" charset="0"/>
                        </a:rPr>
                        <a:t>2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плана создания предметно-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развивающей среды центра </a:t>
                      </a: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экспериментирования</a:t>
                      </a:r>
                      <a:endParaRPr lang="ru-RU" sz="1200" i="1" dirty="0" smtClean="0"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недели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15.05.</a:t>
                      </a:r>
                    </a:p>
                    <a:p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29.05.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49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Georgia" pitchFamily="18" charset="0"/>
                        </a:rPr>
                        <a:t>3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Приобретение  оборудования, материала для опытов и экспериментов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месяц</a:t>
                      </a:r>
                      <a:r>
                        <a:rPr lang="ru-RU" sz="1400" baseline="0" dirty="0" smtClean="0">
                          <a:latin typeface="Georgia" pitchFamily="18" charset="0"/>
                        </a:rPr>
                        <a:t>а 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01.06.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31.07.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613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Georgia" pitchFamily="18" charset="0"/>
                        </a:rPr>
                        <a:t>4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Закрытие проекта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31.07.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31.07.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475656" y="71414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Georgia" pitchFamily="18" charset="0"/>
                <a:cs typeface="Times New Roman" pitchFamily="18" charset="0"/>
              </a:rPr>
              <a:t>ОСНОВНЫЕ БЛОКИ РАБОТ ПРОЕКТА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1397000"/>
          <a:ext cx="6096000" cy="347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944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>
                    <a:noFill/>
                  </a:tcPr>
                </a:tc>
              </a:tr>
              <a:tr h="6944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>
                    <a:noFill/>
                  </a:tcPr>
                </a:tc>
              </a:tr>
              <a:tr h="6944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>
                    <a:noFill/>
                  </a:tcPr>
                </a:tc>
              </a:tr>
              <a:tr h="6944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>
                    <a:noFill/>
                  </a:tcPr>
                </a:tc>
              </a:tr>
              <a:tr h="6944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1537" y="571479"/>
          <a:ext cx="8072462" cy="569649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17541"/>
                <a:gridCol w="2797170"/>
                <a:gridCol w="642942"/>
                <a:gridCol w="428628"/>
                <a:gridCol w="500066"/>
                <a:gridCol w="642942"/>
                <a:gridCol w="642942"/>
                <a:gridCol w="500066"/>
                <a:gridCol w="714380"/>
                <a:gridCol w="785785"/>
              </a:tblGrid>
              <a:tr h="440799">
                <a:tc rowSpan="2">
                  <a:txBody>
                    <a:bodyPr/>
                    <a:lstStyle/>
                    <a:p>
                      <a:r>
                        <a:rPr lang="ru-RU" sz="1000" dirty="0" smtClean="0">
                          <a:latin typeface="Georgia" pitchFamily="18" charset="0"/>
                        </a:rPr>
                        <a:t>№</a:t>
                      </a:r>
                      <a:endParaRPr lang="ru-RU" sz="10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Статьи 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расходов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endParaRPr lang="ru-RU" sz="8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Бюджет проекта</a:t>
                      </a:r>
                      <a:b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</a:b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тыс. руб.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Бюджетные 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источники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endParaRPr lang="ru-RU" sz="8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800" dirty="0" smtClean="0">
                          <a:latin typeface="Georgia" pitchFamily="18" charset="0"/>
                        </a:rPr>
                        <a:t>Итого</a:t>
                      </a:r>
                      <a:endParaRPr lang="ru-RU" sz="8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Внебюджетные источники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endParaRPr lang="ru-RU" sz="8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Georgia" pitchFamily="18" charset="0"/>
                        </a:rPr>
                        <a:t>Итого</a:t>
                      </a:r>
                      <a:endParaRPr lang="ru-RU" sz="8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Феде-ральный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Областной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Местный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</a:rPr>
                        <a:t>Собственные</a:t>
                      </a:r>
                    </a:p>
                    <a:p>
                      <a:endParaRPr lang="ru-RU" sz="8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Средства Попечительского совета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077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предметно-развивающей среды  опытно - экспериментального центра в группе, анализ</a:t>
                      </a:r>
                      <a:r>
                        <a:rPr kumimoji="0"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полученных результатов.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581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плана создания предметно-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развивающей среды центра </a:t>
                      </a:r>
                      <a:r>
                        <a:rPr kumimoji="0" lang="ru-RU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экспериментирования</a:t>
                      </a:r>
                      <a:endParaRPr lang="ru-RU" sz="1600" i="1" dirty="0" smtClean="0"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Georgia" pitchFamily="18" charset="0"/>
                        </a:rPr>
                        <a:t>-</a:t>
                      </a:r>
                      <a:endParaRPr lang="ru-RU" sz="12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Georgia" pitchFamily="18" charset="0"/>
                        </a:rPr>
                        <a:t>-</a:t>
                      </a:r>
                    </a:p>
                    <a:p>
                      <a:endParaRPr lang="ru-RU" sz="1200" dirty="0" smtClean="0">
                        <a:latin typeface="Georgia" pitchFamily="18" charset="0"/>
                      </a:endParaRPr>
                    </a:p>
                    <a:p>
                      <a:pPr algn="ctr"/>
                      <a:endParaRPr lang="ru-RU" sz="12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Georgia" pitchFamily="18" charset="0"/>
                        </a:rPr>
                        <a:t>-</a:t>
                      </a:r>
                    </a:p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922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 pitchFamily="18" charset="0"/>
                        </a:rPr>
                        <a:t>3</a:t>
                      </a:r>
                      <a:endParaRPr lang="ru-RU" sz="14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Приобретение  оборудования, материала для опытов и экспериментов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5000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58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Georgia" pitchFamily="18" charset="0"/>
                        </a:rPr>
                        <a:t>Итого:</a:t>
                      </a:r>
                    </a:p>
                    <a:p>
                      <a:endParaRPr lang="ru-RU" sz="16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 smtClean="0">
                        <a:latin typeface="Georgia" pitchFamily="18" charset="0"/>
                      </a:endParaRPr>
                    </a:p>
                    <a:p>
                      <a:endParaRPr lang="ru-RU" sz="1200" dirty="0" smtClean="0">
                        <a:latin typeface="Georgia" pitchFamily="18" charset="0"/>
                      </a:endParaRPr>
                    </a:p>
                    <a:p>
                      <a:endParaRPr lang="ru-RU" sz="1200" dirty="0"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5000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483768" y="71415"/>
            <a:ext cx="551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990000"/>
                </a:solidFill>
                <a:latin typeface="Georgia" pitchFamily="18" charset="0"/>
                <a:cs typeface="Times New Roman" pitchFamily="18" charset="0"/>
              </a:rPr>
              <a:t>БЮДЖЕТ ПРОЕКТА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100" y="1071546"/>
          <a:ext cx="7929619" cy="5604187"/>
        </p:xfrm>
        <a:graphic>
          <a:graphicData uri="http://schemas.openxmlformats.org/drawingml/2006/table">
            <a:tbl>
              <a:tblPr/>
              <a:tblGrid>
                <a:gridCol w="285752"/>
                <a:gridCol w="1928826"/>
                <a:gridCol w="1770530"/>
                <a:gridCol w="2165904"/>
                <a:gridCol w="1778607"/>
              </a:tblGrid>
              <a:tr h="121444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Риск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(возможное  событие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отрицательными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последствиями для проекта)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Ожидаемые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последствия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наступления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риск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Мероприятия по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предупреждению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наступления риска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Действия в случае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наступления риска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2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Низкая активность родителей (законных представителей) в рамках проведения проекта в связи с занятостью, нехваткой свободного времени.</a:t>
                      </a: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Невозможность</a:t>
                      </a:r>
                      <a:r>
                        <a:rPr lang="ru-RU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реализовать проект</a:t>
                      </a:r>
                      <a:r>
                        <a:rPr lang="ru-RU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полном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объеме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по привлечению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родителей в проектную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деятельность путем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организации совместной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деятельности (грамотно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организованная мотивация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Дополнительная просветительская работа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родительских собраний в нетрадиционной форме с родителями детей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Задержка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финансирования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Планирование финансово-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хозяйственной деятельности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ДОУ с учетом данного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проекта.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Поиск дополнительного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источника финансирования.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14480" y="285728"/>
            <a:ext cx="664373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Риски проекта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1547</TotalTime>
  <Words>429</Words>
  <Application>Microsoft Office PowerPoint</Application>
  <PresentationFormat>Экран (4:3)</PresentationFormat>
  <Paragraphs>169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Проект  опытно – экспериментального центра «Детская лаборатория»</vt:lpstr>
      <vt:lpstr>Актуальность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Продукт проектной деятельности : - Картотека опытов и экспериментов по  работе в ДОУ; - Центр экспериментирования   «Детская лаборатория»  </vt:lpstr>
      <vt:lpstr>             Спасибо за внимание! 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9</dc:creator>
  <cp:lastModifiedBy>ирина</cp:lastModifiedBy>
  <cp:revision>157</cp:revision>
  <dcterms:created xsi:type="dcterms:W3CDTF">2013-03-12T16:39:35Z</dcterms:created>
  <dcterms:modified xsi:type="dcterms:W3CDTF">2015-05-13T15:47:13Z</dcterms:modified>
</cp:coreProperties>
</file>