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0" r:id="rId2"/>
    <p:sldId id="281" r:id="rId3"/>
    <p:sldId id="285" r:id="rId4"/>
    <p:sldId id="280" r:id="rId5"/>
    <p:sldId id="263" r:id="rId6"/>
    <p:sldId id="268" r:id="rId7"/>
    <p:sldId id="271" r:id="rId8"/>
    <p:sldId id="273" r:id="rId9"/>
    <p:sldId id="269" r:id="rId10"/>
    <p:sldId id="270" r:id="rId11"/>
    <p:sldId id="272" r:id="rId12"/>
    <p:sldId id="274" r:id="rId13"/>
    <p:sldId id="282" r:id="rId14"/>
    <p:sldId id="275" r:id="rId15"/>
    <p:sldId id="277" r:id="rId16"/>
    <p:sldId id="276" r:id="rId17"/>
    <p:sldId id="279" r:id="rId18"/>
    <p:sldId id="283" r:id="rId19"/>
    <p:sldId id="284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F3C45-6492-404F-9B14-875AE37FE383}" type="datetimeFigureOut">
              <a:rPr lang="en-US"/>
              <a:pPr>
                <a:defRPr/>
              </a:pPr>
              <a:t>2/18/2014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A4AAB-75E7-413A-BE79-FD5EFBDDF2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02575-7866-4CFB-9A6A-01D5603D7770}" type="datetimeFigureOut">
              <a:rPr lang="en-US"/>
              <a:pPr>
                <a:defRPr/>
              </a:pPr>
              <a:t>2/18/2014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A051D-5FBF-4C00-84ED-FB39A3BFCE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C056A-122B-4A8C-AFE7-0D8CB2230641}" type="datetimeFigureOut">
              <a:rPr lang="en-US"/>
              <a:pPr>
                <a:defRPr/>
              </a:pPr>
              <a:t>2/18/2014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94E82-3709-41EC-A093-E548DE0EEE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EC066-706A-4816-A041-030D22C31710}" type="datetimeFigureOut">
              <a:rPr lang="en-US"/>
              <a:pPr>
                <a:defRPr/>
              </a:pPr>
              <a:t>2/18/2014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AA73E-B34D-4032-8E22-E63F19D52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300C2-6E5B-4C65-BF44-04A42E714D79}" type="datetimeFigureOut">
              <a:rPr lang="en-US"/>
              <a:pPr>
                <a:defRPr/>
              </a:pPr>
              <a:t>2/18/2014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898D0-87FB-4AC0-B0D9-FBB7D795E3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407BB-1026-47EB-B30A-4329091BB7ED}" type="datetimeFigureOut">
              <a:rPr lang="en-US"/>
              <a:pPr>
                <a:defRPr/>
              </a:pPr>
              <a:t>2/18/2014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79D35-061C-4F46-A153-E6C495C9B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1852B-7733-4399-BDBD-7D62E13B1B46}" type="datetimeFigureOut">
              <a:rPr lang="en-US"/>
              <a:pPr>
                <a:defRPr/>
              </a:pPr>
              <a:t>2/18/2014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50062-0D2C-4BC9-A6DD-3F8254062C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72256-338A-4C8B-A072-B31C7918ED1A}" type="datetimeFigureOut">
              <a:rPr lang="en-US"/>
              <a:pPr>
                <a:defRPr/>
              </a:pPr>
              <a:t>2/18/2014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55BF8-5F33-442F-909F-CC079AA6DC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194BF-5851-42D9-9C92-B737FC5B41A3}" type="datetimeFigureOut">
              <a:rPr lang="en-US"/>
              <a:pPr>
                <a:defRPr/>
              </a:pPr>
              <a:t>2/18/2014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36325-F40D-4B63-B48E-8A8766811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56413-5CE2-4EB6-A71E-0C4D6CD75D4A}" type="datetimeFigureOut">
              <a:rPr lang="en-US"/>
              <a:pPr>
                <a:defRPr/>
              </a:pPr>
              <a:t>2/18/2014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CABB1-7FE7-4315-819B-82253A14E4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688E9-CCDB-4E08-A56B-1C1B202FA884}" type="datetimeFigureOut">
              <a:rPr lang="en-US"/>
              <a:pPr>
                <a:defRPr/>
              </a:pPr>
              <a:t>2/18/2014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9793C-BFE4-4F3F-978B-A33BC28321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E461526E-44A9-434C-B339-5760E2D83FAD}" type="datetimeFigureOut">
              <a:rPr lang="en-US"/>
              <a:pPr>
                <a:defRPr/>
              </a:pPr>
              <a:t>2/18/2014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D87FFA9C-80DD-4E40-AB5E-4C1230F89E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9" r:id="rId2"/>
    <p:sldLayoutId id="2147483778" r:id="rId3"/>
    <p:sldLayoutId id="2147483777" r:id="rId4"/>
    <p:sldLayoutId id="2147483776" r:id="rId5"/>
    <p:sldLayoutId id="2147483775" r:id="rId6"/>
    <p:sldLayoutId id="2147483774" r:id="rId7"/>
    <p:sldLayoutId id="2147483773" r:id="rId8"/>
    <p:sldLayoutId id="2147483772" r:id="rId9"/>
    <p:sldLayoutId id="2147483771" r:id="rId10"/>
    <p:sldLayoutId id="21474837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rgbClr val="00000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&#1045;&#1050;%20&#1062;&#1054;&#1056;%20&#1052;&#1040;&#1057;&#1058;&#1045;&#1056;-&#1050;&#1051;&#1040;&#1057;&#1057;\Volfgang_Amadej_Mocart_-_Rekviem_Re-minor._Lacrimosa_Sleznyj_den_(get-tune.net).mp3" TargetMode="Externa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-collection.edu.ru/catalog/res/5ba2d364-99f7-4fa7-bae3-08c2067a4e6f/view/" TargetMode="External"/><Relationship Id="rId2" Type="http://schemas.openxmlformats.org/officeDocument/2006/relationships/hyperlink" Target="http://school-collection.edu.ru/catalog/res/2327de90-f056-47f8-9dd2-ed62483484be/view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chool-collection.edu.ru/catalog/res/374cf914-578c-42ae-b59b-5d716d581679/view/" TargetMode="External"/><Relationship Id="rId5" Type="http://schemas.openxmlformats.org/officeDocument/2006/relationships/hyperlink" Target="http://school-collection.edu.ru/catalog/res/f22155f1-7c29-461f-9a1b-c7805088b8d5/view/" TargetMode="External"/><Relationship Id="rId4" Type="http://schemas.openxmlformats.org/officeDocument/2006/relationships/hyperlink" Target="http://school-collection.edu.ru/catalog/res/5f024adc-b7f4-4a11-8a07-c39278d213d8/view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files.school-collection.edu.ru/dlrstore/374cf914-578c-42ae-b59b-5d716d581679/Repin.Strekoza-opis.htm" TargetMode="External"/><Relationship Id="rId2" Type="http://schemas.openxmlformats.org/officeDocument/2006/relationships/hyperlink" Target="http://files.school-collection.edu.ru/dlrstore/5ba2d364-99f7-4fa7-bae3-08c2067a4e6f/Repin.Strekoza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files.school-collection.edu.ru/dlrstore/f22155f1-7c29-461f-9a1b-c7805088b8d5/Vasnecov.Alenushka-opis.htm" TargetMode="External"/><Relationship Id="rId2" Type="http://schemas.openxmlformats.org/officeDocument/2006/relationships/hyperlink" Target="http://files.school-collection.edu.ru/dlrstore/2327de90-f056-47f8-9dd2-ed62483484be/Vasnecov.Alenushka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files.school-collection.edu.ru/dlrstore/29d6d5ed-1aff-4b39-a266-d35b6f625fc2/Perov.Trojka-opis.htm" TargetMode="External"/><Relationship Id="rId2" Type="http://schemas.openxmlformats.org/officeDocument/2006/relationships/hyperlink" Target="http://files.school-collection.edu.ru/dlrstore/5f024adc-b7f4-4a11-8a07-c39278d213d8/Perov.Trojka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&#1045;&#1050;%20&#1062;&#1054;&#1056;%20&#1052;&#1040;&#1057;&#1058;&#1045;&#1056;-&#1050;&#1051;&#1040;&#1057;&#1057;\Volfgang_Amadej_Mocart_-_Rekviem_Re-minor._Lacrimosa_Sleznyj_den_(get-tune.net).mp3" TargetMode="External"/><Relationship Id="rId5" Type="http://schemas.openxmlformats.org/officeDocument/2006/relationships/image" Target="../media/image14.jpeg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4724400"/>
          </a:xfrm>
        </p:spPr>
        <p:txBody>
          <a:bodyPr/>
          <a:lstStyle/>
          <a:p>
            <a:pPr eaLnBrk="1" hangingPunct="1"/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09600"/>
            <a:ext cx="6400800" cy="4191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ОРГАНИЗАЦИЯ ВНЕУРОЧНОЙ ДЕЯТЕЛЬНОСТИ ОБУЧАЮЩИХСЯ 1 КЛАССА </a:t>
            </a:r>
          </a:p>
          <a:p>
            <a:pPr algn="ctr" eaLnBrk="1" hangingPunct="1">
              <a:defRPr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С ИСПОЛЬЗОВАНИЕМ ЕДИНОЙ КОЛЛЕКЦИИ  ЦИФРОВЫХ ОБРАЗОВАТЕЛЬНЫХ РЕСУРСОВ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029200" y="4876800"/>
            <a:ext cx="3733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43000"/>
                </a:solidFill>
              </a:rPr>
              <a:t>Подготовила учитель</a:t>
            </a:r>
          </a:p>
          <a:p>
            <a:r>
              <a:rPr lang="ru-RU">
                <a:solidFill>
                  <a:srgbClr val="043000"/>
                </a:solidFill>
              </a:rPr>
              <a:t>начальных классов МБОУ «Гимназия №97 г. Ельца»</a:t>
            </a:r>
          </a:p>
          <a:p>
            <a:r>
              <a:rPr lang="ru-RU" b="1">
                <a:solidFill>
                  <a:srgbClr val="043000"/>
                </a:solidFill>
              </a:rPr>
              <a:t>Цаплина Вера Викторовна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447800"/>
            <a:ext cx="3810000" cy="1371600"/>
          </a:xfrm>
        </p:spPr>
        <p:txBody>
          <a:bodyPr/>
          <a:lstStyle/>
          <a:p>
            <a:pPr algn="ctr" eaLnBrk="1" hangingPunct="1"/>
            <a:r>
              <a:rPr lang="ru-RU" b="1" smtClean="0"/>
              <a:t>СЧАСТЬЕ</a:t>
            </a:r>
          </a:p>
        </p:txBody>
      </p:sp>
      <p:pic>
        <p:nvPicPr>
          <p:cNvPr id="30722" name="Picture 2" descr="http://img15.nnm.me/b/2/3/6/f/5e0147f8f1b468087fc7fbc28fc_prev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191000" y="533400"/>
            <a:ext cx="4576763" cy="60102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0" y="1600200"/>
            <a:ext cx="3686175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3600" b="1" smtClean="0"/>
              <a:t>ВОСТОРГ</a:t>
            </a:r>
          </a:p>
        </p:txBody>
      </p:sp>
      <p:pic>
        <p:nvPicPr>
          <p:cNvPr id="31746" name="Picture 2" descr="http://www.wm-painting.ru/plugins/p19_image_design/images/2/4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48387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57800" y="1600200"/>
            <a:ext cx="3762375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800" b="1" smtClean="0"/>
              <a:t>ПРИВЯЗАННОСТЬ</a:t>
            </a:r>
          </a:p>
        </p:txBody>
      </p:sp>
      <p:pic>
        <p:nvPicPr>
          <p:cNvPr id="33794" name="Picture 2" descr="http://vookazooka.ru/uploads/posts/2011-11/1320419805_0b4e21465a2ea5a54c678bd1f2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57200"/>
            <a:ext cx="4537075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Volfgang_Amadej_Mocart_-_Rekviem_Re-minor._Lacrimosa_Sleznyj_den_(get-tune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34400" y="6019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24887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228600"/>
            <a:ext cx="8486775" cy="5897563"/>
          </a:xfrm>
        </p:spPr>
        <p:txBody>
          <a:bodyPr/>
          <a:lstStyle/>
          <a:p>
            <a:pPr algn="ctr">
              <a:buNone/>
            </a:pPr>
            <a:r>
              <a:rPr lang="ru-RU" sz="6600" b="1" dirty="0" smtClean="0">
                <a:latin typeface="Monotype Corsiva" pitchFamily="66" charset="0"/>
              </a:rPr>
              <a:t>  </a:t>
            </a:r>
            <a:r>
              <a:rPr lang="ru-RU" sz="6600" b="1" dirty="0" smtClean="0">
                <a:solidFill>
                  <a:schemeClr val="accent5">
                    <a:lumMod val="10000"/>
                  </a:schemeClr>
                </a:solidFill>
                <a:latin typeface="Monotype Corsiva" pitchFamily="66" charset="0"/>
              </a:rPr>
              <a:t>«Третьяковская галерея. </a:t>
            </a:r>
          </a:p>
          <a:p>
            <a:pPr algn="ctr">
              <a:buNone/>
            </a:pPr>
            <a:r>
              <a:rPr lang="ru-RU" sz="6600" b="1" dirty="0" smtClean="0">
                <a:solidFill>
                  <a:schemeClr val="accent5">
                    <a:lumMod val="10000"/>
                  </a:schemeClr>
                </a:solidFill>
                <a:latin typeface="Monotype Corsiva" pitchFamily="66" charset="0"/>
              </a:rPr>
              <a:t>Детский портрет</a:t>
            </a:r>
          </a:p>
          <a:p>
            <a:pPr algn="ctr">
              <a:buNone/>
            </a:pPr>
            <a:r>
              <a:rPr lang="ru-RU" sz="6600" b="1" dirty="0" smtClean="0">
                <a:solidFill>
                  <a:schemeClr val="accent5">
                    <a:lumMod val="10000"/>
                  </a:schemeClr>
                </a:solidFill>
                <a:latin typeface="Monotype Corsiva" pitchFamily="66" charset="0"/>
              </a:rPr>
              <a:t> в творчестве</a:t>
            </a:r>
          </a:p>
          <a:p>
            <a:pPr algn="ctr">
              <a:buNone/>
            </a:pPr>
            <a:r>
              <a:rPr lang="ru-RU" sz="6600" b="1" dirty="0" smtClean="0">
                <a:solidFill>
                  <a:schemeClr val="accent5">
                    <a:lumMod val="10000"/>
                  </a:schemeClr>
                </a:solidFill>
                <a:latin typeface="Monotype Corsiva" pitchFamily="66" charset="0"/>
              </a:rPr>
              <a:t> русских художников»</a:t>
            </a:r>
            <a:endParaRPr lang="ru-RU" sz="6600" dirty="0" smtClean="0">
              <a:solidFill>
                <a:schemeClr val="accent5">
                  <a:lumMod val="10000"/>
                </a:schemeClr>
              </a:solidFill>
              <a:latin typeface="Monotype Corsiva" pitchFamily="66" charset="0"/>
            </a:endParaRPr>
          </a:p>
          <a:p>
            <a:endParaRPr lang="ru-RU" dirty="0"/>
          </a:p>
        </p:txBody>
      </p:sp>
      <p:sp>
        <p:nvSpPr>
          <p:cNvPr id="4" name="Горизонтальный свиток 3">
            <a:hlinkClick r:id="rId2"/>
          </p:cNvPr>
          <p:cNvSpPr/>
          <p:nvPr/>
        </p:nvSpPr>
        <p:spPr>
          <a:xfrm>
            <a:off x="3886200" y="6019800"/>
            <a:ext cx="990600" cy="4572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Горизонтальный свиток 4">
            <a:hlinkClick r:id="rId3"/>
          </p:cNvPr>
          <p:cNvSpPr/>
          <p:nvPr/>
        </p:nvSpPr>
        <p:spPr>
          <a:xfrm>
            <a:off x="1600200" y="6096000"/>
            <a:ext cx="1066800" cy="3810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Горизонтальный свиток 5">
            <a:hlinkClick r:id="rId4"/>
          </p:cNvPr>
          <p:cNvSpPr/>
          <p:nvPr/>
        </p:nvSpPr>
        <p:spPr>
          <a:xfrm>
            <a:off x="6096000" y="6019800"/>
            <a:ext cx="990600" cy="4572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Выноска-облако 6">
            <a:hlinkClick r:id="rId5"/>
          </p:cNvPr>
          <p:cNvSpPr/>
          <p:nvPr/>
        </p:nvSpPr>
        <p:spPr>
          <a:xfrm>
            <a:off x="5257800" y="6019800"/>
            <a:ext cx="533400" cy="3810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Выноска-облако 7">
            <a:hlinkClick r:id="rId6"/>
          </p:cNvPr>
          <p:cNvSpPr/>
          <p:nvPr/>
        </p:nvSpPr>
        <p:spPr>
          <a:xfrm>
            <a:off x="3048000" y="6019800"/>
            <a:ext cx="533400" cy="4572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Выноска-облако 8">
            <a:hlinkClick r:id="rId5"/>
          </p:cNvPr>
          <p:cNvSpPr/>
          <p:nvPr/>
        </p:nvSpPr>
        <p:spPr>
          <a:xfrm>
            <a:off x="7391400" y="6019800"/>
            <a:ext cx="457200" cy="3810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Илья Ефимович Репин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4000" b="1" dirty="0" smtClean="0"/>
              <a:t>«Стрекоза»</a:t>
            </a:r>
          </a:p>
        </p:txBody>
      </p:sp>
      <p:sp>
        <p:nvSpPr>
          <p:cNvPr id="23555" name="AutoShape 4">
            <a:hlinkClick r:id="rId2"/>
          </p:cNvPr>
          <p:cNvSpPr>
            <a:spLocks noChangeArrowheads="1"/>
          </p:cNvSpPr>
          <p:nvPr/>
        </p:nvSpPr>
        <p:spPr bwMode="auto">
          <a:xfrm>
            <a:off x="7543800" y="54102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6" name="AutoShape 5">
            <a:hlinkClick r:id="rId3"/>
          </p:cNvPr>
          <p:cNvSpPr>
            <a:spLocks noChangeArrowheads="1"/>
          </p:cNvSpPr>
          <p:nvPr/>
        </p:nvSpPr>
        <p:spPr bwMode="auto">
          <a:xfrm>
            <a:off x="1219200" y="5410200"/>
            <a:ext cx="457200" cy="4572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  <p:bldP spid="2355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4638"/>
            <a:ext cx="8258175" cy="1401762"/>
          </a:xfrm>
        </p:spPr>
        <p:txBody>
          <a:bodyPr/>
          <a:lstStyle/>
          <a:p>
            <a:pPr algn="ctr" eaLnBrk="1" hangingPunct="1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Виктор Михайлович </a:t>
            </a:r>
            <a:br>
              <a:rPr lang="ru-RU" b="1" dirty="0" smtClean="0"/>
            </a:br>
            <a:r>
              <a:rPr lang="ru-RU" b="1" dirty="0" smtClean="0"/>
              <a:t>Васнецов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2057400"/>
            <a:ext cx="5791201" cy="40687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dirty="0" smtClean="0"/>
              <a:t> </a:t>
            </a:r>
            <a:r>
              <a:rPr lang="ru-RU" sz="4000" b="1" dirty="0" smtClean="0"/>
              <a:t>«</a:t>
            </a:r>
            <a:r>
              <a:rPr lang="ru-RU" sz="4000" b="1" dirty="0" err="1" smtClean="0"/>
              <a:t>Алёнушка</a:t>
            </a:r>
            <a:r>
              <a:rPr lang="ru-RU" sz="4000" b="1" dirty="0" smtClean="0"/>
              <a:t>»</a:t>
            </a:r>
          </a:p>
        </p:txBody>
      </p:sp>
      <p:sp>
        <p:nvSpPr>
          <p:cNvPr id="25603" name="AutoShape 4">
            <a:hlinkClick r:id="rId2"/>
          </p:cNvPr>
          <p:cNvSpPr>
            <a:spLocks noChangeArrowheads="1"/>
          </p:cNvSpPr>
          <p:nvPr/>
        </p:nvSpPr>
        <p:spPr bwMode="auto">
          <a:xfrm>
            <a:off x="7391400" y="56388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4" name="AutoShape 5">
            <a:hlinkClick r:id="rId3"/>
          </p:cNvPr>
          <p:cNvSpPr>
            <a:spLocks noChangeArrowheads="1"/>
          </p:cNvSpPr>
          <p:nvPr/>
        </p:nvSpPr>
        <p:spPr bwMode="auto">
          <a:xfrm>
            <a:off x="838200" y="5105400"/>
            <a:ext cx="685800" cy="7620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/>
      <p:bldP spid="2560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1" y="274638"/>
            <a:ext cx="6248400" cy="1143000"/>
          </a:xfrm>
        </p:spPr>
        <p:txBody>
          <a:bodyPr/>
          <a:lstStyle/>
          <a:p>
            <a:pPr eaLnBrk="1" hangingPunct="1"/>
            <a:r>
              <a:rPr lang="ru-RU" b="1" dirty="0" smtClean="0"/>
              <a:t>Василий Григорьевич Перов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1" y="1600200"/>
            <a:ext cx="59436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4000" b="1" dirty="0" smtClean="0"/>
              <a:t>«Тройка»</a:t>
            </a:r>
          </a:p>
        </p:txBody>
      </p:sp>
      <p:sp>
        <p:nvSpPr>
          <p:cNvPr id="24579" name="AutoShape 4">
            <a:hlinkClick r:id="rId2"/>
          </p:cNvPr>
          <p:cNvSpPr>
            <a:spLocks noChangeArrowheads="1"/>
          </p:cNvSpPr>
          <p:nvPr/>
        </p:nvSpPr>
        <p:spPr bwMode="auto">
          <a:xfrm>
            <a:off x="7772400" y="5638800"/>
            <a:ext cx="976313" cy="485775"/>
          </a:xfrm>
          <a:prstGeom prst="lef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0" name="AutoShape 5">
            <a:hlinkClick r:id="rId3"/>
          </p:cNvPr>
          <p:cNvSpPr>
            <a:spLocks noChangeArrowheads="1"/>
          </p:cNvSpPr>
          <p:nvPr/>
        </p:nvSpPr>
        <p:spPr bwMode="auto">
          <a:xfrm>
            <a:off x="685800" y="5638800"/>
            <a:ext cx="533400" cy="6858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0242" name="Picture 2" descr="http://smallbay.ru/images2/perov0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457200"/>
            <a:ext cx="7572375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/>
      <p:bldP spid="2457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24475" y="1600200"/>
            <a:ext cx="36957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3200" b="1" dirty="0" smtClean="0"/>
              <a:t>   Василий    Григорьевич </a:t>
            </a:r>
          </a:p>
          <a:p>
            <a:pPr eaLnBrk="1" hangingPunct="1">
              <a:buFontTx/>
              <a:buNone/>
            </a:pPr>
            <a:r>
              <a:rPr lang="ru-RU" sz="3200" b="1" dirty="0" smtClean="0"/>
              <a:t>   Перов</a:t>
            </a:r>
          </a:p>
          <a:p>
            <a:pPr eaLnBrk="1" hangingPunct="1">
              <a:buFontTx/>
              <a:buNone/>
            </a:pPr>
            <a:r>
              <a:rPr lang="ru-RU" sz="3200" b="1" dirty="0" smtClean="0"/>
              <a:t>    </a:t>
            </a:r>
            <a:r>
              <a:rPr lang="ru-RU" b="1" dirty="0" smtClean="0"/>
              <a:t>рассказ</a:t>
            </a:r>
          </a:p>
          <a:p>
            <a:pPr eaLnBrk="1" hangingPunct="1">
              <a:buFontTx/>
              <a:buNone/>
            </a:pPr>
            <a:r>
              <a:rPr lang="ru-RU" sz="3200" b="1" smtClean="0"/>
              <a:t>«Тётушка Марья»</a:t>
            </a:r>
          </a:p>
        </p:txBody>
      </p:sp>
      <p:pic>
        <p:nvPicPr>
          <p:cNvPr id="1026" name="Picture 2" descr="https://encrypted-tbn3.gstatic.com/images?q=tbn:ANd9GcRBrA1agf2rqEtiZatjfl8Sl7nXBdfCerO67TU9Kdqw26an6PW0H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81000"/>
            <a:ext cx="4800600" cy="623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Volfgang_Amadej_Mocart_-_Rekviem_Re-minor._Lacrimosa_Sleznyj_den_(get-tune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34400" y="6019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Users\down\Desktop\женщины в горе\images (3).jpg"/>
          <p:cNvPicPr>
            <a:picLocks noChangeAspect="1" noChangeArrowheads="1"/>
          </p:cNvPicPr>
          <p:nvPr/>
        </p:nvPicPr>
        <p:blipFill>
          <a:blip r:embed="rId5" cstate="print"/>
          <a:srcRect b="15254"/>
          <a:stretch>
            <a:fillRect/>
          </a:stretch>
        </p:blipFill>
        <p:spPr bwMode="auto">
          <a:xfrm>
            <a:off x="304800" y="457200"/>
            <a:ext cx="4724400" cy="617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" dur="24887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3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609600"/>
            <a:ext cx="8486775" cy="5867400"/>
          </a:xfrm>
        </p:spPr>
        <p:txBody>
          <a:bodyPr/>
          <a:lstStyle/>
          <a:p>
            <a:pPr algn="ctr">
              <a:buNone/>
            </a:pPr>
            <a:r>
              <a:rPr lang="ru-RU" sz="4800" b="1" dirty="0" smtClean="0">
                <a:latin typeface="Monotype Corsiva" pitchFamily="66" charset="0"/>
              </a:rPr>
              <a:t>Творенье может пережить творца:</a:t>
            </a:r>
          </a:p>
          <a:p>
            <a:pPr algn="ctr">
              <a:buNone/>
            </a:pPr>
            <a:r>
              <a:rPr lang="ru-RU" sz="4800" b="1" dirty="0" smtClean="0">
                <a:latin typeface="Monotype Corsiva" pitchFamily="66" charset="0"/>
              </a:rPr>
              <a:t>Творец уйдёт, природой побежденный,</a:t>
            </a:r>
          </a:p>
          <a:p>
            <a:pPr algn="ctr">
              <a:buNone/>
            </a:pPr>
            <a:r>
              <a:rPr lang="ru-RU" sz="4800" b="1" dirty="0" smtClean="0">
                <a:latin typeface="Monotype Corsiva" pitchFamily="66" charset="0"/>
              </a:rPr>
              <a:t>Однако образ, им запечатленный,</a:t>
            </a:r>
          </a:p>
          <a:p>
            <a:pPr algn="ctr">
              <a:buNone/>
            </a:pPr>
            <a:r>
              <a:rPr lang="ru-RU" sz="4800" b="1" dirty="0" smtClean="0">
                <a:latin typeface="Monotype Corsiva" pitchFamily="66" charset="0"/>
              </a:rPr>
              <a:t>Веками будет согревать сердца.</a:t>
            </a:r>
          </a:p>
          <a:p>
            <a:pPr algn="r">
              <a:buNone/>
            </a:pPr>
            <a:r>
              <a:rPr lang="ru-RU" dirty="0" smtClean="0"/>
              <a:t>Микеланджело Буонаротти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>
                <a:latin typeface="Monotype Corsiva" pitchFamily="66" charset="0"/>
              </a:rPr>
              <a:t>РЕФЛЕКСИЯ</a:t>
            </a:r>
            <a:endParaRPr lang="ru-RU" sz="5400" b="1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1" y="1905000"/>
            <a:ext cx="7620000" cy="422116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sz="3600" b="1" dirty="0" smtClean="0">
                <a:latin typeface="Monotype Corsiva" pitchFamily="66" charset="0"/>
              </a:rPr>
              <a:t>Считаете ли вы целесообразным и эффективным использование ЕК ЦОР в учебно-воспитательном процессе?</a:t>
            </a:r>
          </a:p>
          <a:p>
            <a:pPr marL="457200" indent="-457200">
              <a:buAutoNum type="arabicPeriod"/>
            </a:pPr>
            <a:r>
              <a:rPr lang="ru-RU" sz="3600" b="1" dirty="0" smtClean="0">
                <a:latin typeface="Monotype Corsiva" pitchFamily="66" charset="0"/>
              </a:rPr>
              <a:t>Как часто вы используете этот сайт в своей педагогической деятельности?</a:t>
            </a:r>
          </a:p>
        </p:txBody>
      </p:sp>
    </p:spTree>
    <p:extLst>
      <p:ext uri="{BB962C8B-B14F-4D97-AF65-F5344CB8AC3E}">
        <p14:creationId xmlns="" xmlns:p14="http://schemas.microsoft.com/office/powerpoint/2010/main" val="449884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914400"/>
            <a:ext cx="8410575" cy="5211763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ВНЕУРОЧНАЯ ДЕЯТЕЛЬНОСТЬ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В 1 КЛАССАХ</a:t>
            </a:r>
          </a:p>
          <a:p>
            <a:pPr algn="ctr">
              <a:buNone/>
            </a:pPr>
            <a:endParaRPr lang="ru-RU" sz="4800" b="1" dirty="0" smtClean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  <a:p>
            <a:pPr algn="ctr">
              <a:buNone/>
            </a:pP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«Этическая грамматика»</a:t>
            </a:r>
            <a:endParaRPr lang="ru-RU" sz="6000" b="1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8313" y="304800"/>
            <a:ext cx="5873749" cy="9906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bg1">
                    <a:lumMod val="25000"/>
                  </a:schemeClr>
                </a:solidFill>
              </a:rPr>
              <a:t>Учебно-тематический план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6">
                    <a:lumMod val="50000"/>
                  </a:schemeClr>
                </a:solidFill>
              </a:rPr>
            </a:b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84272486"/>
              </p:ext>
            </p:extLst>
          </p:nvPr>
        </p:nvGraphicFramePr>
        <p:xfrm>
          <a:off x="1295400" y="1523998"/>
          <a:ext cx="7010400" cy="3483196"/>
        </p:xfrm>
        <a:graphic>
          <a:graphicData uri="http://schemas.openxmlformats.org/drawingml/2006/table">
            <a:tbl>
              <a:tblPr firstRow="1" firstCol="1" bandRow="1"/>
              <a:tblGrid>
                <a:gridCol w="1447800"/>
                <a:gridCol w="3450038"/>
                <a:gridCol w="2112562"/>
              </a:tblGrid>
              <a:tr h="60790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ru-RU" sz="2000" b="1" dirty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endParaRPr lang="ru-RU" sz="20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ru-RU" sz="2000" b="1" dirty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Название раздела</a:t>
                      </a:r>
                      <a:endParaRPr lang="ru-RU" sz="20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ru-RU" sz="2000" b="1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Количество часов</a:t>
                      </a:r>
                      <a:endParaRPr lang="ru-RU" sz="200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90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ru-RU" sz="2000" b="1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ru-RU" sz="200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ru-RU" sz="2000" b="1" dirty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Я и моя семья</a:t>
                      </a:r>
                      <a:endParaRPr lang="ru-RU" sz="20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ru-RU" sz="2000" b="1" dirty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20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90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ru-RU" sz="2000" b="1" dirty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ru-RU" sz="20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ru-RU" sz="2000" b="1" dirty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Я и мои друзья </a:t>
                      </a:r>
                      <a:endParaRPr lang="ru-RU" sz="20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ru-RU" sz="2000" b="1" dirty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20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90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ru-RU" sz="2000" b="1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ru-RU" sz="200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ru-RU" sz="2000" b="1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Я – в обществе</a:t>
                      </a:r>
                      <a:endParaRPr lang="ru-RU" sz="200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ru-RU" sz="2000" b="1" dirty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20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90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ru-RU" sz="2000" b="1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endParaRPr lang="ru-RU" sz="200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ru-RU" sz="2000" b="1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Итоговые занятия</a:t>
                      </a:r>
                      <a:endParaRPr lang="ru-RU" sz="200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ru-RU" sz="2000" b="1" dirty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0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954">
                <a:tc gridSpan="2"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ru-RU" sz="2000" b="1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200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ru-RU" sz="2000" b="1" dirty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</a:t>
                      </a:r>
                      <a:endParaRPr lang="ru-RU" sz="20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738313" y="25542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906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685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15243329"/>
              </p:ext>
            </p:extLst>
          </p:nvPr>
        </p:nvGraphicFramePr>
        <p:xfrm>
          <a:off x="304799" y="457200"/>
          <a:ext cx="8382001" cy="5695312"/>
        </p:xfrm>
        <a:graphic>
          <a:graphicData uri="http://schemas.openxmlformats.org/drawingml/2006/table">
            <a:tbl>
              <a:tblPr/>
              <a:tblGrid>
                <a:gridCol w="282848"/>
                <a:gridCol w="458483"/>
                <a:gridCol w="1375450"/>
                <a:gridCol w="385751"/>
                <a:gridCol w="1758507"/>
                <a:gridCol w="1908821"/>
                <a:gridCol w="2212141"/>
              </a:tblGrid>
              <a:tr h="3171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</a:t>
                      </a:r>
                    </a:p>
                  </a:txBody>
                  <a:tcPr marL="43923" marR="43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22.11</a:t>
                      </a:r>
                    </a:p>
                  </a:txBody>
                  <a:tcPr marL="43923" marR="43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Детские эмоции.</a:t>
                      </a:r>
                    </a:p>
                  </a:txBody>
                  <a:tcPr marL="43923" marR="43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3923" marR="43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Нравственное содержание ситуации,  оценка ситуации.</a:t>
                      </a:r>
                    </a:p>
                  </a:txBody>
                  <a:tcPr marL="43923" marR="43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04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Познакомить детей с портретом, как жанром живописи, подводя их к пониманию того, что портрет – это изображение реального конкретного человека, который живёт сейчас или жил когда-то, имеющий свои чувства, свой характер. Умение увидеть душевное состояние ребёнка на полотне художника.</a:t>
                      </a:r>
                    </a:p>
                  </a:txBody>
                  <a:tcPr marL="43923" marR="43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Работа с презентацией. ЕК ЭОР, Беседа по увиденному.</a:t>
                      </a:r>
                    </a:p>
                  </a:txBody>
                  <a:tcPr marL="43923" marR="43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2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>
                              <a:lumMod val="2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</a:t>
                      </a:r>
                    </a:p>
                  </a:txBody>
                  <a:tcPr marL="43923" marR="43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>
                              <a:lumMod val="2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29.11</a:t>
                      </a:r>
                    </a:p>
                  </a:txBody>
                  <a:tcPr marL="43923" marR="43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Третьяковская галерея. Детский портрет в творчестве русских художников</a:t>
                      </a:r>
                    </a:p>
                  </a:txBody>
                  <a:tcPr marL="43923" marR="43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>
                              <a:lumMod val="2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3923" marR="43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>
                              <a:lumMod val="2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Нравственное содержание ситуации,  оценка ситуации.</a:t>
                      </a:r>
                    </a:p>
                  </a:txBody>
                  <a:tcPr marL="43923" marR="43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indent="8953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solidFill>
                            <a:schemeClr val="bg1">
                              <a:lumMod val="2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Вызвать у детей интерес к новому жанру живописи – портрету, желание его внимательно рассматривать, эмоционально откликаться на настроение художественного образа, испытывать удовольствие и радость от встречи с ним.</a:t>
                      </a:r>
                    </a:p>
                  </a:txBody>
                  <a:tcPr marL="43923" marR="43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Работа с презентацией, ЕК ЭОР. Беседа по увиденному.</a:t>
                      </a:r>
                    </a:p>
                  </a:txBody>
                  <a:tcPr marL="43923" marR="43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391400" cy="792162"/>
          </a:xfrm>
        </p:spPr>
        <p:txBody>
          <a:bodyPr/>
          <a:lstStyle/>
          <a:p>
            <a:pPr algn="ctr" eaLnBrk="1" hangingPunct="1"/>
            <a:r>
              <a:rPr lang="ru-RU" b="1" smtClean="0"/>
              <a:t>НЕОЖИДАННОСТЬ. УДИВЛЕНИЕ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4" name="Picture 11" descr="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051050" y="1268413"/>
            <a:ext cx="5040313" cy="4926012"/>
          </a:xfrm>
          <a:prstGeom prst="rect">
            <a:avLst/>
          </a:prstGeom>
          <a:ln w="76200" cmpd="tri">
            <a:solidFill>
              <a:srgbClr val="663300"/>
            </a:solidFill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6316663" cy="685800"/>
          </a:xfrm>
        </p:spPr>
        <p:txBody>
          <a:bodyPr/>
          <a:lstStyle/>
          <a:p>
            <a:pPr algn="ctr" eaLnBrk="1" hangingPunct="1"/>
            <a:r>
              <a:rPr lang="ru-RU" b="1" smtClean="0"/>
              <a:t>ЗАДУМЧИВОСТЬ</a:t>
            </a: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7650" name="Picture 2" descr="http://s017.radikal.ru/i406/1203/7b/8d62546e08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143000"/>
            <a:ext cx="4543425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6248400" cy="639762"/>
          </a:xfrm>
        </p:spPr>
        <p:txBody>
          <a:bodyPr/>
          <a:lstStyle/>
          <a:p>
            <a:pPr algn="ctr" eaLnBrk="1" hangingPunct="1"/>
            <a:r>
              <a:rPr lang="ru-RU" b="1" smtClean="0"/>
              <a:t>ПЕЧАЛЬ</a:t>
            </a: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9698" name="Picture 2" descr="http://stat16.privet.ru/lr/090f5ded62518edfb366bfe781d9a08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838200"/>
            <a:ext cx="5808663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05400" y="1524000"/>
            <a:ext cx="41910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3600" b="1" smtClean="0"/>
              <a:t>ЛЮБОПЫТСТВО</a:t>
            </a:r>
          </a:p>
        </p:txBody>
      </p:sp>
      <p:pic>
        <p:nvPicPr>
          <p:cNvPr id="32770" name="Picture 2" descr="https://encrypted-tbn1.gstatic.com/images?q=tbn:ANd9GcQRX9iQz6NHxtLEdT47cIrgKp3QXms5ikdsqTg2q24ZkyK76OZ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45720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6400800" cy="792162"/>
          </a:xfrm>
        </p:spPr>
        <p:txBody>
          <a:bodyPr/>
          <a:lstStyle/>
          <a:p>
            <a:pPr algn="ctr" eaLnBrk="1" hangingPunct="1"/>
            <a:r>
              <a:rPr lang="ru-RU" sz="4000" b="1" smtClean="0"/>
              <a:t>РАДОСТЬ</a:t>
            </a:r>
          </a:p>
        </p:txBody>
      </p:sp>
      <p:pic>
        <p:nvPicPr>
          <p:cNvPr id="28676" name="Picture 4" descr="http://pics.livejournal.com/wadym_revich/pic/0008g55b/s640x48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79613" y="1524000"/>
            <a:ext cx="5106987" cy="50593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heme/theme1.xml><?xml version="1.0" encoding="utf-8"?>
<a:theme xmlns:a="http://schemas.openxmlformats.org/drawingml/2006/main" name="ind_2314_slide4444">
  <a:themeElements>
    <a:clrScheme name="Default Design 1">
      <a:dk1>
        <a:srgbClr val="000000"/>
      </a:dk1>
      <a:lt1>
        <a:srgbClr val="C0DDBE"/>
      </a:lt1>
      <a:dk2>
        <a:srgbClr val="000000"/>
      </a:dk2>
      <a:lt2>
        <a:srgbClr val="B2B2B2"/>
      </a:lt2>
      <a:accent1>
        <a:srgbClr val="D5FFD1"/>
      </a:accent1>
      <a:accent2>
        <a:srgbClr val="15FF05"/>
      </a:accent2>
      <a:accent3>
        <a:srgbClr val="DCEBDB"/>
      </a:accent3>
      <a:accent4>
        <a:srgbClr val="000000"/>
      </a:accent4>
      <a:accent5>
        <a:srgbClr val="E7FFE5"/>
      </a:accent5>
      <a:accent6>
        <a:srgbClr val="12E704"/>
      </a:accent6>
      <a:hlink>
        <a:srgbClr val="077500"/>
      </a:hlink>
      <a:folHlink>
        <a:srgbClr val="21581D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C0DDBE"/>
        </a:lt1>
        <a:dk2>
          <a:srgbClr val="000000"/>
        </a:dk2>
        <a:lt2>
          <a:srgbClr val="B2B2B2"/>
        </a:lt2>
        <a:accent1>
          <a:srgbClr val="D5FFD1"/>
        </a:accent1>
        <a:accent2>
          <a:srgbClr val="15FF05"/>
        </a:accent2>
        <a:accent3>
          <a:srgbClr val="DCEBDB"/>
        </a:accent3>
        <a:accent4>
          <a:srgbClr val="000000"/>
        </a:accent4>
        <a:accent5>
          <a:srgbClr val="E7FFE5"/>
        </a:accent5>
        <a:accent6>
          <a:srgbClr val="12E704"/>
        </a:accent6>
        <a:hlink>
          <a:srgbClr val="077500"/>
        </a:hlink>
        <a:folHlink>
          <a:srgbClr val="21581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C0DDBE"/>
        </a:lt1>
        <a:dk2>
          <a:srgbClr val="000000"/>
        </a:dk2>
        <a:lt2>
          <a:srgbClr val="B2B2B2"/>
        </a:lt2>
        <a:accent1>
          <a:srgbClr val="CBFF05"/>
        </a:accent1>
        <a:accent2>
          <a:srgbClr val="05A7FF"/>
        </a:accent2>
        <a:accent3>
          <a:srgbClr val="DCEBDB"/>
        </a:accent3>
        <a:accent4>
          <a:srgbClr val="000000"/>
        </a:accent4>
        <a:accent5>
          <a:srgbClr val="E2FFAA"/>
        </a:accent5>
        <a:accent6>
          <a:srgbClr val="0497E7"/>
        </a:accent6>
        <a:hlink>
          <a:srgbClr val="097500"/>
        </a:hlink>
        <a:folHlink>
          <a:srgbClr val="004B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C0DDBE"/>
        </a:lt1>
        <a:dk2>
          <a:srgbClr val="000000"/>
        </a:dk2>
        <a:lt2>
          <a:srgbClr val="B2B2B2"/>
        </a:lt2>
        <a:accent1>
          <a:srgbClr val="FF6F05"/>
        </a:accent1>
        <a:accent2>
          <a:srgbClr val="11FF05"/>
        </a:accent2>
        <a:accent3>
          <a:srgbClr val="DCEBDB"/>
        </a:accent3>
        <a:accent4>
          <a:srgbClr val="000000"/>
        </a:accent4>
        <a:accent5>
          <a:srgbClr val="FFBBAA"/>
        </a:accent5>
        <a:accent6>
          <a:srgbClr val="0EE704"/>
        </a:accent6>
        <a:hlink>
          <a:srgbClr val="75003D"/>
        </a:hlink>
        <a:folHlink>
          <a:srgbClr val="06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C0DDBE"/>
        </a:lt1>
        <a:dk2>
          <a:srgbClr val="000000"/>
        </a:dk2>
        <a:lt2>
          <a:srgbClr val="B2B2B2"/>
        </a:lt2>
        <a:accent1>
          <a:srgbClr val="FFD405"/>
        </a:accent1>
        <a:accent2>
          <a:srgbClr val="FF1405"/>
        </a:accent2>
        <a:accent3>
          <a:srgbClr val="DCEBDB"/>
        </a:accent3>
        <a:accent4>
          <a:srgbClr val="000000"/>
        </a:accent4>
        <a:accent5>
          <a:srgbClr val="FFE6AA"/>
        </a:accent5>
        <a:accent6>
          <a:srgbClr val="E71104"/>
        </a:accent6>
        <a:hlink>
          <a:srgbClr val="110075"/>
        </a:hlink>
        <a:folHlink>
          <a:srgbClr val="07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5FFD1"/>
        </a:accent1>
        <a:accent2>
          <a:srgbClr val="15FF05"/>
        </a:accent2>
        <a:accent3>
          <a:srgbClr val="FFFFFF"/>
        </a:accent3>
        <a:accent4>
          <a:srgbClr val="000000"/>
        </a:accent4>
        <a:accent5>
          <a:srgbClr val="E7FFE5"/>
        </a:accent5>
        <a:accent6>
          <a:srgbClr val="12E704"/>
        </a:accent6>
        <a:hlink>
          <a:srgbClr val="077500"/>
        </a:hlink>
        <a:folHlink>
          <a:srgbClr val="21581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FF05"/>
        </a:accent1>
        <a:accent2>
          <a:srgbClr val="05A7FF"/>
        </a:accent2>
        <a:accent3>
          <a:srgbClr val="FFFFFF"/>
        </a:accent3>
        <a:accent4>
          <a:srgbClr val="000000"/>
        </a:accent4>
        <a:accent5>
          <a:srgbClr val="E2FFAA"/>
        </a:accent5>
        <a:accent6>
          <a:srgbClr val="0497E7"/>
        </a:accent6>
        <a:hlink>
          <a:srgbClr val="097500"/>
        </a:hlink>
        <a:folHlink>
          <a:srgbClr val="004B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6F05"/>
        </a:accent1>
        <a:accent2>
          <a:srgbClr val="11FF05"/>
        </a:accent2>
        <a:accent3>
          <a:srgbClr val="FFFFFF"/>
        </a:accent3>
        <a:accent4>
          <a:srgbClr val="000000"/>
        </a:accent4>
        <a:accent5>
          <a:srgbClr val="FFBBAA"/>
        </a:accent5>
        <a:accent6>
          <a:srgbClr val="0EE704"/>
        </a:accent6>
        <a:hlink>
          <a:srgbClr val="75003D"/>
        </a:hlink>
        <a:folHlink>
          <a:srgbClr val="06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D405"/>
        </a:accent1>
        <a:accent2>
          <a:srgbClr val="FF1405"/>
        </a:accent2>
        <a:accent3>
          <a:srgbClr val="FFFFFF"/>
        </a:accent3>
        <a:accent4>
          <a:srgbClr val="000000"/>
        </a:accent4>
        <a:accent5>
          <a:srgbClr val="FFE6AA"/>
        </a:accent5>
        <a:accent6>
          <a:srgbClr val="E71104"/>
        </a:accent6>
        <a:hlink>
          <a:srgbClr val="110075"/>
        </a:hlink>
        <a:folHlink>
          <a:srgbClr val="077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63</Template>
  <TotalTime>568</TotalTime>
  <Words>309</Words>
  <Application>Microsoft Office PowerPoint</Application>
  <PresentationFormat>Экран (4:3)</PresentationFormat>
  <Paragraphs>74</Paragraphs>
  <Slides>19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ind_2314_slide4444</vt:lpstr>
      <vt:lpstr> </vt:lpstr>
      <vt:lpstr>Слайд 2</vt:lpstr>
      <vt:lpstr>Учебно-тематический план </vt:lpstr>
      <vt:lpstr>Слайд 4</vt:lpstr>
      <vt:lpstr>НЕОЖИДАННОСТЬ. УДИВЛЕНИЕ</vt:lpstr>
      <vt:lpstr>ЗАДУМЧИВОСТЬ</vt:lpstr>
      <vt:lpstr>ПЕЧАЛЬ</vt:lpstr>
      <vt:lpstr>Слайд 8</vt:lpstr>
      <vt:lpstr>РАДОСТЬ</vt:lpstr>
      <vt:lpstr>СЧАСТЬЕ</vt:lpstr>
      <vt:lpstr>Слайд 11</vt:lpstr>
      <vt:lpstr>Слайд 12</vt:lpstr>
      <vt:lpstr>Слайд 13</vt:lpstr>
      <vt:lpstr>Илья Ефимович Репин</vt:lpstr>
      <vt:lpstr>  Виктор Михайлович  Васнецов</vt:lpstr>
      <vt:lpstr>Василий Григорьевич Перов</vt:lpstr>
      <vt:lpstr>Слайд 17</vt:lpstr>
      <vt:lpstr>Слайд 18</vt:lpstr>
      <vt:lpstr>РЕФЛЕКСИЯ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down</dc:creator>
  <cp:lastModifiedBy>down</cp:lastModifiedBy>
  <cp:revision>60</cp:revision>
  <dcterms:created xsi:type="dcterms:W3CDTF">2014-01-26T11:17:42Z</dcterms:created>
  <dcterms:modified xsi:type="dcterms:W3CDTF">2014-02-18T16:35:17Z</dcterms:modified>
</cp:coreProperties>
</file>