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57" r:id="rId3"/>
    <p:sldId id="265" r:id="rId4"/>
    <p:sldId id="264" r:id="rId5"/>
    <p:sldId id="259" r:id="rId6"/>
    <p:sldId id="260" r:id="rId7"/>
    <p:sldId id="268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3CA61BA-049B-495A-A45E-E2D2DD3DEE05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37CEDD96-AB3C-4C31-99A3-672E946C11A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357166"/>
            <a:ext cx="835824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smtClean="0"/>
              <a:t>Психолого-педагогическое сопровождение образовательного процесса в ДОУ в рамках внедрения ФГОC</a:t>
            </a:r>
            <a:endParaRPr lang="ru-RU" sz="4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4208429"/>
            <a:ext cx="778674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err="1" smtClean="0"/>
              <a:t>Психологизация</a:t>
            </a:r>
            <a:r>
              <a:rPr lang="ru-RU" sz="3600" dirty="0" smtClean="0"/>
              <a:t> воспитательно - образовательного процесса в условиях введения ФГОС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6306252"/>
            <a:ext cx="9396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Педагог – психолог МКДОУ №9 «Сказка» </a:t>
            </a:r>
            <a:r>
              <a:rPr lang="ru-RU" dirty="0" err="1" smtClean="0"/>
              <a:t>г.Лесосибирска</a:t>
            </a:r>
            <a:r>
              <a:rPr lang="ru-RU" dirty="0" smtClean="0"/>
              <a:t> </a:t>
            </a:r>
            <a:r>
              <a:rPr lang="ru-RU" dirty="0" err="1" smtClean="0"/>
              <a:t>Дорогова</a:t>
            </a:r>
            <a:r>
              <a:rPr lang="ru-RU" dirty="0" smtClean="0"/>
              <a:t> М.В.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 descr="C:\Users\Марина\Downloads\13.jpe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7172068" cy="64801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1619672" y="6453336"/>
            <a:ext cx="288032" cy="28803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0914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685801"/>
            <a:ext cx="7992888" cy="5263479"/>
          </a:xfrm>
        </p:spPr>
        <p:txBody>
          <a:bodyPr>
            <a:normAutofit/>
          </a:bodyPr>
          <a:lstStyle/>
          <a:p>
            <a:pPr marL="36195" marR="107950" indent="457200" algn="just">
              <a:lnSpc>
                <a:spcPct val="150000"/>
              </a:lnSpc>
              <a:buNone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ФГОС </a:t>
            </a:r>
            <a:r>
              <a:rPr lang="ru-RU" sz="2800" dirty="0">
                <a:effectLst/>
                <a:latin typeface="Times New Roman"/>
                <a:ea typeface="Times New Roman"/>
              </a:rPr>
              <a:t>определяет </a:t>
            </a:r>
            <a:r>
              <a:rPr lang="ru-RU" sz="2800" b="1" dirty="0">
                <a:effectLst/>
                <a:latin typeface="Times New Roman"/>
                <a:ea typeface="Times New Roman"/>
              </a:rPr>
              <a:t>психолого-педагогическое сопровождение образовательного процесса</a:t>
            </a:r>
            <a:r>
              <a:rPr lang="ru-RU" sz="2800" dirty="0">
                <a:effectLst/>
                <a:latin typeface="Times New Roman"/>
                <a:ea typeface="Times New Roman"/>
              </a:rPr>
              <a:t> в дошкольном  учреждении как систематическое применение психологических знаний, методов и приемов в деятельности субъектов учебно – воспитательного процесса в целях успешной модернизации системы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707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476673"/>
            <a:ext cx="8280920" cy="5976664"/>
          </a:xfrm>
        </p:spPr>
        <p:txBody>
          <a:bodyPr>
            <a:normAutofit fontScale="92500" lnSpcReduction="10000"/>
          </a:bodyPr>
          <a:lstStyle/>
          <a:p>
            <a:pPr marL="0" marR="36195" lvl="0" indent="457200" algn="just">
              <a:buNone/>
            </a:pPr>
            <a:r>
              <a:rPr lang="ru-RU" sz="36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Взаимодействие воспитателя с педагогом-психологом с целью </a:t>
            </a:r>
            <a:r>
              <a:rPr lang="ru-RU" sz="3600" dirty="0" err="1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психологизации</a:t>
            </a:r>
            <a:r>
              <a:rPr lang="ru-RU" sz="36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 </a:t>
            </a:r>
            <a:r>
              <a:rPr lang="ru-RU" sz="3600" dirty="0" err="1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воспитательно</a:t>
            </a:r>
            <a:r>
              <a:rPr lang="ru-RU" sz="3600" dirty="0">
                <a:solidFill>
                  <a:prstClr val="white"/>
                </a:solidFill>
                <a:effectLst/>
                <a:latin typeface="Times New Roman"/>
                <a:ea typeface="Times New Roman"/>
              </a:rPr>
              <a:t> – образовательного процесса.</a:t>
            </a:r>
          </a:p>
          <a:p>
            <a:pPr marL="18288" indent="0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18288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Повышение  психологической компетентности всех участников образовательного процесса:</a:t>
            </a:r>
          </a:p>
          <a:p>
            <a:pPr marL="18288" indent="0">
              <a:buNone/>
            </a:pP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marL="18288" indent="0"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1. Углубление знаний возрастных и индивидуальных способностей воспитанников, закономерностей развития детской психики.</a:t>
            </a:r>
          </a:p>
          <a:p>
            <a:pPr marL="18288" indent="0"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2. Ориентированность на первичность развития познавательных способностей.</a:t>
            </a:r>
          </a:p>
          <a:p>
            <a:pPr marL="18288" indent="0">
              <a:buNone/>
            </a:pPr>
            <a:r>
              <a:rPr lang="ru-RU" sz="2400" dirty="0" smtClean="0">
                <a:effectLst/>
                <a:latin typeface="Times New Roman" pitchFamily="18" charset="0"/>
                <a:cs typeface="Times New Roman" pitchFamily="18" charset="0"/>
              </a:rPr>
              <a:t>3. Создание необходимых условий  для психического развития и становления личности каждого ребёнка с учётом социальной ситуации развития и возможностей его актуального уровня развития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1353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336703"/>
          </a:xfrm>
        </p:spPr>
        <p:txBody>
          <a:bodyPr>
            <a:normAutofit fontScale="92500" lnSpcReduction="10000"/>
          </a:bodyPr>
          <a:lstStyle/>
          <a:p>
            <a:pPr marL="36195" marR="107950" indent="457200" algn="just">
              <a:buNone/>
            </a:pPr>
            <a:r>
              <a:rPr lang="ru-RU" sz="3200" dirty="0" smtClean="0">
                <a:solidFill>
                  <a:prstClr val="white"/>
                </a:solidFill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Развитие личности понимается как процесс количественных и качественных изменений под влиянием внешних и внутренних факторов. </a:t>
            </a:r>
            <a:endParaRPr lang="ru-RU" sz="3200" dirty="0" smtClean="0"/>
          </a:p>
          <a:p>
            <a:pPr marL="36195" marR="107950" indent="457200" algn="just">
              <a:buNone/>
            </a:pPr>
            <a:endParaRPr lang="ru-RU" sz="3200" dirty="0" smtClean="0">
              <a:effectLst/>
              <a:latin typeface="Times New Roman"/>
              <a:ea typeface="Times New Roman"/>
            </a:endParaRPr>
          </a:p>
          <a:p>
            <a:pPr marL="36195" marR="107950" indent="457200" algn="just">
              <a:buNone/>
            </a:pPr>
            <a:r>
              <a:rPr lang="ru-RU" sz="3200" dirty="0" smtClean="0">
                <a:effectLst/>
                <a:latin typeface="Times New Roman"/>
                <a:ea typeface="Times New Roman"/>
              </a:rPr>
              <a:t>Изменение </a:t>
            </a:r>
            <a:r>
              <a:rPr lang="ru-RU" sz="3200" dirty="0">
                <a:effectLst/>
                <a:latin typeface="Times New Roman"/>
                <a:ea typeface="Times New Roman"/>
              </a:rPr>
              <a:t>личности от возраста к возрасту протекает в следующих направлениях</a:t>
            </a:r>
            <a:r>
              <a:rPr lang="ru-RU" sz="3200" dirty="0" smtClean="0">
                <a:effectLst/>
                <a:latin typeface="Times New Roman"/>
                <a:ea typeface="Times New Roman"/>
              </a:rPr>
              <a:t>:</a:t>
            </a:r>
          </a:p>
          <a:p>
            <a:pPr marL="36195" marR="107950" indent="457200" algn="just">
              <a:buNone/>
            </a:pPr>
            <a:endParaRPr lang="ru-RU" sz="3200" dirty="0">
              <a:effectLst/>
              <a:latin typeface="Times New Roman"/>
              <a:ea typeface="Times New Roman"/>
            </a:endParaRPr>
          </a:p>
          <a:p>
            <a:pPr marL="36195" marR="107950" indent="457200" algn="just">
              <a:buNone/>
            </a:pPr>
            <a:r>
              <a:rPr lang="ru-RU" sz="2800" dirty="0">
                <a:effectLst/>
                <a:latin typeface="Times New Roman"/>
                <a:ea typeface="Times New Roman"/>
              </a:rPr>
              <a:t>- физиологическое развитие (скелетно-мышечная и другие системы организма),</a:t>
            </a:r>
          </a:p>
          <a:p>
            <a:pPr marL="36195" marR="107950" indent="457200" algn="just">
              <a:buNone/>
            </a:pPr>
            <a:r>
              <a:rPr lang="ru-RU" sz="2800" dirty="0">
                <a:effectLst/>
                <a:latin typeface="Times New Roman"/>
                <a:ea typeface="Times New Roman"/>
              </a:rPr>
              <a:t>- психическое развитие (процессы восприятия, ощущения, внимание, мышления, воображения, память, речь).</a:t>
            </a:r>
          </a:p>
          <a:p>
            <a:pPr marL="36195" marR="107950" indent="457200" algn="just">
              <a:buNone/>
            </a:pPr>
            <a:r>
              <a:rPr lang="ru-RU" sz="2800" dirty="0">
                <a:effectLst/>
                <a:latin typeface="Times New Roman"/>
                <a:ea typeface="Times New Roman"/>
              </a:rPr>
              <a:t>- социальное развитие (формирование нравственных чувств, усвоение социальных ролей и др.).</a:t>
            </a:r>
          </a:p>
          <a:p>
            <a:pPr marL="1828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07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052736"/>
            <a:ext cx="8352928" cy="4752528"/>
          </a:xfrm>
        </p:spPr>
        <p:txBody>
          <a:bodyPr>
            <a:normAutofit fontScale="92500" lnSpcReduction="10000"/>
          </a:bodyPr>
          <a:lstStyle/>
          <a:p>
            <a:pPr marL="36195" marR="107950" indent="457200" algn="just">
              <a:buNone/>
            </a:pP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Закономерности психического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развитие 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ребёнка:</a:t>
            </a:r>
          </a:p>
          <a:p>
            <a:pPr marL="36195" marR="107950" indent="457200" algn="just">
              <a:buNone/>
            </a:pPr>
            <a:endParaRPr lang="ru-RU" sz="32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6195" marR="107950" indent="457200" algn="just">
              <a:buNone/>
            </a:pP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1. </a:t>
            </a:r>
            <a:r>
              <a:rPr lang="ru-RU" sz="3200" dirty="0" err="1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С</a:t>
            </a:r>
            <a:r>
              <a:rPr lang="ru-RU" sz="32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ензитивность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и 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неравномерность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психического развития.</a:t>
            </a:r>
          </a:p>
          <a:p>
            <a:pPr marL="36195" marR="107950" indent="457200" algn="just">
              <a:buNone/>
            </a:pP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2. Метаморфоза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детского 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развития.</a:t>
            </a:r>
          </a:p>
          <a:p>
            <a:pPr marL="36195" marR="107950" indent="457200" algn="just">
              <a:buNone/>
            </a:pP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3. </a:t>
            </a:r>
            <a:r>
              <a:rPr lang="ru-RU" sz="3200" dirty="0" err="1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Закономернось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 развития высших психических функций.</a:t>
            </a:r>
          </a:p>
          <a:p>
            <a:pPr marL="36195" marR="107950" indent="457200" algn="just">
              <a:buNone/>
            </a:pP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4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. 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Закономерность темпа </a:t>
            </a:r>
            <a:r>
              <a:rPr lang="ru-RU" sz="3200" dirty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психического </a:t>
            </a:r>
            <a:r>
              <a:rPr lang="ru-RU" sz="3200" dirty="0" smtClean="0">
                <a:effectLst/>
                <a:latin typeface="Times New Roman" pitchFamily="18" charset="0"/>
                <a:ea typeface="Calibri"/>
                <a:cs typeface="Times New Roman" pitchFamily="18" charset="0"/>
              </a:rPr>
              <a:t>развития ребёнка.</a:t>
            </a:r>
            <a:endParaRPr lang="ru-RU" sz="3200" dirty="0">
              <a:effectLst/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125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692696"/>
            <a:ext cx="8568952" cy="5184576"/>
          </a:xfrm>
        </p:spPr>
        <p:txBody>
          <a:bodyPr/>
          <a:lstStyle/>
          <a:p>
            <a:pPr marL="36195" marR="107950" indent="450215">
              <a:spcAft>
                <a:spcPts val="0"/>
              </a:spcAft>
            </a:pPr>
            <a:r>
              <a:rPr lang="ru-RU" sz="4000" b="1" dirty="0">
                <a:effectLst/>
                <a:latin typeface="Times New Roman"/>
                <a:ea typeface="Times New Roman"/>
              </a:rPr>
              <a:t>Социальная</a:t>
            </a:r>
            <a:r>
              <a:rPr lang="ru-RU" sz="4000" dirty="0">
                <a:effectLst/>
                <a:latin typeface="Times New Roman"/>
                <a:ea typeface="Times New Roman"/>
              </a:rPr>
              <a:t> </a:t>
            </a:r>
            <a:r>
              <a:rPr lang="ru-RU" sz="4000" b="1" dirty="0">
                <a:effectLst/>
                <a:latin typeface="Times New Roman"/>
                <a:ea typeface="Times New Roman"/>
              </a:rPr>
              <a:t>ситуация</a:t>
            </a:r>
            <a:r>
              <a:rPr lang="ru-RU" sz="4000" dirty="0">
                <a:effectLst/>
                <a:latin typeface="Times New Roman"/>
                <a:ea typeface="Times New Roman"/>
              </a:rPr>
              <a:t> </a:t>
            </a:r>
            <a:r>
              <a:rPr lang="ru-RU" sz="4000" b="1" dirty="0">
                <a:effectLst/>
                <a:latin typeface="Times New Roman"/>
                <a:ea typeface="Times New Roman"/>
              </a:rPr>
              <a:t>развития</a:t>
            </a:r>
            <a:r>
              <a:rPr lang="ru-RU" sz="4000" dirty="0">
                <a:effectLst/>
                <a:latin typeface="Times New Roman"/>
                <a:ea typeface="Times New Roman"/>
              </a:rPr>
              <a:t>. – специфическая для каждого возраста, </a:t>
            </a:r>
            <a:r>
              <a:rPr lang="ru-RU" sz="4000" b="1" dirty="0">
                <a:effectLst/>
                <a:latin typeface="Times New Roman"/>
                <a:ea typeface="Times New Roman"/>
              </a:rPr>
              <a:t>определенным</a:t>
            </a:r>
            <a:r>
              <a:rPr lang="ru-RU" sz="4000" dirty="0">
                <a:effectLst/>
                <a:latin typeface="Times New Roman"/>
                <a:ea typeface="Times New Roman"/>
              </a:rPr>
              <a:t> образом </a:t>
            </a:r>
            <a:r>
              <a:rPr lang="ru-RU" sz="4000" dirty="0" smtClean="0">
                <a:effectLst/>
                <a:latin typeface="Times New Roman"/>
                <a:ea typeface="Times New Roman"/>
              </a:rPr>
              <a:t/>
            </a:r>
            <a:br>
              <a:rPr lang="ru-RU" sz="4000" dirty="0" smtClean="0">
                <a:effectLst/>
                <a:latin typeface="Times New Roman"/>
                <a:ea typeface="Times New Roman"/>
              </a:rPr>
            </a:br>
            <a:r>
              <a:rPr lang="ru-RU" sz="4000" dirty="0" smtClean="0">
                <a:effectLst/>
                <a:latin typeface="Times New Roman"/>
                <a:ea typeface="Times New Roman"/>
              </a:rPr>
              <a:t>организованная </a:t>
            </a:r>
            <a:r>
              <a:rPr lang="ru-RU" sz="4000" b="1" dirty="0">
                <a:effectLst/>
                <a:latin typeface="Times New Roman"/>
                <a:ea typeface="Times New Roman"/>
              </a:rPr>
              <a:t>система отношений </a:t>
            </a:r>
            <a:r>
              <a:rPr lang="ru-RU" sz="4000" dirty="0">
                <a:effectLst/>
                <a:latin typeface="Times New Roman"/>
                <a:ea typeface="Times New Roman"/>
              </a:rPr>
              <a:t>ребенка с </a:t>
            </a:r>
            <a:r>
              <a:rPr lang="ru-RU" sz="4000" dirty="0" smtClean="0">
                <a:effectLst/>
                <a:latin typeface="Times New Roman"/>
                <a:ea typeface="Times New Roman"/>
              </a:rPr>
              <a:t>окружающим миром.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                                                               </a:t>
            </a:r>
            <a:r>
              <a:rPr lang="ru-RU" sz="2000" dirty="0">
                <a:effectLst/>
                <a:latin typeface="Times New Roman"/>
                <a:ea typeface="Times New Roman"/>
              </a:rPr>
              <a:t> 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Л</a:t>
            </a:r>
            <a:r>
              <a:rPr lang="ru-RU" sz="2400" dirty="0">
                <a:effectLst/>
                <a:latin typeface="Times New Roman"/>
                <a:ea typeface="Times New Roman"/>
              </a:rPr>
              <a:t>. 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С</a:t>
            </a:r>
            <a:r>
              <a:rPr lang="ru-RU" sz="2400" dirty="0">
                <a:effectLst/>
                <a:latin typeface="Times New Roman"/>
                <a:ea typeface="Times New Roman"/>
              </a:rPr>
              <a:t>. </a:t>
            </a:r>
            <a:r>
              <a:rPr lang="ru-RU" sz="2400" b="1" dirty="0">
                <a:effectLst/>
                <a:latin typeface="Times New Roman"/>
                <a:ea typeface="Times New Roman"/>
              </a:rPr>
              <a:t>Выготский</a:t>
            </a:r>
            <a:r>
              <a:rPr lang="ru-RU" sz="2400" dirty="0" smtClean="0">
                <a:effectLst/>
                <a:latin typeface="Times New Roman"/>
                <a:ea typeface="Times New Roman"/>
              </a:rPr>
              <a:t>.</a:t>
            </a:r>
            <a:br>
              <a:rPr lang="ru-RU" sz="2400" dirty="0" smtClean="0">
                <a:effectLst/>
                <a:latin typeface="Times New Roman"/>
                <a:ea typeface="Times New Roman"/>
              </a:rPr>
            </a:br>
            <a:r>
              <a:rPr lang="ru-RU" sz="1800" dirty="0">
                <a:effectLst/>
                <a:latin typeface="Times New Roman"/>
                <a:ea typeface="Times New Roman"/>
              </a:rPr>
              <a:t/>
            </a:r>
            <a:br>
              <a:rPr lang="ru-RU" sz="1800" dirty="0">
                <a:effectLst/>
                <a:latin typeface="Times New Roman"/>
                <a:ea typeface="Times New Roman"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58839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8150" y="189652"/>
            <a:ext cx="8568952" cy="627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" marR="107950" lvl="0" algn="just">
              <a:spcBef>
                <a:spcPct val="20000"/>
              </a:spcBef>
              <a:buSzPct val="60000"/>
            </a:pP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Социальная ситуация развития в младенчестве (0-1г.)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>–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социальная ситуация "МЫ« - неразрывного единства ребенка и взрослого. Первые признаки общения - это внимание, интерес к другому человеку .</a:t>
            </a:r>
          </a:p>
          <a:p>
            <a:pPr marL="36195" marR="107950" lvl="0" algn="just">
              <a:spcBef>
                <a:spcPct val="20000"/>
              </a:spcBef>
              <a:buSzPct val="60000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6195" marR="107950" lvl="0" algn="just">
              <a:spcBef>
                <a:spcPct val="20000"/>
              </a:spcBef>
              <a:buSzPct val="60000"/>
            </a:pPr>
            <a:r>
              <a:rPr lang="ru-RU" sz="2400" b="1" dirty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Социальная ситуация развития ребенка в раннем возрасте (1-3г.) -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«ребенок-предмет-взрослый». Разворачивается совершенно новая форма общения -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ситуативно-деловое общение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. Взрослый выступает как образец для подражания. Основное средство общения – речь.</a:t>
            </a:r>
          </a:p>
          <a:p>
            <a:pPr marL="36195" marR="107950" lvl="0" algn="just">
              <a:spcBef>
                <a:spcPct val="20000"/>
              </a:spcBef>
              <a:buSzPct val="60000"/>
            </a:pPr>
            <a:endParaRPr lang="ru-RU" sz="2000" dirty="0">
              <a:solidFill>
                <a:prstClr val="white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6195" marR="107950" lvl="0" algn="just">
              <a:spcBef>
                <a:spcPct val="20000"/>
              </a:spcBef>
              <a:buSzPct val="60000"/>
            </a:pPr>
            <a:r>
              <a:rPr lang="ru-RU" sz="2400" b="1" dirty="0">
                <a:solidFill>
                  <a:prstClr val="white"/>
                </a:solidFill>
                <a:latin typeface="Times New Roman"/>
                <a:ea typeface="Times New Roman"/>
              </a:rPr>
              <a:t>Социальная ситуация развития в дошкольном возрасте (3-7л.) 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«ребенок - взрослый (обобщенный, общественный)».</a:t>
            </a:r>
            <a:r>
              <a:rPr lang="ru-RU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первой половине дошкольного возраста 3 - 5 лет появляется </a:t>
            </a:r>
            <a:r>
              <a:rPr lang="ru-RU" sz="2000" b="1" dirty="0" err="1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внеситуативно</a:t>
            </a:r>
            <a:r>
              <a:rPr lang="ru-RU" sz="2000" b="1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-познавательная</a:t>
            </a:r>
            <a:r>
              <a:rPr lang="ru-RU" sz="20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форма общения ребенка со взрослым. Взрослый – носитель знаний. Уважение к взрослому. Основное средство общения – речь.</a:t>
            </a:r>
            <a:r>
              <a:rPr lang="ru-RU" sz="2000" dirty="0">
                <a:solidFill>
                  <a:srgbClr val="000000"/>
                </a:solidFill>
                <a:latin typeface="Calibri"/>
                <a:ea typeface="Calibri"/>
                <a:cs typeface="Times New Roman"/>
              </a:rPr>
              <a:t> </a:t>
            </a:r>
            <a:r>
              <a:rPr lang="ru-RU" sz="21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 концу дошкольного возраста (5-7 л.) - </a:t>
            </a:r>
            <a:r>
              <a:rPr lang="ru-RU" sz="2100" dirty="0" err="1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внеситуативно</a:t>
            </a:r>
            <a:r>
              <a:rPr lang="ru-RU" sz="21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-личностная форма общения со взрослым. Взрослый как член общества. Необходимость </a:t>
            </a:r>
            <a:r>
              <a:rPr lang="ru-RU" sz="2100" dirty="0" err="1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взаимипонимания</a:t>
            </a:r>
            <a:r>
              <a:rPr lang="ru-RU" sz="2100" dirty="0">
                <a:solidFill>
                  <a:prstClr val="white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и сопереживание. + Взаимоотношение со сверстниками. Основное средство общения - речь</a:t>
            </a:r>
            <a:endParaRPr lang="ru-RU" sz="21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805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4077072"/>
            <a:ext cx="8496944" cy="2664295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ru-RU" sz="2000" dirty="0" smtClean="0">
                <a:effectLst/>
                <a:latin typeface="Times New Roman"/>
                <a:ea typeface="Times New Roman"/>
              </a:rPr>
              <a:t>В </a:t>
            </a:r>
            <a:r>
              <a:rPr lang="ru-RU" sz="2000" dirty="0">
                <a:effectLst/>
                <a:latin typeface="Times New Roman"/>
                <a:ea typeface="Times New Roman"/>
              </a:rPr>
              <a:t>основе сенсорных познавательных способностей лежит такой познавательный процесс, как восприятие, а в основе интеллектуальных познавательных способностей — мышление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.</a:t>
            </a:r>
          </a:p>
          <a:p>
            <a:pPr marL="18288" indent="0">
              <a:buNone/>
            </a:pPr>
            <a:r>
              <a:rPr lang="ru-RU" sz="2000" dirty="0">
                <a:effectLst/>
                <a:latin typeface="Times New Roman"/>
                <a:ea typeface="Times New Roman"/>
              </a:rPr>
              <a:t>При этом остальные познавательные процессы (внимание, память, воображение и речь) выступают в этой иерархии как условия активной и успешной реализации </a:t>
            </a:r>
            <a:r>
              <a:rPr lang="ru-RU" sz="2000" dirty="0" smtClean="0">
                <a:effectLst/>
                <a:latin typeface="Times New Roman"/>
                <a:ea typeface="Times New Roman"/>
              </a:rPr>
              <a:t>сенсорных </a:t>
            </a:r>
            <a:r>
              <a:rPr lang="ru-RU" sz="2000" dirty="0">
                <a:effectLst/>
                <a:latin typeface="Times New Roman"/>
                <a:ea typeface="Times New Roman"/>
              </a:rPr>
              <a:t>и интеллектуальных способностей, то есть познавательной деятельности.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12968" cy="1008112"/>
          </a:xfrm>
        </p:spPr>
        <p:txBody>
          <a:bodyPr/>
          <a:lstStyle/>
          <a:p>
            <a:pPr marL="36195" marR="107950" indent="450215" algn="ctr">
              <a:spcAft>
                <a:spcPts val="0"/>
              </a:spcAft>
            </a:pPr>
            <a:r>
              <a:rPr lang="ru-RU" sz="3600" b="1" dirty="0">
                <a:effectLst/>
                <a:latin typeface="Times New Roman"/>
                <a:ea typeface="Times New Roman"/>
                <a:cs typeface="Times New Roman"/>
              </a:rPr>
              <a:t>Познавательные </a:t>
            </a:r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>способности</a:t>
            </a:r>
            <a:endParaRPr lang="ru-RU" sz="3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88640"/>
            <a:ext cx="8496944" cy="1296144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956759"/>
            <a:ext cx="3384376" cy="1077218"/>
          </a:xfrm>
          <a:prstGeom prst="rect">
            <a:avLst/>
          </a:prstGeom>
          <a:ln w="762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Сенсорные </a:t>
            </a:r>
          </a:p>
          <a:p>
            <a:r>
              <a:rPr lang="ru-RU" sz="32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1886606"/>
            <a:ext cx="413995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Интеллектуальные </a:t>
            </a:r>
          </a:p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способности</a:t>
            </a:r>
            <a:r>
              <a:rPr lang="ru-RU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dirty="0">
                <a:solidFill>
                  <a:prstClr val="white"/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27584" y="1921776"/>
            <a:ext cx="3168352" cy="1147184"/>
          </a:xfrm>
          <a:prstGeom prst="rect">
            <a:avLst/>
          </a:prstGeom>
          <a:noFill/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16016" y="1921776"/>
            <a:ext cx="3600400" cy="107721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079557" y="1973426"/>
            <a:ext cx="4924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dirty="0" smtClean="0"/>
              <a:t>+</a:t>
            </a:r>
            <a:endParaRPr lang="ru-RU" sz="48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508104" y="1484784"/>
            <a:ext cx="360040" cy="40182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2915816" y="1484784"/>
            <a:ext cx="288032" cy="401822"/>
          </a:xfrm>
          <a:prstGeom prst="straightConnector1">
            <a:avLst/>
          </a:prstGeom>
          <a:ln w="762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458924" y="3199399"/>
            <a:ext cx="3654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lvl="0">
              <a:spcBef>
                <a:spcPct val="20000"/>
              </a:spcBef>
              <a:buSzPct val="60000"/>
            </a:pP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Н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епосредственное </a:t>
            </a: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восприятие окружающего мира. 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3199399"/>
            <a:ext cx="37799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lvl="0">
              <a:spcBef>
                <a:spcPct val="20000"/>
              </a:spcBef>
              <a:buSzPct val="60000"/>
            </a:pPr>
            <a:r>
              <a:rPr lang="ru-RU" sz="2000" dirty="0">
                <a:solidFill>
                  <a:prstClr val="white"/>
                </a:solidFill>
                <a:latin typeface="Times New Roman"/>
                <a:ea typeface="Times New Roman"/>
              </a:rPr>
              <a:t>О</a:t>
            </a:r>
            <a:r>
              <a:rPr lang="ru-RU" sz="20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бусловливают осмысление окружающего мира. </a:t>
            </a:r>
            <a:endParaRPr lang="ru-RU" sz="2000" dirty="0">
              <a:solidFill>
                <a:prstClr val="white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7460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3356992"/>
            <a:ext cx="8424936" cy="3501008"/>
          </a:xfrm>
        </p:spPr>
        <p:txBody>
          <a:bodyPr>
            <a:normAutofit/>
          </a:bodyPr>
          <a:lstStyle/>
          <a:p>
            <a:pPr marL="36195" marR="107950" indent="457200" algn="just">
              <a:lnSpc>
                <a:spcPct val="120000"/>
              </a:lnSpc>
              <a:buNone/>
            </a:pPr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Уровень </a:t>
            </a:r>
            <a:r>
              <a:rPr lang="ru-RU" sz="2800" b="1" dirty="0">
                <a:effectLst/>
                <a:latin typeface="Times New Roman" pitchFamily="18" charset="0"/>
                <a:cs typeface="Times New Roman" pitchFamily="18" charset="0"/>
              </a:rPr>
              <a:t>актуального развития ребенка </a:t>
            </a:r>
            <a:r>
              <a:rPr lang="ru-RU" sz="2800" b="1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effectLst/>
                <a:latin typeface="Times New Roman" pitchFamily="18" charset="0"/>
                <a:cs typeface="Times New Roman" pitchFamily="18" charset="0"/>
              </a:rPr>
              <a:t>- это тот </a:t>
            </a:r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уровень, которого ребенок достиг в ходе своего развития и который определяется с помощью задач, решаемых </a:t>
            </a:r>
            <a:r>
              <a:rPr lang="ru-RU" sz="2800" smtClean="0">
                <a:effectLst/>
                <a:latin typeface="Times New Roman" pitchFamily="18" charset="0"/>
                <a:cs typeface="Times New Roman" pitchFamily="18" charset="0"/>
              </a:rPr>
              <a:t>ребенком самостоятельно.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69152" y="548680"/>
            <a:ext cx="828092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Зона ближайшего развития </a:t>
            </a:r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 термин означает уровень развития, достигаемый ребенком в процессе его взаимодействия со взрослым, реализуемый ребёнком в ходе совместной деятельности со взрослым, но не проявляющийся в рамках индивидуальной деятельности. </a:t>
            </a:r>
            <a:endParaRPr lang="ru-RU" sz="2800" dirty="0" smtClean="0">
              <a:solidFill>
                <a:prstClr val="white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r>
              <a:rPr lang="ru-RU" sz="2800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Л.С. Выготский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27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329</TotalTime>
  <Words>497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Базовая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Социальная ситуация развития. – специфическая для каждого возраста, определенным образом  организованная система отношений ребенка с окружающим миром.                                                                 Л. С. Выготский.  </vt:lpstr>
      <vt:lpstr>Презентация PowerPoint</vt:lpstr>
      <vt:lpstr>Познавательные способности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Психолог-педагогическое сопровождение образовательного процесса в ДОУ в рамках внедрения ФГОС</dc:title>
  <dc:creator>Марина</dc:creator>
  <cp:lastModifiedBy>Марина</cp:lastModifiedBy>
  <cp:revision>61</cp:revision>
  <dcterms:created xsi:type="dcterms:W3CDTF">2014-11-13T03:27:15Z</dcterms:created>
  <dcterms:modified xsi:type="dcterms:W3CDTF">2014-11-20T02:15:10Z</dcterms:modified>
</cp:coreProperties>
</file>