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001056" cy="8572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Первая младшая группа № 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572560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Развивающая предметно-пространственная среда в развитии социально-коммуникативных навыков детей раннего возраста </a:t>
            </a:r>
            <a:endParaRPr lang="ru-RU" b="1" dirty="0"/>
          </a:p>
        </p:txBody>
      </p:sp>
      <p:pic>
        <p:nvPicPr>
          <p:cNvPr id="4" name="Рисунок 3" descr="2515-209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3071810"/>
            <a:ext cx="4338625" cy="36071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143620"/>
            <a:ext cx="8501122" cy="71438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достаточные возможности для предметной и игровой деятельности с разными материалами</a:t>
            </a:r>
            <a:endParaRPr lang="ru-RU" sz="2800" dirty="0"/>
          </a:p>
        </p:txBody>
      </p:sp>
      <p:pic>
        <p:nvPicPr>
          <p:cNvPr id="5" name="Рисунок 4" descr="DSCN47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214422"/>
            <a:ext cx="4363550" cy="3661198"/>
          </a:xfrm>
          <a:prstGeom prst="rect">
            <a:avLst/>
          </a:prstGeom>
        </p:spPr>
      </p:pic>
      <p:pic>
        <p:nvPicPr>
          <p:cNvPr id="4" name="Рисунок 3" descr="DSCN474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86116" y="142852"/>
            <a:ext cx="5680346" cy="2928934"/>
          </a:xfrm>
          <a:prstGeom prst="rect">
            <a:avLst/>
          </a:prstGeom>
        </p:spPr>
      </p:pic>
      <p:pic>
        <p:nvPicPr>
          <p:cNvPr id="7" name="Рисунок 6" descr="DSCN48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71934" y="2857496"/>
            <a:ext cx="4578968" cy="312896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43932" cy="2434026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Перспективы развития предметно-пространственной среды в нашей группе </a:t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>на учебный 2014-2015 год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2386-194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3286124"/>
            <a:ext cx="3993461" cy="32469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10178"/>
          </a:xfrm>
        </p:spPr>
        <p:txBody>
          <a:bodyPr/>
          <a:lstStyle/>
          <a:p>
            <a:r>
              <a:rPr lang="ru-RU" dirty="0" smtClean="0"/>
              <a:t>Для стимулирования двигательной активности необходимо включить в среду горку со ступеньками и пологим спуском и сухой бассейн.</a:t>
            </a:r>
            <a:endParaRPr lang="ru-RU" dirty="0"/>
          </a:p>
        </p:txBody>
      </p:sp>
      <p:pic>
        <p:nvPicPr>
          <p:cNvPr id="4" name="Рисунок 3" descr="12022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928934"/>
            <a:ext cx="4214842" cy="3161132"/>
          </a:xfrm>
          <a:prstGeom prst="rect">
            <a:avLst/>
          </a:prstGeom>
        </p:spPr>
      </p:pic>
      <p:pic>
        <p:nvPicPr>
          <p:cNvPr id="5" name="Рисунок 4" descr="46984_1_enl_enl_en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714620"/>
            <a:ext cx="4323047" cy="366738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bor_romashca-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2268132"/>
            <a:ext cx="3929090" cy="44202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110178"/>
          </a:xfrm>
        </p:spPr>
        <p:txBody>
          <a:bodyPr/>
          <a:lstStyle/>
          <a:p>
            <a:r>
              <a:rPr lang="ru-RU" dirty="0" smtClean="0"/>
              <a:t>Для сюжетно-ролевых игр «Семья», «Парикмахерская», «Больница» приобрести игровую мебель и изготовить дополнительные атрибуты.</a:t>
            </a:r>
            <a:endParaRPr lang="ru-RU" dirty="0"/>
          </a:p>
        </p:txBody>
      </p:sp>
      <p:pic>
        <p:nvPicPr>
          <p:cNvPr id="4" name="Рисунок 3" descr="tutti-frutt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3116"/>
            <a:ext cx="4500594" cy="450059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110178"/>
          </a:xfrm>
        </p:spPr>
        <p:txBody>
          <a:bodyPr/>
          <a:lstStyle/>
          <a:p>
            <a:r>
              <a:rPr lang="ru-RU" dirty="0" smtClean="0"/>
              <a:t>Для исследовательской, творческой, познавательной активности и экспериментирования изготовить оборудование для игры с песком и водой.</a:t>
            </a:r>
            <a:endParaRPr lang="ru-RU" dirty="0"/>
          </a:p>
        </p:txBody>
      </p:sp>
      <p:pic>
        <p:nvPicPr>
          <p:cNvPr id="4" name="Рисунок 3" descr="996c423eed9c648718d88b00910dfc467f63c314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2357430"/>
            <a:ext cx="5595950" cy="419696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110178"/>
          </a:xfrm>
        </p:spPr>
        <p:txBody>
          <a:bodyPr/>
          <a:lstStyle/>
          <a:p>
            <a:r>
              <a:rPr lang="ru-RU" dirty="0" smtClean="0"/>
              <a:t>Оформить уголок уединения и природный уголок, соответствующий возрастным возможностям детей.</a:t>
            </a:r>
            <a:endParaRPr lang="ru-RU" dirty="0"/>
          </a:p>
        </p:txBody>
      </p:sp>
      <p:pic>
        <p:nvPicPr>
          <p:cNvPr id="4" name="Рисунок 3" descr="play-tents-in-kidsroom-details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214554"/>
            <a:ext cx="4000528" cy="4000528"/>
          </a:xfrm>
          <a:prstGeom prst="rect">
            <a:avLst/>
          </a:prstGeom>
        </p:spPr>
      </p:pic>
      <p:pic>
        <p:nvPicPr>
          <p:cNvPr id="6" name="Рисунок 5" descr="1298036-3a56de3d1a7887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2571744"/>
            <a:ext cx="4452952" cy="333971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1076704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5" name="Рисунок 4" descr="900-9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1428736"/>
            <a:ext cx="6000792" cy="600079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48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19" y="357166"/>
            <a:ext cx="3429023" cy="25717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8929718" cy="1428760"/>
          </a:xfrm>
        </p:spPr>
        <p:txBody>
          <a:bodyPr>
            <a:noAutofit/>
          </a:bodyPr>
          <a:lstStyle/>
          <a:p>
            <a:r>
              <a:rPr lang="ru-RU" sz="2100" dirty="0" smtClean="0"/>
              <a:t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  </a:r>
            <a:endParaRPr lang="ru-RU" sz="2100" dirty="0"/>
          </a:p>
        </p:txBody>
      </p:sp>
      <p:pic>
        <p:nvPicPr>
          <p:cNvPr id="6" name="Рисунок 5" descr="DSCN47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2357430"/>
            <a:ext cx="3714776" cy="2786082"/>
          </a:xfrm>
          <a:prstGeom prst="rect">
            <a:avLst/>
          </a:prstGeom>
        </p:spPr>
      </p:pic>
      <p:pic>
        <p:nvPicPr>
          <p:cNvPr id="4" name="Рисунок 3" descr="DSCN47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357165"/>
            <a:ext cx="3643338" cy="2732503"/>
          </a:xfrm>
          <a:prstGeom prst="rect">
            <a:avLst/>
          </a:prstGeom>
        </p:spPr>
      </p:pic>
      <p:pic>
        <p:nvPicPr>
          <p:cNvPr id="7" name="Рисунок 6" descr="530-83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2643182"/>
            <a:ext cx="1588939" cy="250033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605474"/>
            <a:ext cx="8401080" cy="12525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</a:t>
            </a:r>
            <a:endParaRPr lang="ru-RU" dirty="0"/>
          </a:p>
        </p:txBody>
      </p:sp>
      <p:pic>
        <p:nvPicPr>
          <p:cNvPr id="4" name="Рисунок 3" descr="DSCN47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500042"/>
            <a:ext cx="2857488" cy="2143116"/>
          </a:xfrm>
          <a:prstGeom prst="rect">
            <a:avLst/>
          </a:prstGeom>
        </p:spPr>
      </p:pic>
      <p:pic>
        <p:nvPicPr>
          <p:cNvPr id="5" name="Рисунок 4" descr="DSCN47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2786058"/>
            <a:ext cx="3714776" cy="2786083"/>
          </a:xfrm>
          <a:prstGeom prst="rect">
            <a:avLst/>
          </a:prstGeom>
        </p:spPr>
      </p:pic>
      <p:pic>
        <p:nvPicPr>
          <p:cNvPr id="6" name="Рисунок 5" descr="DSCN47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2786058"/>
            <a:ext cx="3714776" cy="2786082"/>
          </a:xfrm>
          <a:prstGeom prst="rect">
            <a:avLst/>
          </a:prstGeom>
        </p:spPr>
      </p:pic>
      <p:pic>
        <p:nvPicPr>
          <p:cNvPr id="7" name="Рисунок 6" descr="DSCN476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500042"/>
            <a:ext cx="2857520" cy="2143139"/>
          </a:xfrm>
          <a:prstGeom prst="rect">
            <a:avLst/>
          </a:prstGeom>
        </p:spPr>
      </p:pic>
      <p:pic>
        <p:nvPicPr>
          <p:cNvPr id="10" name="Рисунок 9" descr="DSCN477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43240" y="500042"/>
            <a:ext cx="2881301" cy="216097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8429684" cy="3071392"/>
          </a:xfrm>
        </p:spPr>
        <p:txBody>
          <a:bodyPr/>
          <a:lstStyle/>
          <a:p>
            <a:r>
              <a:rPr lang="ru-RU" sz="2800" dirty="0" smtClean="0"/>
              <a:t>Организация образовательного пространства и разнообразие материалов, оборудования и инвентаря в здании и на участке нашей группы обеспечивают:</a:t>
            </a:r>
          </a:p>
          <a:p>
            <a:endParaRPr lang="ru-RU" dirty="0"/>
          </a:p>
        </p:txBody>
      </p:sp>
      <p:pic>
        <p:nvPicPr>
          <p:cNvPr id="4" name="Рисунок 3" descr="1280-88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2428868"/>
            <a:ext cx="6072198" cy="418412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86388"/>
            <a:ext cx="8501122" cy="12144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</a:t>
            </a:r>
          </a:p>
          <a:p>
            <a:endParaRPr lang="ru-RU" dirty="0"/>
          </a:p>
        </p:txBody>
      </p:sp>
      <p:pic>
        <p:nvPicPr>
          <p:cNvPr id="8" name="Рисунок 7" descr="DSCN48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4000527" cy="3000396"/>
          </a:xfrm>
          <a:prstGeom prst="rect">
            <a:avLst/>
          </a:prstGeom>
        </p:spPr>
      </p:pic>
      <p:pic>
        <p:nvPicPr>
          <p:cNvPr id="5" name="Рисунок 4" descr="DSCN47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285728"/>
            <a:ext cx="3429024" cy="2571768"/>
          </a:xfrm>
          <a:prstGeom prst="rect">
            <a:avLst/>
          </a:prstGeom>
        </p:spPr>
      </p:pic>
      <p:pic>
        <p:nvPicPr>
          <p:cNvPr id="7" name="Рисунок 6" descr="DSCN47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2071678"/>
            <a:ext cx="4095778" cy="3071834"/>
          </a:xfrm>
          <a:prstGeom prst="rect">
            <a:avLst/>
          </a:prstGeom>
        </p:spPr>
      </p:pic>
      <p:pic>
        <p:nvPicPr>
          <p:cNvPr id="10" name="Рисунок 9" descr="453-69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285992"/>
            <a:ext cx="1925929" cy="297179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N48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500306"/>
            <a:ext cx="3991162" cy="29849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572140"/>
            <a:ext cx="8501122" cy="10715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двигательную активность, в том числе развитие крупной и мелкой моторики, участие в подвижных играх и соревнованиях</a:t>
            </a:r>
            <a:endParaRPr lang="ru-RU" dirty="0"/>
          </a:p>
        </p:txBody>
      </p:sp>
      <p:pic>
        <p:nvPicPr>
          <p:cNvPr id="6" name="Рисунок 5" descr="DSCN48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214290"/>
            <a:ext cx="5572132" cy="2705270"/>
          </a:xfrm>
          <a:prstGeom prst="rect">
            <a:avLst/>
          </a:prstGeom>
        </p:spPr>
      </p:pic>
      <p:pic>
        <p:nvPicPr>
          <p:cNvPr id="10" name="Рисунок 9" descr="DSCN48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3" y="2714620"/>
            <a:ext cx="4053635" cy="279324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643578"/>
            <a:ext cx="8501122" cy="10001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эмоциональное благополучие детей во взаимодействии с предметно-пространственным окружением</a:t>
            </a:r>
            <a:endParaRPr lang="ru-RU" dirty="0"/>
          </a:p>
        </p:txBody>
      </p:sp>
      <p:pic>
        <p:nvPicPr>
          <p:cNvPr id="7" name="Рисунок 6" descr="DSCN48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2214554"/>
            <a:ext cx="4671255" cy="3362081"/>
          </a:xfrm>
          <a:prstGeom prst="rect">
            <a:avLst/>
          </a:prstGeom>
        </p:spPr>
      </p:pic>
      <p:pic>
        <p:nvPicPr>
          <p:cNvPr id="8" name="Рисунок 7" descr="DSCN49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89"/>
            <a:ext cx="4786346" cy="3418819"/>
          </a:xfrm>
          <a:prstGeom prst="rect">
            <a:avLst/>
          </a:prstGeom>
        </p:spPr>
      </p:pic>
      <p:pic>
        <p:nvPicPr>
          <p:cNvPr id="11" name="Рисунок 10" descr="644-5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2500306"/>
            <a:ext cx="3192593" cy="278608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N48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7342" y="500042"/>
            <a:ext cx="4515464" cy="52863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215034"/>
            <a:ext cx="8501122" cy="6429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возможность самовыражения детей в различных видах деятельности</a:t>
            </a:r>
          </a:p>
          <a:p>
            <a:endParaRPr lang="ru-RU" dirty="0"/>
          </a:p>
        </p:txBody>
      </p:sp>
      <p:pic>
        <p:nvPicPr>
          <p:cNvPr id="6" name="Рисунок 5" descr="DSCN479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57620" y="285728"/>
            <a:ext cx="4980537" cy="3214710"/>
          </a:xfrm>
          <a:prstGeom prst="rect">
            <a:avLst/>
          </a:prstGeom>
        </p:spPr>
      </p:pic>
      <p:pic>
        <p:nvPicPr>
          <p:cNvPr id="9" name="Рисунок 8" descr="DSCN489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857620" y="3143248"/>
            <a:ext cx="4643470" cy="300459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501122" cy="78579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достаточные возможности для движения</a:t>
            </a:r>
            <a:endParaRPr lang="ru-RU" sz="2200" dirty="0"/>
          </a:p>
        </p:txBody>
      </p:sp>
      <p:pic>
        <p:nvPicPr>
          <p:cNvPr id="5" name="Рисунок 4" descr="DSCN49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4602648" cy="2928958"/>
          </a:xfrm>
          <a:prstGeom prst="rect">
            <a:avLst/>
          </a:prstGeom>
        </p:spPr>
      </p:pic>
      <p:pic>
        <p:nvPicPr>
          <p:cNvPr id="6" name="Рисунок 5" descr="DSCN48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85728"/>
            <a:ext cx="3971111" cy="3214710"/>
          </a:xfrm>
          <a:prstGeom prst="rect">
            <a:avLst/>
          </a:prstGeom>
        </p:spPr>
      </p:pic>
      <p:pic>
        <p:nvPicPr>
          <p:cNvPr id="4" name="Рисунок 3" descr="DSCN473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8662" y="3143248"/>
            <a:ext cx="5656594" cy="2916701"/>
          </a:xfrm>
          <a:prstGeom prst="rect">
            <a:avLst/>
          </a:prstGeom>
        </p:spPr>
      </p:pic>
      <p:pic>
        <p:nvPicPr>
          <p:cNvPr id="7" name="Рисунок 6" descr="725-123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2714620"/>
            <a:ext cx="1894835" cy="321468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232</Words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Первая младшая группа № 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Перспективы развития предметно-пространственной среды в нашей группе  на учебный 2014-2015 год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2014-11-22T14:50:35Z</dcterms:created>
  <dcterms:modified xsi:type="dcterms:W3CDTF">2014-11-22T18:28:20Z</dcterms:modified>
</cp:coreProperties>
</file>