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6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CE12E28-1A8C-4DE7-8FD5-1B5CFC5861F6}" type="datetimeFigureOut">
              <a:rPr lang="ru-RU" smtClean="0"/>
              <a:pPr/>
              <a:t>22.11.2014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CAC27C96-832B-47D6-A7E0-BA666186FA3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CE12E28-1A8C-4DE7-8FD5-1B5CFC5861F6}" type="datetimeFigureOut">
              <a:rPr lang="ru-RU" smtClean="0"/>
              <a:pPr/>
              <a:t>22.11.2014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AC27C96-832B-47D6-A7E0-BA666186FA3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CE12E28-1A8C-4DE7-8FD5-1B5CFC5861F6}" type="datetimeFigureOut">
              <a:rPr lang="ru-RU" smtClean="0"/>
              <a:pPr/>
              <a:t>22.11.2014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AC27C96-832B-47D6-A7E0-BA666186FA3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CE12E28-1A8C-4DE7-8FD5-1B5CFC5861F6}" type="datetimeFigureOut">
              <a:rPr lang="ru-RU" smtClean="0"/>
              <a:pPr/>
              <a:t>22.11.2014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AC27C96-832B-47D6-A7E0-BA666186FA34}"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CE12E28-1A8C-4DE7-8FD5-1B5CFC5861F6}" type="datetimeFigureOut">
              <a:rPr lang="ru-RU" smtClean="0"/>
              <a:pPr/>
              <a:t>22.11.2014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AC27C96-832B-47D6-A7E0-BA666186FA34}"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CE12E28-1A8C-4DE7-8FD5-1B5CFC5861F6}" type="datetimeFigureOut">
              <a:rPr lang="ru-RU" smtClean="0"/>
              <a:pPr/>
              <a:t>22.11.2014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AC27C96-832B-47D6-A7E0-BA666186FA34}"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CE12E28-1A8C-4DE7-8FD5-1B5CFC5861F6}" type="datetimeFigureOut">
              <a:rPr lang="ru-RU" smtClean="0"/>
              <a:pPr/>
              <a:t>22.11.2014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AC27C96-832B-47D6-A7E0-BA666186FA3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CE12E28-1A8C-4DE7-8FD5-1B5CFC5861F6}" type="datetimeFigureOut">
              <a:rPr lang="ru-RU" smtClean="0"/>
              <a:pPr/>
              <a:t>22.11.2014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AC27C96-832B-47D6-A7E0-BA666186FA34}"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CE12E28-1A8C-4DE7-8FD5-1B5CFC5861F6}" type="datetimeFigureOut">
              <a:rPr lang="ru-RU" smtClean="0"/>
              <a:pPr/>
              <a:t>22.11.2014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AC27C96-832B-47D6-A7E0-BA666186FA3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CE12E28-1A8C-4DE7-8FD5-1B5CFC5861F6}" type="datetimeFigureOut">
              <a:rPr lang="ru-RU" smtClean="0"/>
              <a:pPr/>
              <a:t>22.11.2014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AC27C96-832B-47D6-A7E0-BA666186FA3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CE12E28-1A8C-4DE7-8FD5-1B5CFC5861F6}" type="datetimeFigureOut">
              <a:rPr lang="ru-RU" smtClean="0"/>
              <a:pPr/>
              <a:t>22.11.2014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CAC27C96-832B-47D6-A7E0-BA666186FA34}"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E12E28-1A8C-4DE7-8FD5-1B5CFC5861F6}" type="datetimeFigureOut">
              <a:rPr lang="ru-RU" smtClean="0"/>
              <a:pPr/>
              <a:t>22.11.2014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AC27C96-832B-47D6-A7E0-BA666186FA3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Игры-головоломки</a:t>
            </a:r>
            <a:endParaRPr lang="ru-RU" dirty="0"/>
          </a:p>
        </p:txBody>
      </p:sp>
      <p:sp>
        <p:nvSpPr>
          <p:cNvPr id="3" name="Подзаголовок 2"/>
          <p:cNvSpPr>
            <a:spLocks noGrp="1"/>
          </p:cNvSpPr>
          <p:nvPr>
            <p:ph type="subTitle" idx="1"/>
          </p:nvPr>
        </p:nvSpPr>
        <p:spPr/>
        <p:txBody>
          <a:bodyPr/>
          <a:lstStyle/>
          <a:p>
            <a:r>
              <a:rPr lang="ru-RU" dirty="0" smtClean="0"/>
              <a:t>Автор</a:t>
            </a:r>
            <a:r>
              <a:rPr lang="en-US" dirty="0" smtClean="0"/>
              <a:t>:</a:t>
            </a:r>
            <a:r>
              <a:rPr lang="ru-RU" dirty="0" smtClean="0"/>
              <a:t> воспитатель МБДОУ №470  </a:t>
            </a:r>
            <a:r>
              <a:rPr lang="ru-RU" dirty="0" err="1" smtClean="0"/>
              <a:t>Шулякова</a:t>
            </a:r>
            <a:r>
              <a:rPr lang="ru-RU" dirty="0" smtClean="0"/>
              <a:t> </a:t>
            </a:r>
            <a:r>
              <a:rPr lang="ru-RU" dirty="0" smtClean="0"/>
              <a:t>Вера </a:t>
            </a:r>
            <a:r>
              <a:rPr lang="ru-RU" dirty="0" smtClean="0"/>
              <a:t>И</a:t>
            </a:r>
            <a:r>
              <a:rPr lang="ru-RU" dirty="0" smtClean="0"/>
              <a:t>горевна </a:t>
            </a:r>
            <a:r>
              <a:rPr lang="ru-RU" dirty="0" smtClean="0"/>
              <a:t>г.Челябинск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1100" b="1" dirty="0" smtClean="0"/>
              <a:t>Абдул — </a:t>
            </a:r>
            <a:r>
              <a:rPr lang="ru-RU" sz="1100" b="1" dirty="0" err="1" smtClean="0"/>
              <a:t>Вефа</a:t>
            </a:r>
            <a:r>
              <a:rPr lang="ru-RU" sz="1100" dirty="0" smtClean="0"/>
              <a:t/>
            </a:r>
            <a:br>
              <a:rPr lang="ru-RU" sz="1100" dirty="0" smtClean="0"/>
            </a:br>
            <a:r>
              <a:rPr lang="ru-RU" sz="1100" dirty="0" smtClean="0"/>
              <a:t>Одним из первых научных трудов известных человечеству по решению задач на разрезание является трактат Абдул </a:t>
            </a:r>
            <a:r>
              <a:rPr lang="ru-RU" sz="1100" dirty="0" err="1" smtClean="0"/>
              <a:t>Вефа</a:t>
            </a:r>
            <a:r>
              <a:rPr lang="ru-RU" sz="1100" dirty="0" smtClean="0"/>
              <a:t>. Он являлся персидским астрономом. Жил в десятом веке в Багдаде. Сохранились лишь отдельные части этой книги и в том числе решение задачи как разрезать три одинаковых квадрата на 9 частей из которых в дальнейшем возможно сложить один большой квадрат. В дальнейшем решение этой задачи с условием использования минимального количества элементов было сделано англичанином Генри Э. </a:t>
            </a:r>
            <a:r>
              <a:rPr lang="ru-RU" sz="1100" dirty="0" err="1" smtClean="0"/>
              <a:t>Дьюдени</a:t>
            </a:r>
            <a:r>
              <a:rPr lang="ru-RU" sz="1100" dirty="0" smtClean="0"/>
              <a:t>. Он решил задачу Абдул </a:t>
            </a:r>
            <a:r>
              <a:rPr lang="ru-RU" sz="1100" dirty="0" err="1" smtClean="0"/>
              <a:t>Вефа</a:t>
            </a:r>
            <a:r>
              <a:rPr lang="ru-RU" sz="1100" dirty="0" smtClean="0"/>
              <a:t> с использованием 6 элементов, и это является минимальным решение на настоящие время.</a:t>
            </a:r>
          </a:p>
          <a:p>
            <a:r>
              <a:rPr lang="ru-RU" sz="1100" b="1" dirty="0" smtClean="0"/>
              <a:t>Линдгрен</a:t>
            </a:r>
            <a:r>
              <a:rPr lang="ru-RU" sz="1100" dirty="0" smtClean="0"/>
              <a:t/>
            </a:r>
            <a:br>
              <a:rPr lang="ru-RU" sz="1100" dirty="0" smtClean="0"/>
            </a:br>
            <a:r>
              <a:rPr lang="ru-RU" sz="1100" dirty="0" smtClean="0"/>
              <a:t>Энциклопедией решения различных задач на разрезание является книга Гарри </a:t>
            </a:r>
            <a:r>
              <a:rPr lang="ru-RU" sz="1100" dirty="0" err="1" smtClean="0"/>
              <a:t>Линдгрена</a:t>
            </a:r>
            <a:r>
              <a:rPr lang="ru-RU" sz="1100" dirty="0" smtClean="0"/>
              <a:t> «Геометрия разрезаний». В этой книге можно найти рекорды по разрезанию многоугольников на заданные фигуры. При использовании треугольника как базового элемента — многоугольники можно разрезать на следующие количество частей:</a:t>
            </a:r>
            <a:br>
              <a:rPr lang="ru-RU" sz="1100" dirty="0" smtClean="0"/>
            </a:br>
            <a:r>
              <a:rPr lang="ru-RU" sz="1100" dirty="0" smtClean="0"/>
              <a:t>квадрат — 4</a:t>
            </a:r>
            <a:br>
              <a:rPr lang="ru-RU" sz="1100" dirty="0" smtClean="0"/>
            </a:br>
            <a:r>
              <a:rPr lang="ru-RU" sz="1100" dirty="0" smtClean="0"/>
              <a:t>пятиугольник — 6</a:t>
            </a:r>
            <a:br>
              <a:rPr lang="ru-RU" sz="1100" dirty="0" smtClean="0"/>
            </a:br>
            <a:r>
              <a:rPr lang="ru-RU" sz="1100" dirty="0" smtClean="0"/>
              <a:t>шестиугольник — 5</a:t>
            </a:r>
            <a:br>
              <a:rPr lang="ru-RU" sz="1100" dirty="0" smtClean="0"/>
            </a:br>
            <a:r>
              <a:rPr lang="ru-RU" sz="1100" dirty="0" smtClean="0"/>
              <a:t>семиугольник — 9</a:t>
            </a:r>
            <a:br>
              <a:rPr lang="ru-RU" sz="1100" dirty="0" smtClean="0"/>
            </a:br>
            <a:r>
              <a:rPr lang="ru-RU" sz="1100" dirty="0" smtClean="0"/>
              <a:t>восьмиугольник — 8</a:t>
            </a:r>
            <a:br>
              <a:rPr lang="ru-RU" sz="1100" dirty="0" smtClean="0"/>
            </a:br>
            <a:r>
              <a:rPr lang="ru-RU" sz="1100" dirty="0" smtClean="0"/>
              <a:t>девятиугольник — 9</a:t>
            </a:r>
            <a:br>
              <a:rPr lang="ru-RU" sz="1100" dirty="0" smtClean="0"/>
            </a:br>
            <a:r>
              <a:rPr lang="ru-RU" sz="1100" dirty="0" smtClean="0"/>
              <a:t>десятиугольник — 8</a:t>
            </a:r>
            <a:br>
              <a:rPr lang="ru-RU" sz="1100" dirty="0" smtClean="0"/>
            </a:br>
            <a:r>
              <a:rPr lang="ru-RU" sz="1100" dirty="0" err="1" smtClean="0"/>
              <a:t>двенадцатиугольник</a:t>
            </a:r>
            <a:r>
              <a:rPr lang="ru-RU" sz="1100" dirty="0" smtClean="0"/>
              <a:t> — 8</a:t>
            </a: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1100" dirty="0" smtClean="0"/>
              <a:t>Рассматривая решения задач на разрезание понимаешь, что универсального алгоритма или метода не существует. Иногда начинающий геометр в своем решении может значительно превзойти более опытного человека. Это простота и доступность является основой популярности игр основанных на решении таких задач. сразу на ум приходит пример — тетрис.</a:t>
            </a:r>
          </a:p>
          <a:p>
            <a:r>
              <a:rPr lang="ru-RU" sz="1100" b="1" dirty="0" err="1" smtClean="0"/>
              <a:t>Пазлы</a:t>
            </a:r>
            <a:r>
              <a:rPr lang="ru-RU" sz="1100" dirty="0" smtClean="0"/>
              <a:t/>
            </a:r>
            <a:br>
              <a:rPr lang="ru-RU" sz="1100" dirty="0" smtClean="0"/>
            </a:br>
            <a:r>
              <a:rPr lang="ru-RU" sz="1100" dirty="0" smtClean="0"/>
              <a:t>Игрой внешне близкой </a:t>
            </a:r>
            <a:r>
              <a:rPr lang="ru-RU" sz="1100" dirty="0" err="1" smtClean="0"/>
              <a:t>танграму</a:t>
            </a:r>
            <a:r>
              <a:rPr lang="ru-RU" sz="1100" dirty="0" smtClean="0"/>
              <a:t> являются </a:t>
            </a:r>
            <a:r>
              <a:rPr lang="ru-RU" sz="1100" dirty="0" err="1" smtClean="0"/>
              <a:t>пазлы</a:t>
            </a:r>
            <a:r>
              <a:rPr lang="ru-RU" sz="1100" dirty="0" smtClean="0"/>
              <a:t>. В начале </a:t>
            </a:r>
            <a:r>
              <a:rPr lang="ru-RU" sz="1100" dirty="0" err="1" smtClean="0"/>
              <a:t>пазлы</a:t>
            </a:r>
            <a:r>
              <a:rPr lang="ru-RU" sz="1100" dirty="0" smtClean="0"/>
              <a:t> являлись большим набором фигур неправильной формы из которых необходимо было сложить картинку — задание. Несмотря на эту схожесть — </a:t>
            </a:r>
            <a:r>
              <a:rPr lang="ru-RU" sz="1100" dirty="0" err="1" smtClean="0"/>
              <a:t>танграм</a:t>
            </a:r>
            <a:r>
              <a:rPr lang="ru-RU" sz="1100" dirty="0" smtClean="0"/>
              <a:t>, задача противоположная, так как семь базовых элементов позволяет значительное множество фигур, а в случае </a:t>
            </a:r>
            <a:r>
              <a:rPr lang="ru-RU" sz="1100" dirty="0" err="1" smtClean="0"/>
              <a:t>пазла</a:t>
            </a:r>
            <a:r>
              <a:rPr lang="ru-RU" sz="1100" dirty="0" smtClean="0"/>
              <a:t> мы ограничены только одним решением.</a:t>
            </a:r>
            <a:br>
              <a:rPr lang="ru-RU" sz="1100" dirty="0" smtClean="0"/>
            </a:br>
            <a:r>
              <a:rPr lang="ru-RU" sz="1100" dirty="0" smtClean="0"/>
              <a:t>Сравнительный анализ </a:t>
            </a:r>
            <a:r>
              <a:rPr lang="ru-RU" sz="1100" dirty="0" err="1" smtClean="0"/>
              <a:t>танграма</a:t>
            </a:r>
            <a:r>
              <a:rPr lang="ru-RU" sz="1100" dirty="0" smtClean="0"/>
              <a:t> с другими аналогичными играми был сделан Р.Ридом в книге «</a:t>
            </a:r>
            <a:r>
              <a:rPr lang="ru-RU" sz="1100" dirty="0" err="1" smtClean="0"/>
              <a:t>Танграмы</a:t>
            </a:r>
            <a:r>
              <a:rPr lang="ru-RU" sz="1100" dirty="0" smtClean="0"/>
              <a:t>: 330 головоломок». Для игры </a:t>
            </a:r>
            <a:r>
              <a:rPr lang="ru-RU" sz="1100" dirty="0" err="1" smtClean="0"/>
              <a:t>танграм</a:t>
            </a:r>
            <a:r>
              <a:rPr lang="ru-RU" sz="1100" dirty="0" smtClean="0"/>
              <a:t> основным требованием к человеку является логическое мышление и геометрическая интуиция, а для игры </a:t>
            </a:r>
            <a:r>
              <a:rPr lang="ru-RU" sz="1100" dirty="0" err="1" smtClean="0"/>
              <a:t>пазл</a:t>
            </a:r>
            <a:r>
              <a:rPr lang="ru-RU" sz="1100" dirty="0" smtClean="0"/>
              <a:t> — все-таки всего лишь усидчивость и терпение.</a:t>
            </a:r>
          </a:p>
          <a:p>
            <a:r>
              <a:rPr lang="ru-RU" sz="1100" b="1" dirty="0" smtClean="0"/>
              <a:t>Миф создания</a:t>
            </a:r>
            <a:r>
              <a:rPr lang="ru-RU" sz="1100" dirty="0" smtClean="0"/>
              <a:t/>
            </a:r>
            <a:br>
              <a:rPr lang="ru-RU" sz="1100" dirty="0" smtClean="0"/>
            </a:br>
            <a:r>
              <a:rPr lang="ru-RU" sz="1100" dirty="0" smtClean="0"/>
              <a:t>Существует целый ряд версий и гипотез возникновения игры </a:t>
            </a:r>
            <a:r>
              <a:rPr lang="ru-RU" sz="1100" dirty="0" err="1" smtClean="0"/>
              <a:t>танграм</a:t>
            </a:r>
            <a:r>
              <a:rPr lang="ru-RU" sz="1100" dirty="0" smtClean="0"/>
              <a:t>. Наиболее распространенной и известной является та, что игра </a:t>
            </a:r>
            <a:r>
              <a:rPr lang="ru-RU" sz="1100" dirty="0" err="1" smtClean="0"/>
              <a:t>танграм</a:t>
            </a:r>
            <a:r>
              <a:rPr lang="ru-RU" sz="1100" dirty="0" smtClean="0"/>
              <a:t> насчитывает около 4000 лет. Такую дату можно прочитать у </a:t>
            </a:r>
            <a:r>
              <a:rPr lang="ru-RU" sz="1100" dirty="0" err="1" smtClean="0"/>
              <a:t>Кордемского</a:t>
            </a:r>
            <a:r>
              <a:rPr lang="ru-RU" sz="1100" dirty="0" smtClean="0"/>
              <a:t> Б.А. или Котова А.Я., а так же у различных иностранных авторов. Мнение о </a:t>
            </a:r>
            <a:r>
              <a:rPr lang="ru-RU" sz="1100" dirty="0" err="1" smtClean="0"/>
              <a:t>танграме</a:t>
            </a:r>
            <a:r>
              <a:rPr lang="ru-RU" sz="1100" dirty="0" smtClean="0"/>
              <a:t>, как о самой древней головоломке является весьма распространенным. Однако, это всеобщее заблуждение. Миф о этом создал </a:t>
            </a:r>
            <a:r>
              <a:rPr lang="ru-RU" sz="1100" dirty="0" err="1" smtClean="0"/>
              <a:t>С.Лойд</a:t>
            </a:r>
            <a:r>
              <a:rPr lang="ru-RU" sz="1100" dirty="0" smtClean="0"/>
              <a:t>. В 1903 году он выпустил книгу «Восьмая книга Тана» в которой впервые опубликовал свою красивую версию о древнем происхождение игры. Это и по настоящее время один из величайших розыгрышей в мире головоломок</a:t>
            </a:r>
            <a:r>
              <a:rPr lang="ru-RU" sz="1100" dirty="0" smtClean="0"/>
              <a:t>.</a:t>
            </a:r>
            <a:endParaRPr lang="ru-RU" sz="1100" dirty="0" smtClean="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0000" lnSpcReduction="20000"/>
          </a:bodyPr>
          <a:lstStyle/>
          <a:p>
            <a:r>
              <a:rPr lang="ru-RU" b="1" dirty="0" smtClean="0"/>
              <a:t>О названии </a:t>
            </a:r>
            <a:r>
              <a:rPr lang="ru-RU" b="1" dirty="0" err="1" smtClean="0"/>
              <a:t>Танграм</a:t>
            </a:r>
            <a:r>
              <a:rPr lang="ru-RU" dirty="0" smtClean="0"/>
              <a:t/>
            </a:r>
            <a:br>
              <a:rPr lang="ru-RU" dirty="0" smtClean="0"/>
            </a:br>
            <a:r>
              <a:rPr lang="ru-RU" dirty="0" smtClean="0"/>
              <a:t>В Китае название </a:t>
            </a:r>
            <a:r>
              <a:rPr lang="ru-RU" dirty="0" err="1" smtClean="0"/>
              <a:t>Танграм</a:t>
            </a:r>
            <a:r>
              <a:rPr lang="ru-RU" dirty="0" smtClean="0"/>
              <a:t> неизвестно, а игра имеет название </a:t>
            </a:r>
            <a:r>
              <a:rPr lang="ru-RU" dirty="0" err="1" smtClean="0"/>
              <a:t>Ши-Чао-Тю</a:t>
            </a:r>
            <a:r>
              <a:rPr lang="ru-RU" dirty="0" smtClean="0"/>
              <a:t> (семь хитроумных фигур).</a:t>
            </a:r>
            <a:br>
              <a:rPr lang="ru-RU" dirty="0" smtClean="0"/>
            </a:br>
            <a:r>
              <a:rPr lang="ru-RU" dirty="0" smtClean="0"/>
              <a:t>В Оксфордском словаре английского языка — название </a:t>
            </a:r>
            <a:r>
              <a:rPr lang="ru-RU" dirty="0" err="1" smtClean="0"/>
              <a:t>Танграм</a:t>
            </a:r>
            <a:r>
              <a:rPr lang="ru-RU" dirty="0" smtClean="0"/>
              <a:t> появляется с ссылкой на авторитетного Генри </a:t>
            </a:r>
            <a:r>
              <a:rPr lang="ru-RU" dirty="0" err="1" smtClean="0"/>
              <a:t>Э.Дьюдени</a:t>
            </a:r>
            <a:r>
              <a:rPr lang="ru-RU" dirty="0" smtClean="0"/>
              <a:t>, его версию принял составитель словаря </a:t>
            </a:r>
            <a:r>
              <a:rPr lang="ru-RU" dirty="0" err="1" smtClean="0"/>
              <a:t>Д.Мюррей</a:t>
            </a:r>
            <a:r>
              <a:rPr lang="ru-RU" dirty="0" smtClean="0"/>
              <a:t>. Он обнаружил, что слово </a:t>
            </a:r>
            <a:r>
              <a:rPr lang="ru-RU" dirty="0" err="1" smtClean="0"/>
              <a:t>танграм</a:t>
            </a:r>
            <a:r>
              <a:rPr lang="ru-RU" dirty="0" smtClean="0"/>
              <a:t> впервые встречается в словаре Вебстера издания 1864 г. По мнению в </a:t>
            </a:r>
            <a:r>
              <a:rPr lang="ru-RU" dirty="0" err="1" smtClean="0"/>
              <a:t>Мюррея</a:t>
            </a:r>
            <a:r>
              <a:rPr lang="ru-RU" dirty="0" smtClean="0"/>
              <a:t>, само слово </a:t>
            </a:r>
            <a:r>
              <a:rPr lang="ru-RU" dirty="0" err="1" smtClean="0"/>
              <a:t>танграм</a:t>
            </a:r>
            <a:r>
              <a:rPr lang="ru-RU" dirty="0" smtClean="0"/>
              <a:t> было придумано в середине прошлого столетия неким американцем, образовавшим неологизм из слова Тан, что означает на кантонском диалекте китайский, и распространенного суффикса -</a:t>
            </a:r>
            <a:r>
              <a:rPr lang="ru-RU" dirty="0" err="1" smtClean="0"/>
              <a:t>грам</a:t>
            </a:r>
            <a:r>
              <a:rPr lang="ru-RU" dirty="0" smtClean="0"/>
              <a:t> (как в словах анаграмма или криптограмма). Иная теория происхождения слова </a:t>
            </a:r>
            <a:r>
              <a:rPr lang="ru-RU" dirty="0" err="1" smtClean="0"/>
              <a:t>танграм</a:t>
            </a:r>
            <a:r>
              <a:rPr lang="ru-RU" dirty="0" smtClean="0"/>
              <a:t> была выдвинута Питером Ван </a:t>
            </a:r>
            <a:r>
              <a:rPr lang="ru-RU" dirty="0" err="1" smtClean="0"/>
              <a:t>Ноутом</a:t>
            </a:r>
            <a:r>
              <a:rPr lang="ru-RU" dirty="0" smtClean="0"/>
              <a:t> в предисловии к новому изданию книги Ллойда: китайские семьи, живущие на лодках, называются танка, тан по-китайски означает — падшая женщина. Американские моряки, покупавшие головоломку у девушек — танка, могли назвать ее </a:t>
            </a:r>
            <a:r>
              <a:rPr lang="ru-RU" dirty="0" err="1" smtClean="0"/>
              <a:t>танграмом</a:t>
            </a:r>
            <a:r>
              <a:rPr lang="ru-RU" dirty="0" smtClean="0"/>
              <a:t> — головоломкой доступных девушек. В книге «Китайский философский и математический </a:t>
            </a:r>
            <a:r>
              <a:rPr lang="ru-RU" dirty="0" err="1" smtClean="0"/>
              <a:t>транграм</a:t>
            </a:r>
            <a:r>
              <a:rPr lang="ru-RU" dirty="0" smtClean="0"/>
              <a:t>» (1817 г.) слово </a:t>
            </a:r>
            <a:r>
              <a:rPr lang="ru-RU" dirty="0" err="1" smtClean="0"/>
              <a:t>транграм</a:t>
            </a:r>
            <a:r>
              <a:rPr lang="ru-RU" dirty="0" smtClean="0"/>
              <a:t> — трактуется, как старинное английское слово — обозначающие игрушка головоломка.</a:t>
            </a:r>
          </a:p>
          <a:p>
            <a:r>
              <a:rPr lang="ru-RU" b="1" dirty="0" smtClean="0"/>
              <a:t>Розыгрыш </a:t>
            </a:r>
            <a:r>
              <a:rPr lang="ru-RU" b="1" dirty="0" err="1" smtClean="0"/>
              <a:t>Дьюдени</a:t>
            </a:r>
            <a:r>
              <a:rPr lang="ru-RU" dirty="0" smtClean="0"/>
              <a:t/>
            </a:r>
            <a:br>
              <a:rPr lang="ru-RU" dirty="0" smtClean="0"/>
            </a:br>
            <a:r>
              <a:rPr lang="ru-RU" dirty="0" smtClean="0"/>
              <a:t>В своей книге «Математические развлечения» он приводит вымышленную историю о том, как один американский корреспондент приобрел набор перламутровых танов китайской работы, к которому прилагалось отпечатанная на рисовой бумаге брошюра, содержавшая более 300-х фигур. Корреспондента заинтересовал таинственный иероглиф на титульном листе, но все китайцы, к которым он обращался с просьбой объяснить, что означает этот знак, не хотели или не могли ничем ему помочь. Он воспроизвел иероглиф в своей книге и обратился к читателям за помощью. Мы знаем, что ответили </a:t>
            </a:r>
            <a:r>
              <a:rPr lang="ru-RU" dirty="0" err="1" smtClean="0"/>
              <a:t>Дьюдени</a:t>
            </a:r>
            <a:r>
              <a:rPr lang="ru-RU" dirty="0" smtClean="0"/>
              <a:t> его современники, но Рид, у которого была та же брошюра, без труда разгадал загадку. Иероглиф был просто надписью под </a:t>
            </a:r>
            <a:r>
              <a:rPr lang="ru-RU" dirty="0" err="1" smtClean="0"/>
              <a:t>танграмом</a:t>
            </a:r>
            <a:r>
              <a:rPr lang="ru-RU" dirty="0" smtClean="0"/>
              <a:t>, изображавшим двух человек. Надпись гласила — два человека лицом друг к другу пьют чай. Эта картинка свидетельствовала о больших возможностях, таящихся в игре </a:t>
            </a:r>
            <a:r>
              <a:rPr lang="ru-RU" dirty="0" err="1" smtClean="0"/>
              <a:t>танграм</a:t>
            </a:r>
            <a:r>
              <a:rPr lang="ru-RU" dirty="0" smtClean="0"/>
              <a:t>.</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Литература</a:t>
            </a:r>
            <a:r>
              <a:rPr lang="en-US" dirty="0" smtClean="0"/>
              <a:t>:</a:t>
            </a:r>
            <a:endParaRPr lang="ru-RU" dirty="0" smtClean="0"/>
          </a:p>
          <a:p>
            <a:r>
              <a:rPr lang="ru-RU" dirty="0" smtClean="0"/>
              <a:t>З.А.Михайлова, Р.Л.Непомнящая. - СПБ.</a:t>
            </a:r>
            <a:r>
              <a:rPr lang="en-US" dirty="0" smtClean="0"/>
              <a:t>:”</a:t>
            </a:r>
            <a:r>
              <a:rPr lang="ru-RU" dirty="0" smtClean="0"/>
              <a:t>Детство-пресс</a:t>
            </a:r>
            <a:r>
              <a:rPr lang="en-US" dirty="0" smtClean="0"/>
              <a:t>”</a:t>
            </a:r>
            <a:r>
              <a:rPr lang="ru-RU" dirty="0" smtClean="0"/>
              <a:t>, 2010 Математика до школы.</a:t>
            </a:r>
          </a:p>
          <a:p>
            <a:r>
              <a:rPr lang="ru-RU" dirty="0" smtClean="0"/>
              <a:t>Интернет источники.</a:t>
            </a:r>
          </a:p>
          <a:p>
            <a:endParaRPr lang="ru-RU" dirty="0" smtClean="0"/>
          </a:p>
          <a:p>
            <a:endParaRPr lang="ru-RU" dirty="0" smtClean="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196752"/>
            <a:ext cx="8229600" cy="4810539"/>
          </a:xfrm>
          <a:ln>
            <a:solidFill>
              <a:schemeClr val="bg1"/>
            </a:solidFill>
          </a:ln>
        </p:spPr>
        <p:style>
          <a:lnRef idx="2">
            <a:schemeClr val="accent1"/>
          </a:lnRef>
          <a:fillRef idx="1001">
            <a:schemeClr val="lt1"/>
          </a:fillRef>
          <a:effectRef idx="0">
            <a:schemeClr val="accent1"/>
          </a:effectRef>
          <a:fontRef idx="minor">
            <a:schemeClr val="dk1"/>
          </a:fontRef>
        </p:style>
        <p:txBody>
          <a:bodyPr>
            <a:normAutofit/>
          </a:bodyPr>
          <a:lstStyle/>
          <a:p>
            <a:r>
              <a:rPr lang="ru-RU" sz="1400" dirty="0" smtClean="0"/>
              <a:t>Это древняя  китайская игра. Если разделить квадрат на семь геометрических фигур, как это показано на рисунке, то из них можно составить огромное количество (несколько сотен) самых разнообразных силуэтов</a:t>
            </a:r>
            <a:r>
              <a:rPr lang="en-US" sz="1400" dirty="0" smtClean="0"/>
              <a:t>: </a:t>
            </a:r>
            <a:r>
              <a:rPr lang="ru-RU" sz="1400" dirty="0" smtClean="0"/>
              <a:t>человека, предметов домашнего обихода. игрушек, различных видов транспорта, цифр, букв и т.д.</a:t>
            </a:r>
          </a:p>
          <a:p>
            <a:r>
              <a:rPr lang="ru-RU" sz="1400" dirty="0" smtClean="0"/>
              <a:t>Игра очень проста. Квадрат (величина его практически может быть любой</a:t>
            </a:r>
            <a:r>
              <a:rPr lang="en-US" sz="1400" dirty="0" smtClean="0"/>
              <a:t>: </a:t>
            </a:r>
            <a:r>
              <a:rPr lang="ru-RU" sz="1400" dirty="0" smtClean="0"/>
              <a:t>5х</a:t>
            </a:r>
            <a:r>
              <a:rPr lang="en-US" sz="1400" dirty="0" smtClean="0"/>
              <a:t>5</a:t>
            </a:r>
            <a:r>
              <a:rPr lang="ru-RU" sz="1400" dirty="0" smtClean="0"/>
              <a:t>, 7х7, 10х10, 12х12 см и т.д.) разрезается так, чтобы получилось пять прямоугольных треугольников разных размеров (два больших, один средний, два маленьких)</a:t>
            </a:r>
            <a:r>
              <a:rPr lang="en-US" sz="1400" dirty="0" smtClean="0"/>
              <a:t>;</a:t>
            </a:r>
            <a:r>
              <a:rPr lang="ru-RU" sz="1400" dirty="0" smtClean="0"/>
              <a:t> один квадрат, равный по размерам двум маленьким треугольникам</a:t>
            </a:r>
            <a:r>
              <a:rPr lang="en-US" sz="1400" dirty="0" smtClean="0"/>
              <a:t>;</a:t>
            </a:r>
            <a:r>
              <a:rPr lang="ru-RU" sz="1400" dirty="0" smtClean="0"/>
              <a:t> параллелограмм, по площади равный квадрату.</a:t>
            </a:r>
          </a:p>
          <a:p>
            <a:r>
              <a:rPr lang="ru-RU" sz="1400" dirty="0" smtClean="0"/>
              <a:t>При составление силуэтов взрослый постоянно напоминает детям, что необходимо использовать все части набора, плотно присоединяя их друг к другу.</a:t>
            </a:r>
          </a:p>
        </p:txBody>
      </p:sp>
      <p:sp>
        <p:nvSpPr>
          <p:cNvPr id="3" name="Заголовок 2"/>
          <p:cNvSpPr>
            <a:spLocks noGrp="1"/>
          </p:cNvSpPr>
          <p:nvPr>
            <p:ph type="title"/>
          </p:nvPr>
        </p:nvSpPr>
        <p:spPr/>
        <p:txBody>
          <a:bodyPr/>
          <a:lstStyle/>
          <a:p>
            <a:r>
              <a:rPr lang="ru-RU" dirty="0" err="1" smtClean="0"/>
              <a:t>Танграм</a:t>
            </a:r>
            <a:r>
              <a:rPr lang="ru-RU" dirty="0" smtClean="0"/>
              <a:t>.</a:t>
            </a:r>
            <a:endParaRPr lang="ru-RU" dirty="0"/>
          </a:p>
        </p:txBody>
      </p:sp>
      <p:pic>
        <p:nvPicPr>
          <p:cNvPr id="4" name="Рисунок 3" descr="танграм.jpg"/>
          <p:cNvPicPr>
            <a:picLocks noChangeAspect="1"/>
          </p:cNvPicPr>
          <p:nvPr/>
        </p:nvPicPr>
        <p:blipFill>
          <a:blip r:embed="rId2" cstate="print"/>
          <a:stretch>
            <a:fillRect/>
          </a:stretch>
        </p:blipFill>
        <p:spPr>
          <a:xfrm rot="984247">
            <a:off x="4914872" y="4097149"/>
            <a:ext cx="3121918" cy="236822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1400" dirty="0" smtClean="0"/>
              <a:t>Детали игры получаются в результате деления круга на десять частей, как это показано на рисунке. В наборе образуется несколько пар одинаковых по форме и симметричных частей, поскольку деление круга происходит по принципу </a:t>
            </a:r>
            <a:r>
              <a:rPr lang="en-US" sz="1400" dirty="0" smtClean="0"/>
              <a:t>“</a:t>
            </a:r>
            <a:r>
              <a:rPr lang="ru-RU" sz="1400" dirty="0" smtClean="0"/>
              <a:t>каждый раз пополам</a:t>
            </a:r>
            <a:r>
              <a:rPr lang="en-US" sz="1400" dirty="0" smtClean="0"/>
              <a:t>”</a:t>
            </a:r>
            <a:endParaRPr lang="ru-RU" sz="1400" dirty="0" smtClean="0"/>
          </a:p>
          <a:p>
            <a:r>
              <a:rPr lang="ru-RU" sz="1400" dirty="0" smtClean="0"/>
              <a:t>Игра </a:t>
            </a:r>
            <a:r>
              <a:rPr lang="en-US" sz="1400" dirty="0" smtClean="0"/>
              <a:t>“</a:t>
            </a:r>
            <a:r>
              <a:rPr lang="ru-RU" sz="1400" dirty="0" smtClean="0"/>
              <a:t>Волшебный круг</a:t>
            </a:r>
            <a:r>
              <a:rPr lang="en-US" sz="1400" dirty="0" smtClean="0"/>
              <a:t>”</a:t>
            </a:r>
            <a:r>
              <a:rPr lang="ru-RU" sz="1400" dirty="0" smtClean="0"/>
              <a:t> дает возможность создавать силуэты человека, домашних и диких животных, рыб, птиц, предметов обхода и т.д. Округлость форм придает им особую выразительность. По желанию дети раскрашивают силуэты, дорисовывают их, наклеивают в виде аппликации на лист бумаги, включают силуэтные изображения в сюжетно-ролевые игры.</a:t>
            </a:r>
            <a:endParaRPr lang="ru-RU" sz="1400" dirty="0"/>
          </a:p>
        </p:txBody>
      </p:sp>
      <p:sp>
        <p:nvSpPr>
          <p:cNvPr id="3" name="Заголовок 2"/>
          <p:cNvSpPr>
            <a:spLocks noGrp="1"/>
          </p:cNvSpPr>
          <p:nvPr>
            <p:ph type="title"/>
          </p:nvPr>
        </p:nvSpPr>
        <p:spPr/>
        <p:txBody>
          <a:bodyPr/>
          <a:lstStyle/>
          <a:p>
            <a:r>
              <a:rPr lang="ru-RU" dirty="0" smtClean="0"/>
              <a:t>Волшебный круг</a:t>
            </a:r>
            <a:endParaRPr lang="ru-RU" dirty="0"/>
          </a:p>
        </p:txBody>
      </p:sp>
      <p:pic>
        <p:nvPicPr>
          <p:cNvPr id="5" name="Рисунок 4" descr="вол. круг.jpg"/>
          <p:cNvPicPr>
            <a:picLocks noChangeAspect="1"/>
          </p:cNvPicPr>
          <p:nvPr/>
        </p:nvPicPr>
        <p:blipFill>
          <a:blip r:embed="rId2" cstate="print"/>
          <a:stretch>
            <a:fillRect/>
          </a:stretch>
        </p:blipFill>
        <p:spPr>
          <a:xfrm rot="1274680">
            <a:off x="510201" y="3860371"/>
            <a:ext cx="2745308" cy="19426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1556792"/>
            <a:ext cx="8229600" cy="4525963"/>
          </a:xfrm>
        </p:spPr>
        <p:txBody>
          <a:bodyPr>
            <a:normAutofit/>
          </a:bodyPr>
          <a:lstStyle/>
          <a:p>
            <a:r>
              <a:rPr lang="ru-RU" sz="1400" dirty="0" smtClean="0"/>
              <a:t>Эта игра во многом напоминает </a:t>
            </a:r>
            <a:r>
              <a:rPr lang="en-US" sz="1400" dirty="0" smtClean="0"/>
              <a:t>“</a:t>
            </a:r>
            <a:r>
              <a:rPr lang="ru-RU" sz="1400" dirty="0" err="1" smtClean="0"/>
              <a:t>Танграм</a:t>
            </a:r>
            <a:r>
              <a:rPr lang="en-US" sz="1400" dirty="0" smtClean="0"/>
              <a:t>”: </a:t>
            </a:r>
            <a:r>
              <a:rPr lang="ru-RU" sz="1400" dirty="0" smtClean="0"/>
              <a:t>квадрат делится  на семь частей (см. Рисунок.). Однако детали игры получаются иные. Эту общность и различия в играх можно показать детям. В набор </a:t>
            </a:r>
            <a:r>
              <a:rPr lang="en-US" sz="1400" dirty="0" smtClean="0"/>
              <a:t>“</a:t>
            </a:r>
            <a:r>
              <a:rPr lang="ru-RU" sz="1400" dirty="0" smtClean="0"/>
              <a:t>Головоломки Пифагора</a:t>
            </a:r>
            <a:r>
              <a:rPr lang="en-US" sz="1400" dirty="0" smtClean="0"/>
              <a:t>”</a:t>
            </a:r>
            <a:r>
              <a:rPr lang="ru-RU" sz="1400" dirty="0" smtClean="0"/>
              <a:t> входят два квадрата (большой и маленький), четыре треугольника (два больших и два маленьких) и один параллелограмм.</a:t>
            </a:r>
          </a:p>
          <a:p>
            <a:r>
              <a:rPr lang="ru-RU" sz="1400" dirty="0" smtClean="0"/>
              <a:t>Изобразительные возможности игры достаточно велики и позволяют создавать силуэты разнообразных предметов и геометрических фигур сложной конфигурации, которые отдалённо напоминают объекты реальной действительности.</a:t>
            </a:r>
          </a:p>
          <a:p>
            <a:r>
              <a:rPr lang="ru-RU" sz="1400" dirty="0" smtClean="0"/>
              <a:t>Самый простой вариант игры - это создание силуэтного изображения путем последовательного укладывания деталей на расчлененный образец. Выполненный в том же масштабе, что и набор для игры.</a:t>
            </a:r>
            <a:endParaRPr lang="ru-RU" sz="1400" dirty="0"/>
          </a:p>
        </p:txBody>
      </p:sp>
      <p:sp>
        <p:nvSpPr>
          <p:cNvPr id="3" name="Заголовок 2"/>
          <p:cNvSpPr>
            <a:spLocks noGrp="1"/>
          </p:cNvSpPr>
          <p:nvPr>
            <p:ph type="title"/>
          </p:nvPr>
        </p:nvSpPr>
        <p:spPr/>
        <p:txBody>
          <a:bodyPr/>
          <a:lstStyle/>
          <a:p>
            <a:r>
              <a:rPr lang="ru-RU" dirty="0" smtClean="0"/>
              <a:t>Головоломка </a:t>
            </a:r>
            <a:r>
              <a:rPr lang="ru-RU" dirty="0" err="1" smtClean="0"/>
              <a:t>пифагора</a:t>
            </a:r>
            <a:r>
              <a:rPr lang="ru-RU" dirty="0" smtClean="0"/>
              <a:t> </a:t>
            </a:r>
            <a:endParaRPr lang="ru-RU" dirty="0"/>
          </a:p>
        </p:txBody>
      </p:sp>
      <p:pic>
        <p:nvPicPr>
          <p:cNvPr id="4" name="Рисунок 3" descr="голов. пфагор.jpg"/>
          <p:cNvPicPr>
            <a:picLocks noChangeAspect="1"/>
          </p:cNvPicPr>
          <p:nvPr/>
        </p:nvPicPr>
        <p:blipFill>
          <a:blip r:embed="rId2" cstate="print"/>
          <a:stretch>
            <a:fillRect/>
          </a:stretch>
        </p:blipFill>
        <p:spPr>
          <a:xfrm rot="372012">
            <a:off x="2419889" y="4456717"/>
            <a:ext cx="2930075" cy="172288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1400" dirty="0" smtClean="0"/>
              <a:t>Известно несколько разрезов фигуры овальной формы с целью получения игры </a:t>
            </a:r>
            <a:r>
              <a:rPr lang="en-US" sz="1400" dirty="0" smtClean="0"/>
              <a:t>“</a:t>
            </a:r>
            <a:r>
              <a:rPr lang="ru-RU" sz="1400" dirty="0" err="1" smtClean="0"/>
              <a:t>Колумбово</a:t>
            </a:r>
            <a:r>
              <a:rPr lang="ru-RU" sz="1400" dirty="0" smtClean="0"/>
              <a:t> яйцо</a:t>
            </a:r>
            <a:r>
              <a:rPr lang="en-US" sz="1400" dirty="0" smtClean="0"/>
              <a:t>”</a:t>
            </a:r>
            <a:r>
              <a:rPr lang="ru-RU" sz="1400" dirty="0" smtClean="0"/>
              <a:t>. В пособии представлен один из наиболее распространенных вариантов разреза</a:t>
            </a:r>
            <a:r>
              <a:rPr lang="en-US" sz="1400" dirty="0" smtClean="0"/>
              <a:t>:</a:t>
            </a:r>
            <a:r>
              <a:rPr lang="ru-RU" sz="1400" dirty="0" smtClean="0"/>
              <a:t> из десяти фигур четыре представляют собой треугольники, остальные имеют округлую форму.</a:t>
            </a:r>
          </a:p>
          <a:p>
            <a:r>
              <a:rPr lang="ru-RU" sz="1400" dirty="0" smtClean="0"/>
              <a:t>Округлость большинства фигур располагает к составлению из них силуэтов птиц, человека, животных. Особенно выразительными получаются силуэты пеликаны, лебедя, клоуна.</a:t>
            </a:r>
          </a:p>
          <a:p>
            <a:r>
              <a:rPr lang="ru-RU" sz="1400" dirty="0" smtClean="0"/>
              <a:t>Игра вызывает у детей большой интерес. Поэтому сразу после рассматривания ее элементов можно предложить составить силуэт птицы, выбирая для этого необходимые детали. Учитывая индивидуальные возможности ребенка, можно использовать все элементы набора или некоторые из них. В дальнейшем составленные детьми силуэты будут разнообразиться  и усложняться по структуре. Выразительности, степени сходства с реальными предметами.</a:t>
            </a:r>
            <a:endParaRPr lang="ru-RU" sz="1400" dirty="0"/>
          </a:p>
        </p:txBody>
      </p:sp>
      <p:sp>
        <p:nvSpPr>
          <p:cNvPr id="3" name="Заголовок 2"/>
          <p:cNvSpPr>
            <a:spLocks noGrp="1"/>
          </p:cNvSpPr>
          <p:nvPr>
            <p:ph type="title"/>
          </p:nvPr>
        </p:nvSpPr>
        <p:spPr/>
        <p:txBody>
          <a:bodyPr/>
          <a:lstStyle/>
          <a:p>
            <a:r>
              <a:rPr lang="ru-RU" dirty="0" err="1" smtClean="0"/>
              <a:t>Колумбово</a:t>
            </a:r>
            <a:r>
              <a:rPr lang="ru-RU" dirty="0" smtClean="0"/>
              <a:t> яйцо </a:t>
            </a:r>
            <a:endParaRPr lang="ru-RU" dirty="0"/>
          </a:p>
        </p:txBody>
      </p:sp>
      <p:pic>
        <p:nvPicPr>
          <p:cNvPr id="4" name="Рисунок 3" descr="колумбово яйцо.jpg"/>
          <p:cNvPicPr>
            <a:picLocks noChangeAspect="1"/>
          </p:cNvPicPr>
          <p:nvPr/>
        </p:nvPicPr>
        <p:blipFill>
          <a:blip r:embed="rId2" cstate="print"/>
          <a:stretch>
            <a:fillRect/>
          </a:stretch>
        </p:blipFill>
        <p:spPr>
          <a:xfrm>
            <a:off x="6588224" y="4221088"/>
            <a:ext cx="1522074" cy="234888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sz="1400" dirty="0" smtClean="0"/>
              <a:t>В наборе игры семь простых геометрических фигур</a:t>
            </a:r>
            <a:r>
              <a:rPr lang="en-US" sz="1400" dirty="0" smtClean="0"/>
              <a:t>:</a:t>
            </a:r>
            <a:r>
              <a:rPr lang="ru-RU" sz="1400" dirty="0" smtClean="0"/>
              <a:t> четыре треугольника и три четырехугольника с разным соотношением сторон. Эти элементы получаются в результате разрезания прямоугольника </a:t>
            </a:r>
            <a:r>
              <a:rPr lang="en-US" sz="1400" dirty="0" smtClean="0"/>
              <a:t>(</a:t>
            </a:r>
            <a:r>
              <a:rPr lang="ru-RU" sz="1400" dirty="0" smtClean="0"/>
              <a:t>оптимальные размеры 6х10 см).</a:t>
            </a:r>
          </a:p>
          <a:p>
            <a:r>
              <a:rPr lang="ru-RU" sz="1400" dirty="0" smtClean="0"/>
              <a:t>Внимание детей привлекает прежде сего образцы ракеты, самолёта, парусника, птиц. Опора на образец поможет справиться с задачей. В дальнейшем ребёнку следует предлагать более сложные образцы разных размеров без указания составных частей или с обозначением места расположения одной из семи частей цифрой, точкой и т.п.</a:t>
            </a:r>
          </a:p>
          <a:p>
            <a:endParaRPr lang="ru-RU" dirty="0"/>
          </a:p>
        </p:txBody>
      </p:sp>
      <p:sp>
        <p:nvSpPr>
          <p:cNvPr id="3" name="Заголовок 2"/>
          <p:cNvSpPr>
            <a:spLocks noGrp="1"/>
          </p:cNvSpPr>
          <p:nvPr>
            <p:ph type="title"/>
          </p:nvPr>
        </p:nvSpPr>
        <p:spPr/>
        <p:txBody>
          <a:bodyPr/>
          <a:lstStyle/>
          <a:p>
            <a:r>
              <a:rPr lang="ru-RU" dirty="0" smtClean="0"/>
              <a:t>Сфинкс</a:t>
            </a:r>
            <a:endParaRPr lang="ru-RU" dirty="0"/>
          </a:p>
        </p:txBody>
      </p:sp>
      <p:pic>
        <p:nvPicPr>
          <p:cNvPr id="4" name="Рисунок 3" descr="сфинкс.jpg"/>
          <p:cNvPicPr>
            <a:picLocks noChangeAspect="1"/>
          </p:cNvPicPr>
          <p:nvPr/>
        </p:nvPicPr>
        <p:blipFill>
          <a:blip r:embed="rId2" cstate="print"/>
          <a:stretch>
            <a:fillRect/>
          </a:stretch>
        </p:blipFill>
        <p:spPr>
          <a:xfrm>
            <a:off x="2915816" y="3284984"/>
            <a:ext cx="3484251" cy="235535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1400" dirty="0" smtClean="0"/>
              <a:t>Набор игры включает девять элементов, получаемых в результате разрезания геометрической фигуры сложной конфигурации, напоминающей схематическое изображение сердца или форму листа растения. Округлые и угловые детали набора позволяют  составлять всевозможные силуэты. Предавать многообразие  окружающего предметного мира. Полученные силуэтные изображения своей выразительностью, схематичностью и условностью напоминают детские рисунки.</a:t>
            </a:r>
          </a:p>
          <a:p>
            <a:r>
              <a:rPr lang="ru-RU" sz="1400" dirty="0" smtClean="0"/>
              <a:t>Упражнения детей в составлении силуэтов благотворно сказываются на результатах изобразительной деятельности, в частности предметного рисования. Силуэты вполне пригодны и для аппликации. Периодически в детском саду, школе можно устраивать выставки предметных рисунков и аппликаций на одну и ту же тему.</a:t>
            </a:r>
            <a:endParaRPr lang="ru-RU" sz="1400" dirty="0"/>
          </a:p>
        </p:txBody>
      </p:sp>
      <p:sp>
        <p:nvSpPr>
          <p:cNvPr id="3" name="Заголовок 2"/>
          <p:cNvSpPr>
            <a:spLocks noGrp="1"/>
          </p:cNvSpPr>
          <p:nvPr>
            <p:ph type="title"/>
          </p:nvPr>
        </p:nvSpPr>
        <p:spPr/>
        <p:txBody>
          <a:bodyPr/>
          <a:lstStyle/>
          <a:p>
            <a:r>
              <a:rPr lang="ru-RU" dirty="0" smtClean="0"/>
              <a:t>Листик</a:t>
            </a:r>
            <a:endParaRPr lang="ru-RU" dirty="0"/>
          </a:p>
        </p:txBody>
      </p:sp>
      <p:pic>
        <p:nvPicPr>
          <p:cNvPr id="4" name="Рисунок 3" descr="листик.jpg"/>
          <p:cNvPicPr>
            <a:picLocks noChangeAspect="1"/>
          </p:cNvPicPr>
          <p:nvPr/>
        </p:nvPicPr>
        <p:blipFill>
          <a:blip r:embed="rId2" cstate="print"/>
          <a:stretch>
            <a:fillRect/>
          </a:stretch>
        </p:blipFill>
        <p:spPr>
          <a:xfrm rot="19876701">
            <a:off x="6254742" y="3913550"/>
            <a:ext cx="1814488" cy="267289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1400" dirty="0" smtClean="0"/>
              <a:t>Элементы игры можно получить, разрезав круг ( лучше всего диаметром 8 см) на части. При разрезании необходимо строго следовать образцу в пособии. Если есть потребность в воспроизведении и переносе чертежа, то для точности следует воспользоваться калькой или копировальной бумагой. В результате разрезания круга получается семь замысловатых элементов. Отдельные из них одинаковы по размерам. Все элементы игры имеют обтекаемые контуры, что побуждает ребенка к составлению из них силуэтов животных (корова, лошадь, кошка, ворона, курица, цыплёнок, бабочка, стрекоза, рыба).</a:t>
            </a:r>
            <a:endParaRPr lang="ru-RU" sz="1400" dirty="0"/>
          </a:p>
        </p:txBody>
      </p:sp>
      <p:sp>
        <p:nvSpPr>
          <p:cNvPr id="3" name="Заголовок 2"/>
          <p:cNvSpPr>
            <a:spLocks noGrp="1"/>
          </p:cNvSpPr>
          <p:nvPr>
            <p:ph type="title"/>
          </p:nvPr>
        </p:nvSpPr>
        <p:spPr/>
        <p:txBody>
          <a:bodyPr/>
          <a:lstStyle/>
          <a:p>
            <a:r>
              <a:rPr lang="ru-RU" dirty="0" smtClean="0"/>
              <a:t>Вьетнамская игра</a:t>
            </a:r>
            <a:endParaRPr lang="ru-RU" dirty="0"/>
          </a:p>
        </p:txBody>
      </p:sp>
      <p:pic>
        <p:nvPicPr>
          <p:cNvPr id="4" name="Рисунок 3" descr="вьетнамская игра.jpg"/>
          <p:cNvPicPr>
            <a:picLocks noChangeAspect="1"/>
          </p:cNvPicPr>
          <p:nvPr/>
        </p:nvPicPr>
        <p:blipFill>
          <a:blip r:embed="rId2" cstate="print"/>
          <a:stretch>
            <a:fillRect/>
          </a:stretch>
        </p:blipFill>
        <p:spPr>
          <a:xfrm>
            <a:off x="4283968" y="3068960"/>
            <a:ext cx="4320480" cy="29638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Это интересно!</a:t>
            </a:r>
            <a:endParaRPr lang="ru-RU" dirty="0"/>
          </a:p>
        </p:txBody>
      </p:sp>
      <p:sp>
        <p:nvSpPr>
          <p:cNvPr id="5" name="Содержимое 1"/>
          <p:cNvSpPr>
            <a:spLocks noGrp="1"/>
          </p:cNvSpPr>
          <p:nvPr>
            <p:ph idx="1"/>
          </p:nvPr>
        </p:nvSpPr>
        <p:spPr/>
        <p:txBody>
          <a:bodyPr>
            <a:normAutofit/>
          </a:bodyPr>
          <a:lstStyle/>
          <a:p>
            <a:r>
              <a:rPr lang="ru-RU" sz="1100" b="1" dirty="0" smtClean="0"/>
              <a:t>Льюис </a:t>
            </a:r>
            <a:r>
              <a:rPr lang="ru-RU" sz="1100" b="1" dirty="0" smtClean="0"/>
              <a:t>Кэрролл</a:t>
            </a:r>
            <a:endParaRPr lang="ru-RU" sz="1100" dirty="0" smtClean="0"/>
          </a:p>
          <a:p>
            <a:r>
              <a:rPr lang="ru-RU" sz="1100" dirty="0" smtClean="0"/>
              <a:t>Все мы хорошо знаем книгу «Алиса в стране чудес» Л.Кэрролла (Чарльз </a:t>
            </a:r>
            <a:r>
              <a:rPr lang="ru-RU" sz="1100" dirty="0" err="1" smtClean="0"/>
              <a:t>Лютвидж</a:t>
            </a:r>
            <a:r>
              <a:rPr lang="ru-RU" sz="1100" dirty="0" smtClean="0"/>
              <a:t> Доджсон). Однако это его не единственное произведение. В книге «Модная китайская головоломка» он пишет, что </a:t>
            </a:r>
            <a:r>
              <a:rPr lang="ru-RU" sz="1100" dirty="0" err="1" smtClean="0"/>
              <a:t>танграм</a:t>
            </a:r>
            <a:r>
              <a:rPr lang="ru-RU" sz="1100" dirty="0" smtClean="0"/>
              <a:t> был любимой игрой Наполеона, который, лишившись трона, в изгнании проводил долгие часы за этой забавой, «упражняя свое терпение и находчивость». Упоминание о любимой игре Наполеона, скорее всего не соответствует действительности, однако, и нет обратных доказательств, что, в свою очередь, позволяет существовать и такой красивой версии.</a:t>
            </a:r>
          </a:p>
          <a:p>
            <a:r>
              <a:rPr lang="ru-RU" sz="1100" b="1" dirty="0" smtClean="0"/>
              <a:t>Эдгар А. По</a:t>
            </a:r>
            <a:endParaRPr lang="ru-RU" sz="1100" dirty="0" smtClean="0"/>
          </a:p>
          <a:p>
            <a:r>
              <a:rPr lang="ru-RU" sz="1100" dirty="0" err="1" smtClean="0"/>
              <a:t>Танграм</a:t>
            </a:r>
            <a:r>
              <a:rPr lang="ru-RU" sz="1100" dirty="0" smtClean="0"/>
              <a:t> - сердце</a:t>
            </a:r>
          </a:p>
          <a:p>
            <a:r>
              <a:rPr lang="ru-RU" sz="1100" dirty="0" smtClean="0"/>
              <a:t>Одним из поклонников игры был Эдгар А. По. Принадлежавший ему </a:t>
            </a:r>
            <a:r>
              <a:rPr lang="ru-RU" sz="1100" dirty="0" err="1" smtClean="0"/>
              <a:t>танграм</a:t>
            </a:r>
            <a:r>
              <a:rPr lang="ru-RU" sz="1100" dirty="0" smtClean="0"/>
              <a:t> сделан из слоновой кости и в настоящее время хранится в Нью-Йоркской публичной библиотеке.</a:t>
            </a:r>
            <a:br>
              <a:rPr lang="ru-RU" sz="1100" dirty="0" smtClean="0"/>
            </a:br>
            <a:r>
              <a:rPr lang="ru-RU" sz="1100" dirty="0" smtClean="0"/>
              <a:t>Известный писатель и дипломат Роберт </a:t>
            </a:r>
            <a:r>
              <a:rPr lang="ru-RU" sz="1100" dirty="0" err="1" smtClean="0"/>
              <a:t>ван</a:t>
            </a:r>
            <a:r>
              <a:rPr lang="ru-RU" sz="1100" dirty="0" smtClean="0"/>
              <a:t> </a:t>
            </a:r>
            <a:r>
              <a:rPr lang="ru-RU" sz="1100" dirty="0" err="1" smtClean="0"/>
              <a:t>Гулик</a:t>
            </a:r>
            <a:r>
              <a:rPr lang="ru-RU" sz="1100" dirty="0" smtClean="0"/>
              <a:t> в романе «Убивающие ногтями» построил весь сюжет книги вокруг </a:t>
            </a:r>
            <a:r>
              <a:rPr lang="ru-RU" sz="1100" dirty="0" err="1" smtClean="0"/>
              <a:t>танграма</a:t>
            </a:r>
            <a:r>
              <a:rPr lang="ru-RU" sz="1100" dirty="0" smtClean="0"/>
              <a:t>.</a:t>
            </a:r>
            <a:endParaRPr lang="ru-RU" sz="11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144</TotalTime>
  <Words>979</Words>
  <Application>Microsoft Office PowerPoint</Application>
  <PresentationFormat>Экран (4:3)</PresentationFormat>
  <Paragraphs>41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Игры-головоломки</vt:lpstr>
      <vt:lpstr>Танграм.</vt:lpstr>
      <vt:lpstr>Волшебный круг</vt:lpstr>
      <vt:lpstr>Головоломка пифагора </vt:lpstr>
      <vt:lpstr>Колумбово яйцо </vt:lpstr>
      <vt:lpstr>Сфинкс</vt:lpstr>
      <vt:lpstr>Листик</vt:lpstr>
      <vt:lpstr>Вьетнамская игра</vt:lpstr>
      <vt:lpstr>Это интересно!</vt:lpstr>
      <vt:lpstr>Слайд 10</vt:lpstr>
      <vt:lpstr>Слайд 11</vt:lpstr>
      <vt:lpstr>Слайд 12</vt:lpstr>
      <vt:lpstr>Слайд 13</vt:lpstr>
    </vt:vector>
  </TitlesOfParts>
  <Company>UralSOFT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Компьютер</dc:creator>
  <cp:lastModifiedBy>Компьютер</cp:lastModifiedBy>
  <cp:revision>16</cp:revision>
  <dcterms:created xsi:type="dcterms:W3CDTF">2014-11-22T12:45:34Z</dcterms:created>
  <dcterms:modified xsi:type="dcterms:W3CDTF">2014-11-22T15:21:19Z</dcterms:modified>
</cp:coreProperties>
</file>