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5" r:id="rId7"/>
    <p:sldId id="264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32A1-8E1B-4EA8-A44F-54827DBF786A}" type="datetimeFigureOut">
              <a:rPr lang="ru-RU" smtClean="0"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030C-3DFD-4D4E-9A30-7C5881613B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12" Type="http://schemas.openxmlformats.org/officeDocument/2006/relationships/image" Target="../media/image12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"/>
            <a:ext cx="8572560" cy="10001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УРОК 1. ПРЕДМЕТ И ЗАДАЧИ ЭКОЛОГИИ.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Цель: </a:t>
            </a:r>
            <a:r>
              <a:rPr lang="ru-RU" sz="2800" b="1" dirty="0" smtClean="0">
                <a:solidFill>
                  <a:srgbClr val="7030A0"/>
                </a:solidFill>
              </a:rPr>
              <a:t>Сформировать представление об экологии как                 науке о взаимодействии живых организмов с окружающей средой.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Задачи: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Познакомить учащихся с задачами экологии, показать её место в системе других биологических наук.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Сформировать первоначальные представления о взаимоотношениях живых организмов с окружающей неживой природой, раскрыть значение экологических знаний для человека.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развивать умение школьников анализировать и оценивать экологические проблемы, результаты собственной </a:t>
            </a:r>
            <a:r>
              <a:rPr lang="ru-RU" sz="2800" b="1" dirty="0" smtClean="0">
                <a:solidFill>
                  <a:srgbClr val="FF0000"/>
                </a:solidFill>
              </a:rPr>
              <a:t>деятельности </a:t>
            </a:r>
            <a:r>
              <a:rPr lang="ru-RU" sz="2800" b="1" dirty="0">
                <a:solidFill>
                  <a:srgbClr val="FF0000"/>
                </a:solidFill>
              </a:rPr>
              <a:t>в природе;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воспитывать у учащихся бережное отношение к природе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u="sng" dirty="0">
                <a:solidFill>
                  <a:schemeClr val="tx1"/>
                </a:solidFill>
              </a:rPr>
              <a:t>Оборудование:</a:t>
            </a:r>
            <a:r>
              <a:rPr lang="ru-RU" sz="2800" b="1" dirty="0">
                <a:solidFill>
                  <a:schemeClr val="tx1"/>
                </a:solidFill>
              </a:rPr>
              <a:t> таблицы и рисунки с изображением последствий деятельности человека в природе; фотографии и рисунки редких и исчезающих растений и животных, Красная книга РФ.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5723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Объясни  смысл </a:t>
            </a:r>
            <a:r>
              <a:rPr lang="ru-RU" sz="3600" b="1" i="1" dirty="0" smtClean="0">
                <a:solidFill>
                  <a:srgbClr val="FF0000"/>
                </a:solidFill>
              </a:rPr>
              <a:t>этого стихотворения</a:t>
            </a:r>
            <a:r>
              <a:rPr lang="ru-RU" sz="3600" b="1" i="1" dirty="0">
                <a:solidFill>
                  <a:srgbClr val="FF0000"/>
                </a:solidFill>
              </a:rPr>
              <a:t>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Кромсаем </a:t>
            </a:r>
            <a:r>
              <a:rPr lang="ru-RU" b="1" dirty="0"/>
              <a:t>лед,</a:t>
            </a:r>
          </a:p>
          <a:p>
            <a:pPr>
              <a:buNone/>
            </a:pPr>
            <a:r>
              <a:rPr lang="ru-RU" b="1" dirty="0" smtClean="0"/>
              <a:t>                           Меняем </a:t>
            </a:r>
            <a:r>
              <a:rPr lang="ru-RU" b="1" dirty="0"/>
              <a:t>рек течение,</a:t>
            </a:r>
          </a:p>
          <a:p>
            <a:pPr>
              <a:buNone/>
            </a:pPr>
            <a:r>
              <a:rPr lang="ru-RU" b="1" dirty="0" smtClean="0"/>
              <a:t>                           Твердим </a:t>
            </a:r>
            <a:r>
              <a:rPr lang="ru-RU" b="1" dirty="0"/>
              <a:t>о том, что дел невпроворот …</a:t>
            </a:r>
          </a:p>
          <a:p>
            <a:pPr>
              <a:buNone/>
            </a:pPr>
            <a:r>
              <a:rPr lang="ru-RU" b="1" dirty="0" smtClean="0"/>
              <a:t>                           Но </a:t>
            </a:r>
            <a:r>
              <a:rPr lang="ru-RU" b="1" dirty="0"/>
              <a:t>мы еще придем просить прощенья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этих рек, барханов и болот.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самого гигантского восхода,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самого мельчайшего малька….</a:t>
            </a:r>
          </a:p>
          <a:p>
            <a:pPr>
              <a:buNone/>
            </a:pPr>
            <a:r>
              <a:rPr lang="ru-RU" b="1" dirty="0" smtClean="0"/>
              <a:t>                           Пока </a:t>
            </a:r>
            <a:r>
              <a:rPr lang="ru-RU" b="1" dirty="0"/>
              <a:t>об этом думать неохота.</a:t>
            </a:r>
          </a:p>
          <a:p>
            <a:pPr>
              <a:buNone/>
            </a:pPr>
            <a:r>
              <a:rPr lang="ru-RU" b="1" dirty="0" smtClean="0"/>
              <a:t>                           Сейчас </a:t>
            </a:r>
            <a:r>
              <a:rPr lang="ru-RU" b="1" dirty="0"/>
              <a:t>нам не до этого, пока.</a:t>
            </a:r>
          </a:p>
          <a:p>
            <a:pPr>
              <a:buNone/>
            </a:pPr>
            <a:r>
              <a:rPr lang="ru-RU" b="1" dirty="0" smtClean="0"/>
              <a:t>                           Аэродромы</a:t>
            </a:r>
            <a:r>
              <a:rPr lang="ru-RU" b="1" dirty="0"/>
              <a:t>, пирсы и перроны,</a:t>
            </a:r>
          </a:p>
          <a:p>
            <a:pPr>
              <a:buNone/>
            </a:pPr>
            <a:r>
              <a:rPr lang="ru-RU" b="1" dirty="0" smtClean="0"/>
              <a:t>                           Леса </a:t>
            </a:r>
            <a:r>
              <a:rPr lang="ru-RU" b="1" dirty="0"/>
              <a:t>без птиц и земли без воды…</a:t>
            </a:r>
          </a:p>
          <a:p>
            <a:pPr>
              <a:buNone/>
            </a:pPr>
            <a:r>
              <a:rPr lang="ru-RU" b="1" dirty="0" smtClean="0"/>
              <a:t>                           Все </a:t>
            </a:r>
            <a:r>
              <a:rPr lang="ru-RU" b="1" dirty="0"/>
              <a:t>меньше – окружающей природы.</a:t>
            </a:r>
          </a:p>
          <a:p>
            <a:pPr>
              <a:buNone/>
            </a:pPr>
            <a:r>
              <a:rPr lang="ru-RU" b="1" dirty="0" smtClean="0"/>
              <a:t>                           Все </a:t>
            </a:r>
            <a:r>
              <a:rPr lang="ru-RU" b="1" dirty="0"/>
              <a:t>больше – окружающей среды.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Р.Рождественский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ВЫВОД: </a:t>
            </a:r>
            <a:r>
              <a:rPr lang="ru-RU" sz="3600" b="1" dirty="0" smtClean="0"/>
              <a:t>Экологические проблемы возможно и необходимо решать на основе изучения </a:t>
            </a:r>
            <a:r>
              <a:rPr lang="ru-RU" sz="3600" b="1" dirty="0" smtClean="0">
                <a:solidFill>
                  <a:srgbClr val="FF0000"/>
                </a:solidFill>
              </a:rPr>
              <a:t>ЗАКОНОВ ПРИРОДЫ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8858312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-  </a:t>
            </a:r>
            <a:r>
              <a:rPr lang="ru-RU" sz="3600" dirty="0" smtClean="0"/>
              <a:t>Людям  каких  профессий  необходимо</a:t>
            </a:r>
          </a:p>
          <a:p>
            <a:pPr>
              <a:buNone/>
            </a:pPr>
            <a:r>
              <a:rPr lang="ru-RU" sz="3600" dirty="0" smtClean="0"/>
              <a:t>                            знание законов  природы ?</a:t>
            </a:r>
          </a:p>
          <a:p>
            <a:pPr algn="ctr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- Приведите  </a:t>
            </a:r>
            <a:r>
              <a:rPr lang="ru-RU" sz="3600" dirty="0"/>
              <a:t>примеры, подтверждающие необходимость таких знаний для архитектора, строителя, работника сельского хозяйства, директора химического комбината, врача и </a:t>
            </a:r>
            <a:r>
              <a:rPr lang="ru-RU" sz="3600" dirty="0" smtClean="0"/>
              <a:t>представителей </a:t>
            </a:r>
            <a:r>
              <a:rPr lang="ru-RU" sz="3600" dirty="0"/>
              <a:t>других профессий. 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357158" y="2428868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ЭКОЛОГИЯ НУЖНА ВСЕМ И ПОВСЮДУ.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- Что </a:t>
            </a:r>
            <a:r>
              <a:rPr lang="ru-RU" dirty="0"/>
              <a:t>может произойти, если ученик сломает дерево, растущее на пути в школу?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Весной </a:t>
            </a:r>
            <a:r>
              <a:rPr lang="ru-RU" dirty="0"/>
              <a:t>подожжет старую пожухшую траву за своим селом или поселком?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Что </a:t>
            </a:r>
            <a:r>
              <a:rPr lang="ru-RU" dirty="0"/>
              <a:t>может произойти, если придти в лес с громко звучащим магнитофоном или плеером?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А </a:t>
            </a:r>
            <a:r>
              <a:rPr lang="ru-RU" dirty="0"/>
              <a:t>что случится, если на лугу, где так много ярко цветущих растений, набрать огромный букет?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Если </a:t>
            </a:r>
            <a:r>
              <a:rPr lang="ru-RU" dirty="0"/>
              <a:t>разрушить муравейник?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Или</a:t>
            </a:r>
            <a:r>
              <a:rPr lang="ru-RU" dirty="0"/>
              <a:t>, отдыхая с родителями или друзьями на природе, разжечь огромный костер и оставить после себя настоящую свалку мусора?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ВЫВОД:</a:t>
            </a:r>
            <a:r>
              <a:rPr lang="ru-RU" sz="3600" b="1" dirty="0" smtClean="0">
                <a:solidFill>
                  <a:srgbClr val="FF0000"/>
                </a:solidFill>
              </a:rPr>
              <a:t>  МЕЖДУ  ВСЕМИ  КОМПОНЕНТАМИ                           ЖИВОЙ  ПРИРОДЫ  СУЩЕСТВУЮТ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</a:t>
            </a:r>
            <a:r>
              <a:rPr lang="ru-RU" sz="3600" b="1" dirty="0" smtClean="0">
                <a:solidFill>
                  <a:srgbClr val="FF0000"/>
                </a:solidFill>
              </a:rPr>
              <a:t>РАЗНООБРАЗНЫЕ  СВЯЗИ.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ДОМАШНЯЯ  ПРАКТИЧЕСКАЯ  РАБОТА: Намажьте  </a:t>
            </a:r>
            <a:r>
              <a:rPr lang="ru-RU" dirty="0"/>
              <a:t>вазелином белую картонную бумагу. </a:t>
            </a:r>
            <a:r>
              <a:rPr lang="ru-RU" dirty="0" smtClean="0"/>
              <a:t>Оставьте </a:t>
            </a:r>
            <a:r>
              <a:rPr lang="ru-RU" dirty="0"/>
              <a:t>на улице в таком месте, чтобы ее никто не взял. Через два дня </a:t>
            </a:r>
            <a:r>
              <a:rPr lang="ru-RU" dirty="0" smtClean="0"/>
              <a:t>посмотрите </a:t>
            </a:r>
            <a:r>
              <a:rPr lang="ru-RU" dirty="0"/>
              <a:t>на нее.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    Что </a:t>
            </a:r>
            <a:r>
              <a:rPr lang="ru-RU" dirty="0"/>
              <a:t>с ней произошло?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    Как </a:t>
            </a:r>
            <a:r>
              <a:rPr lang="ru-RU" dirty="0"/>
              <a:t>это можно объяснить?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Задания на выбор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dirty="0"/>
              <a:t>Узнайте, какие книги о природе есть в вашей местной библиотеке. Какие из них вы прочитали, о чем они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Напишите </a:t>
            </a:r>
            <a:r>
              <a:rPr lang="ru-RU" dirty="0"/>
              <a:t>небольшой рассказ о животном или растении, занесенных в Красную книгу РФ.</a:t>
            </a:r>
          </a:p>
          <a:p>
            <a:pPr lvl="0"/>
            <a:r>
              <a:rPr lang="ru-RU" dirty="0" smtClean="0"/>
              <a:t>Приготовьте своё любимое стихотворение о природе родного края (по желанию учащихся).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Напишите сочинение на тему: «Что  я  могу сделать, чтобы мое село  стало чистым?»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ВСПОМНИТЕ  СТАРИННУЮ  ПРИТЧУ: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b="1" i="1" dirty="0"/>
              <a:t>трое слепых престарелых мудрецов </a:t>
            </a:r>
            <a:r>
              <a:rPr lang="ru-RU" sz="3600" b="1" i="1" dirty="0" smtClean="0"/>
              <a:t>      стоят </a:t>
            </a:r>
            <a:r>
              <a:rPr lang="ru-RU" sz="3600" b="1" i="1" dirty="0"/>
              <a:t>возле слона и на ощупь пробуют определить, что перед ними. Один, потрогав ногу слона, считает, что это колонна. Другой мудрец, коснувшись хобота, утверждает, что перед ними - змея. А третий, ощупав бок слона, предполагает, что перед ними – стена. А слона в целом никто из мудрецов определить так и не смог.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6431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Наука экология призвана распознать «</a:t>
            </a:r>
            <a:r>
              <a:rPr lang="ru-RU" sz="3200" b="1" dirty="0" smtClean="0">
                <a:solidFill>
                  <a:srgbClr val="FF0000"/>
                </a:solidFill>
              </a:rPr>
              <a:t>слона</a:t>
            </a:r>
            <a:r>
              <a:rPr lang="ru-RU" sz="3200" dirty="0" smtClean="0"/>
              <a:t>», изучить многообразие объектов окружающего человека мира неживой и живой природы и показать их тесную </a:t>
            </a:r>
            <a:r>
              <a:rPr lang="ru-RU" sz="3200" b="1" dirty="0" smtClean="0"/>
              <a:t>взаимосвязь.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Экология – это наука, изучающая, как растения, животные и человек взаимодействуют между собой и окружающей их неживой природой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2860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        </a:t>
            </a:r>
            <a:r>
              <a:rPr lang="ru-RU" sz="3600" b="1" dirty="0" smtClean="0"/>
              <a:t>Перечислите  известные  объекты                      живой  природы,  </a:t>
            </a:r>
            <a:r>
              <a:rPr lang="ru-RU" sz="3600" b="1" dirty="0"/>
              <a:t>которые </a:t>
            </a:r>
            <a:r>
              <a:rPr lang="ru-RU" sz="3600" b="1" dirty="0" smtClean="0"/>
              <a:t> окружают </a:t>
            </a:r>
            <a:r>
              <a:rPr lang="ru-RU" sz="3600" b="1" dirty="0"/>
              <a:t>человека, </a:t>
            </a:r>
            <a:r>
              <a:rPr lang="ru-RU" sz="3600" b="1" dirty="0" smtClean="0"/>
              <a:t> и  определите,  как  (человек) связан  с  ними ?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sz="3600" b="1" dirty="0" smtClean="0">
                <a:solidFill>
                  <a:srgbClr val="FF0000"/>
                </a:solidFill>
              </a:rPr>
              <a:t>Человек - часть живой природы,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потому  он </a:t>
            </a:r>
            <a:r>
              <a:rPr lang="ru-RU" sz="3600" b="1" dirty="0">
                <a:solidFill>
                  <a:srgbClr val="FF0000"/>
                </a:solidFill>
              </a:rPr>
              <a:t>обязан жить, соблюдая ее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законы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71472" y="357166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71472" y="2857496"/>
            <a:ext cx="842962" cy="84296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        Что может  произойти, если человек </a:t>
            </a:r>
            <a:br>
              <a:rPr lang="ru-RU" sz="3200" b="1" dirty="0" smtClean="0"/>
            </a:br>
            <a:r>
              <a:rPr lang="ru-RU" sz="3200" b="1" dirty="0" smtClean="0"/>
              <a:t>               не соблюдает законы, живя среди людей?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ВЫВОД: </a:t>
            </a:r>
            <a:r>
              <a:rPr lang="ru-RU" sz="3600" dirty="0"/>
              <a:t>вмешиваясь в естественные процессы, происходящие в природе, человек загрязняет и отравляет окружающую среду, уничтожает растения и животных, что приводит к страшным последствиям, которые называются </a:t>
            </a:r>
            <a:endParaRPr lang="ru-RU" sz="36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экологическими </a:t>
            </a:r>
            <a:r>
              <a:rPr lang="ru-RU" sz="3600" b="1" dirty="0">
                <a:solidFill>
                  <a:srgbClr val="FF0000"/>
                </a:solidFill>
              </a:rPr>
              <a:t>проблемами</a:t>
            </a:r>
            <a:r>
              <a:rPr lang="ru-RU" sz="3600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71472" y="571480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4324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      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</a:t>
            </a:r>
            <a:r>
              <a:rPr lang="ru-RU" sz="3200" dirty="0" smtClean="0"/>
              <a:t>Перечислить известные экологические проблемы и подумать, к каким последствиям может привести человечество каждая из них?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Заполни таблицу: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2928934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Деятельность человека 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улучшающая состояние природы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ухудшающая состояние природы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642910" y="357166"/>
            <a:ext cx="571504" cy="5000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Что   такое  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хорошо  </a:t>
            </a:r>
            <a:r>
              <a:rPr lang="ru-RU" sz="3200" b="1" dirty="0" smtClean="0">
                <a:latin typeface="Monotype Corsiva" pitchFamily="66" charset="0"/>
              </a:rPr>
              <a:t/>
            </a:r>
            <a:br>
              <a:rPr lang="ru-RU" sz="3200" b="1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               и  что  такое   </a:t>
            </a:r>
            <a:r>
              <a:rPr lang="ru-RU" sz="4000" b="1" dirty="0" smtClean="0">
                <a:latin typeface="Monotype Corsiva" pitchFamily="66" charset="0"/>
              </a:rPr>
              <a:t>плохо</a:t>
            </a:r>
            <a:r>
              <a:rPr lang="ru-RU" sz="4000" dirty="0" smtClean="0"/>
              <a:t> </a:t>
            </a:r>
            <a:r>
              <a:rPr lang="ru-RU" sz="3200" dirty="0" smtClean="0"/>
              <a:t>     </a:t>
            </a:r>
            <a:endParaRPr lang="ru-RU" sz="3200" dirty="0"/>
          </a:p>
        </p:txBody>
      </p:sp>
      <p:pic>
        <p:nvPicPr>
          <p:cNvPr id="6" name="Рисунок 42" descr="C:\Documents and Settings\Rustemka\Мои документы\Мои рисунки\Рисунки и анимация\ANIMATED\J028276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000240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нак запрета 6"/>
          <p:cNvSpPr/>
          <p:nvPr/>
        </p:nvSpPr>
        <p:spPr>
          <a:xfrm>
            <a:off x="7000892" y="1785926"/>
            <a:ext cx="1928813" cy="1928813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44" descr="C:\Documents and Settings\Rustemka\Мои документы\Мои рисунки\Рисунки и анимация\ANIMATED\J028308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116046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нак запрета 8"/>
          <p:cNvSpPr/>
          <p:nvPr/>
        </p:nvSpPr>
        <p:spPr>
          <a:xfrm>
            <a:off x="0" y="2571744"/>
            <a:ext cx="1928813" cy="1928813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24" descr="C:\Documents and Settings\Rustemka\Мои документы\Мои рисунки\Рисунки и анимация\CLIPART8\J034656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5143500"/>
            <a:ext cx="13668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нак запрета 11"/>
          <p:cNvSpPr/>
          <p:nvPr/>
        </p:nvSpPr>
        <p:spPr>
          <a:xfrm>
            <a:off x="7072313" y="4786313"/>
            <a:ext cx="1928812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8" descr="C:\Documents and Settings\Rustemka\Мои документы\Мои рисунки\Рисунки и анимация\CLIPART8\J034357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4929188"/>
            <a:ext cx="1571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нак запрета 13"/>
          <p:cNvSpPr/>
          <p:nvPr/>
        </p:nvSpPr>
        <p:spPr>
          <a:xfrm>
            <a:off x="3429000" y="4786313"/>
            <a:ext cx="1928813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54" descr="C:\Documents and Settings\Rustemka\Мои документы\Мои рисунки\Рисунки и анимация\ANIMATED\J028365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429000"/>
            <a:ext cx="14573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нак запрета 15"/>
          <p:cNvSpPr/>
          <p:nvPr/>
        </p:nvSpPr>
        <p:spPr>
          <a:xfrm>
            <a:off x="4929190" y="3143248"/>
            <a:ext cx="1928812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57" descr="C:\Documents and Settings\Rustemka\Мои документы\Мои рисунки\Рисунки и анимация\CLIPART8\J0344051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714884"/>
            <a:ext cx="150018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9" descr="C:\Documents and Settings\Rustemka\Мои документы\Мои рисунки\Рисунки и анимация\CLIPART8\J034403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5072074"/>
            <a:ext cx="18573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39" descr="C:\Documents and Settings\Rustemka\Мои документы\Мои рисунки\Рисунки и анимация\ANIMATED\J0205364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71670" y="1857364"/>
            <a:ext cx="142875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5" descr="C:\Documents and Settings\Rustemka\Мои документы\Мои рисунки\PUB60COR\PE00034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0"/>
            <a:ext cx="16875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35" descr="C:\Documents and Settings\Rustemka\Мои документы\Мои рисунки\Рисунки и анимация\CLIPART8\J0350349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926388" y="1"/>
            <a:ext cx="12176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49" descr="C:\Documents and Settings\Rustemka\Мои документы\Мои рисунки\Рисунки и анимация\ANIMATED\J0283636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86182" y="1571612"/>
            <a:ext cx="99695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62" descr="C:\Documents and Settings\Rustemka\Мои документы\Мои рисунки\PUB60COR\SL00286_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43504" y="1500174"/>
            <a:ext cx="15335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48" descr="C:\Documents and Settings\Rustemka\Мои документы\Мои рисунки\Рисунки и анимация\ANIMATED\J0283635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14546" y="3786190"/>
            <a:ext cx="14747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Обещай зверей не обижать.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Пощади букашку на цветочке.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Жителей лесных ты не смущай.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Добрым будь, а значит человечным!</a:t>
            </a:r>
            <a:br>
              <a:rPr lang="ru-RU" sz="2800" b="1" dirty="0" smtClean="0">
                <a:latin typeface="Monotype Corsiva" pitchFamily="66" charset="0"/>
              </a:rPr>
            </a:br>
            <a:endParaRPr lang="ru-RU" sz="2800" dirty="0"/>
          </a:p>
        </p:txBody>
      </p:sp>
      <p:pic>
        <p:nvPicPr>
          <p:cNvPr id="4" name="Рисунок 0" descr="P10107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71543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Найди ошибки в алгоритме </a:t>
            </a:r>
            <a:br>
              <a:rPr lang="ru-RU" b="1" dirty="0" smtClean="0"/>
            </a:br>
            <a:r>
              <a:rPr lang="ru-RU" b="1" dirty="0" smtClean="0"/>
              <a:t>похода в лес.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/>
              <a:t>1.     Взять продукты, компас, магнитофон.</a:t>
            </a:r>
          </a:p>
          <a:p>
            <a:pPr>
              <a:defRPr/>
            </a:pPr>
            <a:r>
              <a:rPr lang="ru-RU" sz="2400" dirty="0"/>
              <a:t>2.     Включить в лесу громкую музыку.</a:t>
            </a:r>
          </a:p>
          <a:p>
            <a:pPr>
              <a:defRPr/>
            </a:pPr>
            <a:r>
              <a:rPr lang="ru-RU" sz="2400" dirty="0"/>
              <a:t>3.     Если по дороге в лесу попадется съедобный гриб, то срезать его или вырыть из земли.</a:t>
            </a:r>
          </a:p>
          <a:p>
            <a:pPr>
              <a:defRPr/>
            </a:pPr>
            <a:r>
              <a:rPr lang="ru-RU" sz="2400" dirty="0"/>
              <a:t>4.     Если встретится незнакомый гриб, </a:t>
            </a:r>
            <a:r>
              <a:rPr lang="ru-RU" sz="2400" dirty="0" smtClean="0"/>
              <a:t>то </a:t>
            </a:r>
            <a:r>
              <a:rPr lang="ru-RU" sz="2400" dirty="0"/>
              <a:t>сбить его палкой.</a:t>
            </a:r>
          </a:p>
          <a:p>
            <a:pPr>
              <a:defRPr/>
            </a:pPr>
            <a:r>
              <a:rPr lang="ru-RU" sz="2400" dirty="0"/>
              <a:t>5.     Для отдыха быстро наломать веток и разжечь костёр.</a:t>
            </a:r>
          </a:p>
          <a:p>
            <a:pPr>
              <a:defRPr/>
            </a:pPr>
            <a:r>
              <a:rPr lang="ru-RU" sz="2400" dirty="0"/>
              <a:t>6.     Заварить чай и перекусить.</a:t>
            </a:r>
          </a:p>
          <a:p>
            <a:pPr>
              <a:defRPr/>
            </a:pPr>
            <a:r>
              <a:rPr lang="ru-RU" sz="2400" dirty="0"/>
              <a:t>7.     Выбросить оставшийся мусор в кусты.</a:t>
            </a:r>
          </a:p>
          <a:p>
            <a:pPr>
              <a:defRPr/>
            </a:pPr>
            <a:r>
              <a:rPr lang="ru-RU" sz="2400" dirty="0"/>
              <a:t>8.     Оставить горящие угли костра подмигивать тебе на прощанье.</a:t>
            </a:r>
          </a:p>
          <a:p>
            <a:pPr>
              <a:defRPr/>
            </a:pPr>
            <a:r>
              <a:rPr lang="ru-RU" sz="2400" dirty="0"/>
              <a:t>9.     Продолжить путь.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710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1. ПРЕДМЕТ И ЗАДАЧИ ЭКОЛОГИИ.</vt:lpstr>
      <vt:lpstr>ВСПОМНИТЕ  СТАРИННУЮ  ПРИТЧУ:</vt:lpstr>
      <vt:lpstr>Наука экология призвана распознать «слона», изучить многообразие объектов окружающего человека мира неживой и живой природы и показать их тесную взаимосвязь.</vt:lpstr>
      <vt:lpstr>  </vt:lpstr>
      <vt:lpstr>              Что может  произойти, если человек                 не соблюдает законы, живя среди людей?</vt:lpstr>
      <vt:lpstr>             Перечислить известные экологические проблемы и подумать, к каким последствиям может привести человечество каждая из них?  Заполни таблицу: </vt:lpstr>
      <vt:lpstr>Что   такое   хорошо                  и  что  такое   плохо      </vt:lpstr>
      <vt:lpstr> Обещай зверей не обижать. Пощади букашку на цветочке. Жителей лесных ты не смущай. Добрым будь, а значит человечным! </vt:lpstr>
      <vt:lpstr>Найди ошибки в алгоритме  похода в лес.</vt:lpstr>
      <vt:lpstr>Объясни  смысл этого стихотворения:</vt:lpstr>
      <vt:lpstr>ВЫВОД: Экологические проблемы возможно и необходимо решать на основе изучения ЗАКОНОВ ПРИРОДЫ.</vt:lpstr>
      <vt:lpstr>ВЫВОД: ЭКОЛОГИЯ НУЖНА ВСЕМ И ПОВСЮДУ.</vt:lpstr>
      <vt:lpstr>ВЫВОД:  МЕЖДУ  ВСЕМИ  КОМПОНЕНТАМИ                           ЖИВОЙ  ПРИРОДЫ  СУЩЕСТВУЮТ            РАЗНООБРАЗНЫЕ  СВЯЗИ. </vt:lpstr>
      <vt:lpstr>Задания на выбор учащихся: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1. ПРЕДМЕТ И ЗАДАЧИ ЭКОЛОГИИ.</dc:title>
  <dc:creator>ВИКТОР</dc:creator>
  <cp:lastModifiedBy>ВИКТОР</cp:lastModifiedBy>
  <cp:revision>23</cp:revision>
  <dcterms:created xsi:type="dcterms:W3CDTF">2011-09-16T13:24:58Z</dcterms:created>
  <dcterms:modified xsi:type="dcterms:W3CDTF">2011-09-16T17:11:51Z</dcterms:modified>
</cp:coreProperties>
</file>