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DB62-3C74-4821-8E04-CC6A334B56E7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2AB87-A2CD-4000-8BAB-1B8EC4721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DB62-3C74-4821-8E04-CC6A334B56E7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2AB87-A2CD-4000-8BAB-1B8EC4721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DB62-3C74-4821-8E04-CC6A334B56E7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2AB87-A2CD-4000-8BAB-1B8EC4721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DB62-3C74-4821-8E04-CC6A334B56E7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2AB87-A2CD-4000-8BAB-1B8EC4721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DB62-3C74-4821-8E04-CC6A334B56E7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2AB87-A2CD-4000-8BAB-1B8EC4721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DB62-3C74-4821-8E04-CC6A334B56E7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2AB87-A2CD-4000-8BAB-1B8EC4721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DB62-3C74-4821-8E04-CC6A334B56E7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2AB87-A2CD-4000-8BAB-1B8EC4721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DB62-3C74-4821-8E04-CC6A334B56E7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2AB87-A2CD-4000-8BAB-1B8EC4721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DB62-3C74-4821-8E04-CC6A334B56E7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2AB87-A2CD-4000-8BAB-1B8EC4721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DB62-3C74-4821-8E04-CC6A334B56E7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2AB87-A2CD-4000-8BAB-1B8EC4721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9DB62-3C74-4821-8E04-CC6A334B56E7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2AB87-A2CD-4000-8BAB-1B8EC4721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9DB62-3C74-4821-8E04-CC6A334B56E7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2AB87-A2CD-4000-8BAB-1B8EC4721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anast2.narod.ru/istoric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643438" y="785794"/>
            <a:ext cx="4500562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История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происхождения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имени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10" y="857232"/>
            <a:ext cx="341952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5400" dirty="0" smtClean="0">
                <a:solidFill>
                  <a:srgbClr val="C00000"/>
                </a:solidFill>
                <a:latin typeface="Monotype Corsiva" pitchFamily="66" charset="0"/>
              </a:rPr>
              <a:t>Тайна </a:t>
            </a:r>
          </a:p>
          <a:p>
            <a:pPr algn="ctr"/>
            <a:r>
              <a:rPr lang="ru-RU" sz="5400" dirty="0" smtClean="0">
                <a:solidFill>
                  <a:srgbClr val="C00000"/>
                </a:solidFill>
                <a:latin typeface="Monotype Corsiva" pitchFamily="66" charset="0"/>
              </a:rPr>
              <a:t>моего имени</a:t>
            </a:r>
          </a:p>
          <a:p>
            <a:pPr algn="ctr"/>
            <a:r>
              <a:rPr lang="ru-RU" sz="5400" dirty="0" smtClean="0">
                <a:solidFill>
                  <a:srgbClr val="C00000"/>
                </a:solidFill>
                <a:latin typeface="Monotype Corsiva" pitchFamily="66" charset="0"/>
              </a:rPr>
              <a:t>3 класс</a:t>
            </a:r>
            <a:endParaRPr lang="ru-RU" sz="5400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pic>
        <p:nvPicPr>
          <p:cNvPr id="7" name="Picture 4" descr="&amp;Acy;&amp;ncy;&amp;icy;&amp;mcy;&amp;acy;&amp;tscy;&amp;icy;&amp;yacy; - &amp;TScy;&amp;vcy;&amp;iecy;&amp;tcy;&amp;ycy;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9809" y="3500438"/>
            <a:ext cx="2829025" cy="31065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&amp;SHcy;&amp;acy;&amp;bcy;&amp;lcy;&amp;ocy;&amp;ncy; &amp;pcy;&amp;rcy;&amp;iecy;&amp;zcy;&amp;iecy;&amp;ncy;&amp;tcy;&amp;acy;&amp;tscy;&amp;icy;&amp;icy; &quot;&amp;Kcy;&amp;ocy;&amp;lcy;&amp;ocy;&amp;kcy;&amp;ocy;&amp;lcy;&amp;softcy;&amp;chcy;&amp;i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214414" y="714356"/>
            <a:ext cx="728667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Monotype Corsiva" pitchFamily="66" charset="0"/>
              </a:rPr>
              <a:t>Например,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Максим – величайший</a:t>
            </a:r>
            <a:r>
              <a:rPr lang="ru-RU" sz="2800" dirty="0">
                <a:latin typeface="Monotype Corsiva" pitchFamily="66" charset="0"/>
              </a:rPr>
              <a:t>, так называли </a:t>
            </a:r>
            <a:r>
              <a:rPr lang="ru-RU" sz="2800" u="sng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Зевса.</a:t>
            </a:r>
            <a:r>
              <a:rPr lang="ru-RU" sz="2800" dirty="0">
                <a:latin typeface="Monotype Corsiva" pitchFamily="66" charset="0"/>
              </a:rPr>
              <a:t> Или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Виктор – победитель</a:t>
            </a:r>
            <a:r>
              <a:rPr lang="ru-RU" sz="2800" dirty="0">
                <a:latin typeface="Monotype Corsiva" pitchFamily="66" charset="0"/>
              </a:rPr>
              <a:t>,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Марс</a:t>
            </a:r>
            <a:r>
              <a:rPr lang="ru-RU" sz="2800" dirty="0">
                <a:latin typeface="Monotype Corsiva" pitchFamily="66" charset="0"/>
              </a:rPr>
              <a:t> носил лавровую ветвь, отсюда имя – </a:t>
            </a:r>
            <a:r>
              <a:rPr lang="ru-RU" sz="2800" u="sng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Лавр</a:t>
            </a:r>
            <a:r>
              <a:rPr lang="ru-RU" sz="2800" dirty="0">
                <a:latin typeface="Monotype Corsiva" pitchFamily="66" charset="0"/>
              </a:rPr>
              <a:t>. Боги носили на голове уборы вроде короны или диадемы. Так произошло имя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Стефан –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увенчатый</a:t>
            </a:r>
            <a:r>
              <a:rPr lang="ru-RU" sz="2800" dirty="0">
                <a:latin typeface="Monotype Corsiva" pitchFamily="66" charset="0"/>
              </a:rPr>
              <a:t>. Осталась и традиция давать детям имена богов. Имена 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Муза,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Апполон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, Аврора, Майя</a:t>
            </a:r>
            <a:r>
              <a:rPr lang="ru-RU" sz="2800" dirty="0">
                <a:latin typeface="Monotype Corsiva" pitchFamily="66" charset="0"/>
              </a:rPr>
              <a:t> до сих пор употребляются. </a:t>
            </a:r>
          </a:p>
        </p:txBody>
      </p:sp>
      <p:pic>
        <p:nvPicPr>
          <p:cNvPr id="21506" name="Picture 2" descr="http://go1.imgsmail.ru/imgpreview?key=http%3A//slavs.org.ua/img/paintings/vasiliev/23t.jpg&amp;mb=imgdb_preview_3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3857628"/>
            <a:ext cx="2000264" cy="2670873"/>
          </a:xfrm>
          <a:prstGeom prst="rect">
            <a:avLst/>
          </a:prstGeom>
          <a:noFill/>
        </p:spPr>
      </p:pic>
      <p:pic>
        <p:nvPicPr>
          <p:cNvPr id="21508" name="Picture 4" descr="http://go2.imgsmail.ru/imgpreview?key=http%3A//s42.radikal.ru/i098/1005/ef/a41077df7cf4.png&amp;mb=imgdb_preview_88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15140" y="3643314"/>
            <a:ext cx="1781177" cy="2892994"/>
          </a:xfrm>
          <a:prstGeom prst="rect">
            <a:avLst/>
          </a:prstGeom>
          <a:noFill/>
        </p:spPr>
      </p:pic>
      <p:pic>
        <p:nvPicPr>
          <p:cNvPr id="21510" name="Picture 6" descr="http://go3.imgsmail.ru/imgpreview?key=http%3A//supercook.ru/slav/images-slav/srm-02-p-03.jpg&amp;mb=imgdb_preview_69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71604" y="3786190"/>
            <a:ext cx="1657351" cy="26267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&amp;SHcy;&amp;acy;&amp;bcy;&amp;lcy;&amp;ocy;&amp;ncy; &amp;pcy;&amp;rcy;&amp;iecy;&amp;zcy;&amp;iecy;&amp;ncy;&amp;tcy;&amp;acy;&amp;tscy;&amp;icy;&amp;icy; &quot;&amp;Kcy;&amp;ocy;&amp;lcy;&amp;ocy;&amp;kcy;&amp;ocy;&amp;lcy;&amp;softcy;&amp;chcy;&amp;i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000100" y="571480"/>
            <a:ext cx="764386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Затем, позднее, стали давать имена христианских праведников, причисленных к лику святых, с тем, чтобы с человеком всегда был рядом Ангел – хранитель, который носил бы тоже имя.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5" name="Picture 8" descr="http://bestgif.su/_ph/47/1/76554374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2928934"/>
            <a:ext cx="2857520" cy="285752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428728" y="2357430"/>
            <a:ext cx="421484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Monotype Corsiva" pitchFamily="66" charset="0"/>
              </a:rPr>
              <a:t>В славянской традиции имён со старыми славянскими корнями осталось мало, из Византии пришли вместе с христианством греческие и латинские имена, которые произошли от еще более древних языков. Смысл многих имен давно утерян. Сохранились и многие старославянские имена, например Владимир и Людмила.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&amp;SHcy;&amp;acy;&amp;bcy;&amp;lcy;&amp;ocy;&amp;ncy; &amp;pcy;&amp;rcy;&amp;iecy;&amp;zcy;&amp;iecy;&amp;ncy;&amp;tcy;&amp;acy;&amp;tscy;&amp;icy;&amp;icy; &quot;&amp;Kcy;&amp;ocy;&amp;lcy;&amp;ocy;&amp;kcy;&amp;ocy;&amp;lcy;&amp;softcy;&amp;chcy;&amp;i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214414" y="428604"/>
            <a:ext cx="742955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Большинство имен, которые мы считаем русскими и которые употребляются последние несколько сот лет, существовали параллельно в нескольких языках – 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древнеславянских, древнегреческом и древне-европейских.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Это почти все наиболее употребительные и приятные слуху имена.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Дмитрий, Алексей, Федор, Никита, Илья, Захар, Кирилл, Данила, Анна, Зоя, Настя, Валентина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– практически все имена, которыми сейчас называют детей.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00166" y="4000504"/>
            <a:ext cx="46434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Monotype Corsiva" pitchFamily="66" charset="0"/>
              </a:rPr>
              <a:t>Некоторые имена, появились в связи с политическими обстоятельствами –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Вилен,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Октябрина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 </a:t>
            </a:r>
          </a:p>
        </p:txBody>
      </p:sp>
      <p:pic>
        <p:nvPicPr>
          <p:cNvPr id="25603" name="Picture 3" descr="http://go1.imgsmail.ru/imgpreview?key=http%3A//cs319830.userapi.com/v319830075/1881/UqnnyKYNqoA.jpg&amp;mb=imgdb_preview_69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3286124"/>
            <a:ext cx="2039927" cy="29194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&amp;SHcy;&amp;acy;&amp;bcy;&amp;lcy;&amp;ocy;&amp;ncy; &amp;pcy;&amp;rcy;&amp;iecy;&amp;zcy;&amp;iecy;&amp;ncy;&amp;tcy;&amp;acy;&amp;tscy;&amp;icy;&amp;icy; &quot;&amp;Kcy;&amp;ocy;&amp;lcy;&amp;ocy;&amp;kcy;&amp;ocy;&amp;lcy;&amp;softcy;&amp;chcy;&amp;i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357290" y="571480"/>
            <a:ext cx="7143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Лишить человека имени – все равно, что лишить его права считать себя личностью. Во время войны в концлагерях людям вместо имени присваивались номера, заставляя человека забыть себя.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214414" y="2071678"/>
            <a:ext cx="321471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Сохранилась хорошая традиция называть детей в честь бабушек и дедушек. Называть же детей в честь живущих родителей всегда считалось плохой приметой.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26630" name="Picture 6" descr="http://go2.imgsmail.ru/imgpreview?key=http%3A//www.fotokonkurs.ru/uploads/photos/contests/2011/02/15/1/ea124b1ea8cbb5a918f46c70f072f726/800.jpg&amp;mb=imgdb_preview_182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2000240"/>
            <a:ext cx="2617483" cy="1795465"/>
          </a:xfrm>
          <a:prstGeom prst="rect">
            <a:avLst/>
          </a:prstGeom>
          <a:noFill/>
        </p:spPr>
      </p:pic>
      <p:pic>
        <p:nvPicPr>
          <p:cNvPr id="26628" name="Picture 4" descr="http://go4.imgsmail.ru/imgpreview?key=http%3A//women-radost.ru/wp-content/uploads/2012/03/dedushki-i-babushki1.jpg&amp;mb=imgdb_preview_8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8992" y="4214818"/>
            <a:ext cx="3143272" cy="2091239"/>
          </a:xfrm>
          <a:prstGeom prst="rect">
            <a:avLst/>
          </a:prstGeom>
          <a:noFill/>
        </p:spPr>
      </p:pic>
      <p:pic>
        <p:nvPicPr>
          <p:cNvPr id="26632" name="Picture 8" descr="http://cs314316.vk.me/v314316024/dd6/IzJaxlHTyNg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226495">
            <a:off x="6469660" y="3629911"/>
            <a:ext cx="2036190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&amp;SHcy;&amp;acy;&amp;bcy;&amp;lcy;&amp;ocy;&amp;ncy; &amp;pcy;&amp;rcy;&amp;iecy;&amp;zcy;&amp;iecy;&amp;ncy;&amp;tcy;&amp;acy;&amp;tscy;&amp;icy;&amp;icy; &quot;&amp;Kcy;&amp;ocy;&amp;lcy;&amp;ocy;&amp;kcy;&amp;ocy;&amp;lcy;&amp;softcy;&amp;chcy;&amp;i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2" descr="&amp;Lcy;&amp;iecy;&amp;tcy;&amp;ncy;&amp;icy;&amp;iecy; &amp;acy;&amp;ncy;&amp;icy;&amp;mcy;&amp;acy;&amp;shcy;&amp;kcy;&amp;icy; &amp;vcy; &amp;tcy;&amp;iecy;&amp;lcy;&amp;iecy;&amp;fcy;&amp;ocy;&amp;ncy;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571480"/>
            <a:ext cx="4232699" cy="564360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285852" y="857232"/>
            <a:ext cx="314327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Monotype Corsiva" pitchFamily="66" charset="0"/>
                <a:ea typeface="Times New Roman" pitchFamily="18" charset="0"/>
                <a:cs typeface="Arial" pitchFamily="34" charset="0"/>
              </a:rPr>
              <a:t>Не зря родились поговорки – </a:t>
            </a:r>
          </a:p>
          <a:p>
            <a:pPr lvl="0" indent="449263" fontAlgn="base">
              <a:spcBef>
                <a:spcPct val="0"/>
              </a:spcBef>
              <a:spcAft>
                <a:spcPct val="0"/>
              </a:spcAft>
            </a:pPr>
            <a:endParaRPr lang="ru-RU" sz="3200" dirty="0" smtClean="0">
              <a:solidFill>
                <a:srgbClr val="7030A0"/>
              </a:solidFill>
              <a:latin typeface="Monotype Corsiva" pitchFamily="66" charset="0"/>
              <a:ea typeface="Times New Roman" pitchFamily="18" charset="0"/>
              <a:cs typeface="Arial" pitchFamily="34" charset="0"/>
            </a:endParaRPr>
          </a:p>
          <a:p>
            <a:pPr lvl="0" indent="449263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7030A0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«Назовут свиньей – через год захрюкаешь».</a:t>
            </a:r>
          </a:p>
          <a:p>
            <a:pPr lvl="0" indent="449263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C00000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lvl="0" indent="449263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«Как Вы лодку  назовете – так она и поплывет».</a:t>
            </a:r>
            <a:endParaRPr lang="ru-RU" sz="3200" dirty="0" smtClean="0">
              <a:solidFill>
                <a:schemeClr val="accent2">
                  <a:lumMod val="50000"/>
                </a:schemeClr>
              </a:solidFill>
              <a:latin typeface="Monotype Corsiva" pitchFamily="66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&amp;SHcy;&amp;acy;&amp;bcy;&amp;lcy;&amp;ocy;&amp;ncy; &amp;pcy;&amp;rcy;&amp;iecy;&amp;zcy;&amp;iecy;&amp;ncy;&amp;tcy;&amp;acy;&amp;tscy;&amp;icy;&amp;icy; &quot;&amp;Kcy;&amp;ocy;&amp;lcy;&amp;ocy;&amp;kcy;&amp;ocy;&amp;lcy;&amp;softcy;&amp;chcy;&amp;i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928926" y="500042"/>
            <a:ext cx="273190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7030A0"/>
                </a:solidFill>
              </a:rPr>
              <a:t>Источники</a:t>
            </a:r>
            <a:endParaRPr lang="ru-RU" sz="4400" dirty="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71670" y="1214422"/>
            <a:ext cx="37318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http://www.kinonews.ru/kulture_867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071670" y="1571612"/>
            <a:ext cx="26137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http://rusprogram.ru/im1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71670" y="1857364"/>
            <a:ext cx="34360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http://gadaem.biz/ezo/702248497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2285992"/>
            <a:ext cx="3573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 </a:t>
            </a:r>
            <a:r>
              <a:rPr lang="en-US" dirty="0" smtClean="0">
                <a:hlinkClick r:id="rId3"/>
              </a:rPr>
              <a:t>http://anast2.narod.ru/istoric.html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000232" y="2714620"/>
            <a:ext cx="61436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http://go.mail.ru/search_images?q=%D0%A1%D0%BB%D0%B0%D0%B2%D1%8F%D0%BD%D0%B5%20%D0%B4%D0%B5%D1%82%D0%B8&amp;fr=web&amp;rch=l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http://meditation-portal.com/rozhdenie-i-vospitanie-detejj-drevnikh-slavyan/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71472" y="4000504"/>
            <a:ext cx="78581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 smtClean="0"/>
          </a:p>
          <a:p>
            <a:pPr algn="ctr"/>
            <a:r>
              <a:rPr lang="ru-RU" dirty="0" err="1" smtClean="0"/>
              <a:t>Подоплелова</a:t>
            </a:r>
            <a:r>
              <a:rPr lang="ru-RU" dirty="0" smtClean="0"/>
              <a:t> </a:t>
            </a:r>
            <a:r>
              <a:rPr lang="ru-RU" dirty="0" smtClean="0"/>
              <a:t>Галина Владимировна</a:t>
            </a:r>
          </a:p>
          <a:p>
            <a:pPr algn="ctr"/>
            <a:r>
              <a:rPr lang="ru-RU" dirty="0" smtClean="0"/>
              <a:t>Учитель начальных классов МБОУ СОШ с УИОП </a:t>
            </a:r>
          </a:p>
          <a:p>
            <a:pPr algn="ctr"/>
            <a:r>
              <a:rPr lang="ru-RU" dirty="0" err="1" smtClean="0"/>
              <a:t>Пгт</a:t>
            </a:r>
            <a:r>
              <a:rPr lang="ru-RU" dirty="0" smtClean="0"/>
              <a:t> </a:t>
            </a:r>
            <a:r>
              <a:rPr lang="ru-RU" dirty="0" err="1" smtClean="0"/>
              <a:t>Кикнур</a:t>
            </a:r>
            <a:endParaRPr lang="ru-RU" dirty="0" smtClean="0"/>
          </a:p>
          <a:p>
            <a:pPr algn="ctr"/>
            <a:r>
              <a:rPr lang="ru-RU" dirty="0" smtClean="0"/>
              <a:t>Ссылка на сайт   </a:t>
            </a:r>
          </a:p>
          <a:p>
            <a:pPr algn="ctr"/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357422" y="535782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/>
              <a:t>&lt;</a:t>
            </a:r>
            <a:r>
              <a:rPr lang="ru-RU" dirty="0" err="1" smtClean="0"/>
              <a:t>a</a:t>
            </a:r>
            <a:r>
              <a:rPr lang="ru-RU" dirty="0" smtClean="0"/>
              <a:t> </a:t>
            </a:r>
            <a:r>
              <a:rPr lang="ru-RU" dirty="0" err="1" smtClean="0"/>
              <a:t>href</a:t>
            </a:r>
            <a:r>
              <a:rPr lang="ru-RU" dirty="0" smtClean="0"/>
              <a:t> = "http://nsportal.ru/galinapodoplelova" &gt; Сайт учителя начальных классов&lt;/</a:t>
            </a:r>
            <a:r>
              <a:rPr lang="ru-RU" dirty="0" err="1" smtClean="0"/>
              <a:t>a</a:t>
            </a:r>
            <a:r>
              <a:rPr lang="ru-RU" dirty="0" smtClean="0"/>
              <a:t>&gt;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&amp;SHcy;&amp;acy;&amp;bcy;&amp;lcy;&amp;ocy;&amp;ncy; &amp;pcy;&amp;rcy;&amp;iecy;&amp;zcy;&amp;iecy;&amp;ncy;&amp;tcy;&amp;acy;&amp;tscy;&amp;icy;&amp;icy; &quot;&amp;Kcy;&amp;ocy;&amp;lcy;&amp;ocy;&amp;kcy;&amp;ocy;&amp;lcy;&amp;softcy;&amp;chcy;&amp;i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1142976" y="642918"/>
            <a:ext cx="707233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«Существует тайная и необъяснимая гармония между именем человека и событиями его жизни.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Имя – тончайшая плоть, духовная сущность человека».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П. Флоренский.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3786190"/>
            <a:ext cx="4085807" cy="2422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&amp;SHcy;&amp;acy;&amp;bcy;&amp;lcy;&amp;ocy;&amp;ncy; &amp;pcy;&amp;rcy;&amp;iecy;&amp;zcy;&amp;iecy;&amp;ncy;&amp;tcy;&amp;acy;&amp;tscy;&amp;icy;&amp;icy; &quot;&amp;Kcy;&amp;ocy;&amp;lcy;&amp;ocy;&amp;kcy;&amp;ocy;&amp;lcy;&amp;softcy;&amp;chcy;&amp;i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500166" y="571480"/>
            <a:ext cx="707236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Людям всегда давали имена. В далекое время ребенка просто называли </a:t>
            </a: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по очередности появления на свет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, например: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Починок, Третьяк.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Давали имена </a:t>
            </a: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по времени года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, в которое он родился –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Зорька, Вешняк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, или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по внешнему виду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новорожденного –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Черныш, Беляк, Альбина,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Найда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(найденыш).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Ждан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, Богдан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(данный богом),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Забава, Лада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– старинные славянские имена, отражающие родительскую любовь, нежность, благословение. </a:t>
            </a: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Считалось, что слово, выбранное для имени с любовью, поможет в жизни.</a:t>
            </a:r>
            <a:endParaRPr kumimoji="0" lang="ru-RU" sz="2800" b="0" i="0" u="sng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&amp;SHcy;&amp;acy;&amp;bcy;&amp;lcy;&amp;ocy;&amp;ncy; &amp;pcy;&amp;rcy;&amp;iecy;&amp;zcy;&amp;iecy;&amp;ncy;&amp;tcy;&amp;acy;&amp;tscy;&amp;icy;&amp;icy; &quot;&amp;Kcy;&amp;ocy;&amp;lcy;&amp;ocy;&amp;kcy;&amp;ocy;&amp;lcy;&amp;softcy;&amp;chcy;&amp;i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428728" y="714356"/>
            <a:ext cx="692948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Детям начали давать имена, которые должны были принести любовь, счастье, удачу и долголетие. Такие традиции были у славян и греков. Называли детей именами людей, которые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7171" name="Picture 3" descr="http://cs405818.vk.me/v405818983/7bfd/hegJ5mXNI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2857496"/>
            <a:ext cx="2524125" cy="337185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643042" y="3286124"/>
            <a:ext cx="400052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считались отмеченными милостью богов. Люди надеялись, что удачное имя поможет ребенку.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&amp;SHcy;&amp;acy;&amp;bcy;&amp;lcy;&amp;ocy;&amp;ncy; &amp;pcy;&amp;rcy;&amp;iecy;&amp;zcy;&amp;iecy;&amp;ncy;&amp;tcy;&amp;acy;&amp;tscy;&amp;icy;&amp;icy; &quot;&amp;Kcy;&amp;ocy;&amp;lcy;&amp;ocy;&amp;kcy;&amp;ocy;&amp;lcy;&amp;softcy;&amp;chcy;&amp;i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428728" y="714356"/>
            <a:ext cx="72152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В некоторых индейских а также африканских племенах людям давали отталкивающие имена, с целью отогнать злых духов.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6148" name="Picture 4" descr="http://go3.imgsmail.ru/imgpreview?key=http%3A//img1.liveinternet.ru/images/attach/c/0/42/459/42459179_1239591026_Animpishgrin.jpg&amp;mb=imgdb_preview_1527&amp;q=90&amp;w=1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794" y="2643182"/>
            <a:ext cx="2633392" cy="3133740"/>
          </a:xfrm>
          <a:prstGeom prst="rect">
            <a:avLst/>
          </a:prstGeom>
          <a:noFill/>
        </p:spPr>
      </p:pic>
      <p:pic>
        <p:nvPicPr>
          <p:cNvPr id="6150" name="Picture 6" descr="http://go2.imgsmail.ru/imgpreview?key=http%3A//mirvkartinkah.ru/wp-content/uploads/afrikanskie-plemena-foto-33.jpg&amp;mb=imgdb_preview_1085&amp;q=90&amp;w=1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6" y="2643182"/>
            <a:ext cx="2243674" cy="3028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&amp;SHcy;&amp;acy;&amp;bcy;&amp;lcy;&amp;ocy;&amp;ncy; &amp;pcy;&amp;rcy;&amp;iecy;&amp;zcy;&amp;iecy;&amp;ncy;&amp;tcy;&amp;acy;&amp;tscy;&amp;icy;&amp;icy; &quot;&amp;Kcy;&amp;ocy;&amp;lcy;&amp;ocy;&amp;kcy;&amp;ocy;&amp;lcy;&amp;softcy;&amp;chcy;&amp;i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285852" y="428604"/>
            <a:ext cx="721523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В славянской культуре использовались имена–обереги, которые применялись вместо настоящих имен, которые давались с благословением. Собственное имя назвать незнакомому человеку считалось опасным. Незнакомец мог оказаться колдуном, который мог навредить.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5122" name="Picture 2" descr="http://cs14101.vk.me/c540104/v540104416/ae3a/HPcMgzLijl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2857496"/>
            <a:ext cx="2208611" cy="333375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428728" y="3286124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Поэтому, давая ребенку отталкивающее имя, надеялись, что злые силы не будут причинять вред недостойному, а также невзрачное имя не вызовет зависти богов.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&amp;SHcy;&amp;acy;&amp;bcy;&amp;lcy;&amp;ocy;&amp;ncy; &amp;pcy;&amp;rcy;&amp;iecy;&amp;zcy;&amp;iecy;&amp;ncy;&amp;tcy;&amp;acy;&amp;tscy;&amp;icy;&amp;icy; &quot;&amp;Kcy;&amp;ocy;&amp;lcy;&amp;ocy;&amp;kcy;&amp;ocy;&amp;lcy;&amp;softcy;&amp;chcy;&amp;i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098" name="Picture 2" descr="http://cs9332.vk.me/v9332188/2e2c/KgipusmM4Nk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2714620"/>
            <a:ext cx="2905125" cy="295275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357290" y="571480"/>
            <a:ext cx="721523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Monotype Corsiva" pitchFamily="66" charset="0"/>
              </a:rPr>
              <a:t>В славянских документах сбереглось несколько странных имён, например, появились </a:t>
            </a:r>
            <a:r>
              <a:rPr lang="ru-RU" sz="2800" dirty="0" err="1">
                <a:latin typeface="Monotype Corsiva" pitchFamily="66" charset="0"/>
              </a:rPr>
              <a:t>Несмеяны</a:t>
            </a:r>
            <a:r>
              <a:rPr lang="ru-RU" sz="2800" dirty="0">
                <a:latin typeface="Monotype Corsiva" pitchFamily="66" charset="0"/>
              </a:rPr>
              <a:t>, Упыри, Чернявки.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28728" y="3214686"/>
            <a:ext cx="407196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Monotype Corsiva" pitchFamily="66" charset="0"/>
              </a:rPr>
              <a:t>Вероятно</a:t>
            </a:r>
            <a:r>
              <a:rPr lang="ru-RU" sz="2800" dirty="0">
                <a:latin typeface="Monotype Corsiva" pitchFamily="66" charset="0"/>
              </a:rPr>
              <a:t>, возникала путаница. На этой основе потом оформились фамилии, которые произошли от прозвищ.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357290" y="1857364"/>
            <a:ext cx="735811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Monotype Corsiva" pitchFamily="66" charset="0"/>
              </a:rPr>
              <a:t>Но эта традиция называть людей именами – оберегами и именами – прозвищами не прижилась.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00034" y="785794"/>
            <a:ext cx="3722494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dirty="0">
                <a:solidFill>
                  <a:srgbClr val="C00000"/>
                </a:solidFill>
                <a:latin typeface="Monotype Corsiva" pitchFamily="66" charset="0"/>
              </a:rPr>
              <a:t>История </a:t>
            </a:r>
            <a:endParaRPr lang="ru-RU" sz="4000" dirty="0" smtClean="0">
              <a:solidFill>
                <a:srgbClr val="C00000"/>
              </a:solidFill>
              <a:latin typeface="Monotype Corsiva" pitchFamily="66" charset="0"/>
            </a:endParaRPr>
          </a:p>
          <a:p>
            <a:pPr algn="ctr"/>
            <a:r>
              <a:rPr lang="ru-RU" sz="4000" dirty="0" smtClean="0">
                <a:solidFill>
                  <a:srgbClr val="C00000"/>
                </a:solidFill>
                <a:latin typeface="Monotype Corsiva" pitchFamily="66" charset="0"/>
              </a:rPr>
              <a:t>происхождения </a:t>
            </a:r>
          </a:p>
          <a:p>
            <a:pPr algn="ctr"/>
            <a:r>
              <a:rPr lang="ru-RU" sz="4000" dirty="0" smtClean="0">
                <a:solidFill>
                  <a:srgbClr val="C00000"/>
                </a:solidFill>
                <a:latin typeface="Monotype Corsiva" pitchFamily="66" charset="0"/>
              </a:rPr>
              <a:t>современных </a:t>
            </a:r>
            <a:r>
              <a:rPr lang="ru-RU" sz="4000" dirty="0">
                <a:solidFill>
                  <a:srgbClr val="C00000"/>
                </a:solidFill>
                <a:latin typeface="Monotype Corsiva" pitchFamily="66" charset="0"/>
              </a:rPr>
              <a:t>имен</a:t>
            </a:r>
          </a:p>
        </p:txBody>
      </p:sp>
      <p:pic>
        <p:nvPicPr>
          <p:cNvPr id="7" name="Picture 4" descr="&amp;Acy;&amp;ncy;&amp;icy;&amp;mcy;&amp;acy;&amp;tscy;&amp;icy;&amp;yacy; - &amp;TScy;&amp;vcy;&amp;iecy;&amp;tcy;&amp;ycy;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9809" y="3500438"/>
            <a:ext cx="2829025" cy="3106591"/>
          </a:xfrm>
          <a:prstGeom prst="rect">
            <a:avLst/>
          </a:prstGeom>
          <a:noFill/>
        </p:spPr>
      </p:pic>
      <p:pic>
        <p:nvPicPr>
          <p:cNvPr id="12" name="Picture 5" descr="BW_EzPvmAS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2899418"/>
            <a:ext cx="2571768" cy="3562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 descr="gnkP1YekRVc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29322" y="285728"/>
            <a:ext cx="2000264" cy="3016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&amp;SHcy;&amp;acy;&amp;bcy;&amp;lcy;&amp;ocy;&amp;ncy; &amp;pcy;&amp;rcy;&amp;iecy;&amp;zcy;&amp;iecy;&amp;ncy;&amp;tcy;&amp;acy;&amp;tscy;&amp;icy;&amp;icy; &quot;&amp;Kcy;&amp;ocy;&amp;lcy;&amp;ocy;&amp;kcy;&amp;ocy;&amp;lcy;&amp;softcy;&amp;chcy;&amp;icy;&amp;kcy;&amp;icy;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142976" y="857232"/>
            <a:ext cx="764386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Привлечь высшие силы на защиту ребенка было очень заманчиво. Первыми додумались до этого древние греки. Они давали ребенку имена богов и героев, этим они надеялись на благосклонность богов и что дитя унаследует их судьбу и черты характера.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22531" name="Picture 3" descr="http://go3.imgsmail.ru/imgpreview?key=http%3A//www.diorama.ru/_img/content/workshop/100/4.jpg&amp;mb=imgdb_preview_6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3500438"/>
            <a:ext cx="3111871" cy="26003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703</Words>
  <Application>Microsoft Office PowerPoint</Application>
  <PresentationFormat>Экран (4:3)</PresentationFormat>
  <Paragraphs>49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Женя</dc:creator>
  <cp:lastModifiedBy>Женя</cp:lastModifiedBy>
  <cp:revision>11</cp:revision>
  <dcterms:created xsi:type="dcterms:W3CDTF">2014-01-24T20:27:00Z</dcterms:created>
  <dcterms:modified xsi:type="dcterms:W3CDTF">2014-01-26T09:43:36Z</dcterms:modified>
</cp:coreProperties>
</file>