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FB00-0CA6-4CEB-8A02-27EAC3BF29B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0944-1498-4174-B3C8-81C8F9FFE0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9%D0%B5%D0%BD%D0%BD%D0%BE%D0%B5_%D0%9F%D0%B8%D1%81%D0%B0%D0%BD%D0%B8%D0%B5" TargetMode="External"/><Relationship Id="rId2" Type="http://schemas.openxmlformats.org/officeDocument/2006/relationships/hyperlink" Target="http://ru.wikipedia.org/wiki/%D0%9F%D1%80%D0%BE%D1%81%D1%84%D0%BE%D1%80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Видение отроку Варфоломею</a:t>
            </a:r>
            <a:endParaRPr lang="ru-RU"/>
          </a:p>
        </p:txBody>
      </p:sp>
      <p:pic>
        <p:nvPicPr>
          <p:cNvPr id="16386" name="Picture 2" descr="File:Mikhail Nesterov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7591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Личность и образ отца Сергия – образ православной России, вот уже  семьсот лет без малого, вне времени, вне пространства. Это образ  духовно здорового бытия и неустанного служения Отечеству.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rectole0000000007"/>
          <p:cNvGraphicFramePr>
            <a:graphicFrameLocks/>
          </p:cNvGraphicFramePr>
          <p:nvPr/>
        </p:nvGraphicFramePr>
        <p:xfrm>
          <a:off x="571472" y="1500174"/>
          <a:ext cx="7858180" cy="5357826"/>
        </p:xfrm>
        <a:graphic>
          <a:graphicData uri="http://schemas.openxmlformats.org/presentationml/2006/ole">
            <p:oleObj spid="_x0000_s20481" name="Рисунок" r:id="rId3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9750" y="4652963"/>
            <a:ext cx="8096250" cy="1873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Как-то встретил юный Варфоломей монаха-отшельника, попросил его помощи в усвоении учения.Помолившись, старец вынул из-за пазухи ковчежец и взял из него частицу </a:t>
            </a:r>
            <a:r>
              <a:rPr lang="ru-RU" sz="2000" smtClean="0">
                <a:hlinkClick r:id="rId2" tooltip="Просфора"/>
              </a:rPr>
              <a:t>просфоры</a:t>
            </a:r>
            <a:r>
              <a:rPr lang="ru-RU" sz="2000" smtClean="0"/>
              <a:t>, сказав: </a:t>
            </a:r>
            <a:r>
              <a:rPr lang="ru-RU" sz="2000" i="1" smtClean="0"/>
              <a:t>«то тебе дается в знамение благодати Божией и понимания </a:t>
            </a:r>
            <a:r>
              <a:rPr lang="ru-RU" sz="2000" i="1" smtClean="0">
                <a:hlinkClick r:id="rId3" tooltip="Священное Писание"/>
              </a:rPr>
              <a:t>Священного Писания</a:t>
            </a:r>
            <a:r>
              <a:rPr lang="ru-RU" sz="2000" i="1" smtClean="0"/>
              <a:t> &lt;…&gt; о грамоте, чадо, не скорби: знай, что отныне Господь дарует тебе хорошее знание грамоты, большее, чем у твоих братьев и сверстников»</a:t>
            </a:r>
            <a:endParaRPr lang="ru-RU" sz="2000" smtClean="0"/>
          </a:p>
        </p:txBody>
      </p:sp>
      <p:pic>
        <p:nvPicPr>
          <p:cNvPr id="17413" name="Рисунок 2" descr="Михаил НЕСТЕРОВ. Видение отроку Варфоломею, эскиз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88913"/>
            <a:ext cx="8135938" cy="426561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7143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Храм святого Сергия Радонежского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чудотворца в п.Сергиевский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677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возрасте 7 лет юного Варфоломея отдали обучаться грамоте в церковной школе вместе с братьями: старшим Стефаном и младшим Петром. В отличие от своих успешных в учёбе братьев Варфоломей существенно </a:t>
            </a:r>
            <a:r>
              <a:rPr lang="ru-RU" sz="2800" dirty="0" smtClean="0"/>
              <a:t>отставал</a:t>
            </a:r>
            <a:r>
              <a:rPr lang="ru-RU" dirty="0" smtClean="0"/>
              <a:t> в обучении. Учитель ругал его, родители огорчались и усовещивали, сам же он со слезами молился, но учёба вперёд не продвигалась. И тогда случилось событие, о котором сообщают все жизнеописания Сергия.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482" y="571480"/>
            <a:ext cx="8472518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«Житие Преподобного Сергия Радонежского»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/>
              <a:t>Новоскольцев</a:t>
            </a:r>
            <a:r>
              <a:rPr lang="ru-RU" sz="3200" dirty="0"/>
              <a:t> А.Н. «Благословение преподобного Сергия на борьбу с Мамаем»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rectole0000000006"/>
          <p:cNvGraphicFramePr>
            <a:graphicFrameLocks/>
          </p:cNvGraphicFramePr>
          <p:nvPr/>
        </p:nvGraphicFramePr>
        <p:xfrm>
          <a:off x="2643174" y="1428736"/>
          <a:ext cx="3571900" cy="5143512"/>
        </p:xfrm>
        <a:graphic>
          <a:graphicData uri="http://schemas.openxmlformats.org/presentationml/2006/ole">
            <p:oleObj spid="_x0000_s9217" name="Рисунок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/>
              <a:t>Фото с репродукции  триптиха  Нестерова М.Н «Труды Сергия Радонежского»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rectole0000000005"/>
          <p:cNvGraphicFramePr>
            <a:graphicFrameLocks/>
          </p:cNvGraphicFramePr>
          <p:nvPr/>
        </p:nvGraphicFramePr>
        <p:xfrm>
          <a:off x="0" y="2143116"/>
          <a:ext cx="4929190" cy="4714885"/>
        </p:xfrm>
        <a:graphic>
          <a:graphicData uri="http://schemas.openxmlformats.org/presentationml/2006/ole">
            <p:oleObj spid="_x0000_s19457" name="Рисунок" r:id="rId3" imgW="0" imgH="0" progId="StaticMetafile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rectole0000000004"/>
          <p:cNvGraphicFramePr>
            <a:graphicFrameLocks/>
          </p:cNvGraphicFramePr>
          <p:nvPr/>
        </p:nvGraphicFramePr>
        <p:xfrm>
          <a:off x="5643570" y="2147878"/>
          <a:ext cx="2643206" cy="4710122"/>
        </p:xfrm>
        <a:graphic>
          <a:graphicData uri="http://schemas.openxmlformats.org/presentationml/2006/ole">
            <p:oleObj spid="_x0000_s19459" name="Рисунок" r:id="rId4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Преподобному Сергию Радонежскому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 преподобие и </a:t>
            </a:r>
            <a:r>
              <a:rPr lang="ru-RU" sz="2400" b="1" dirty="0" err="1"/>
              <a:t>богоносне</a:t>
            </a:r>
            <a:r>
              <a:rPr lang="ru-RU" sz="2400" b="1" dirty="0"/>
              <a:t> отче наш Сергее!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Воззри на нас </a:t>
            </a:r>
            <a:r>
              <a:rPr lang="ru-RU" sz="2400" b="1" i="1" dirty="0"/>
              <a:t>(имена)</a:t>
            </a:r>
            <a:r>
              <a:rPr lang="ru-RU" sz="2400" b="1" dirty="0"/>
              <a:t> </a:t>
            </a:r>
            <a:r>
              <a:rPr lang="ru-RU" sz="2400" b="1" dirty="0" err="1"/>
              <a:t>милостивно</a:t>
            </a:r>
            <a:r>
              <a:rPr lang="ru-RU" sz="2400" b="1" dirty="0"/>
              <a:t>, и к земле приверженных, возведи к высоте </a:t>
            </a:r>
            <a:r>
              <a:rPr lang="ru-RU" sz="2400" b="1" dirty="0" err="1"/>
              <a:t>небесной.Укрепи</a:t>
            </a:r>
            <a:r>
              <a:rPr lang="ru-RU" sz="2400" b="1" dirty="0"/>
              <a:t> наше малодушие и утверди нас в вере, да несомненно уповаем </a:t>
            </a:r>
            <a:r>
              <a:rPr lang="ru-RU" sz="2400" b="1" dirty="0" err="1"/>
              <a:t>получити</a:t>
            </a:r>
            <a:r>
              <a:rPr lang="ru-RU" sz="2400" b="1" dirty="0"/>
              <a:t> </a:t>
            </a:r>
            <a:r>
              <a:rPr lang="ru-RU" sz="2400" b="1" dirty="0" err="1"/>
              <a:t>свя</a:t>
            </a:r>
            <a:r>
              <a:rPr lang="ru-RU" sz="2400" b="1" dirty="0"/>
              <a:t> благая от </a:t>
            </a:r>
            <a:r>
              <a:rPr lang="ru-RU" sz="2400" b="1" dirty="0" err="1"/>
              <a:t>благосердия</a:t>
            </a:r>
            <a:r>
              <a:rPr lang="ru-RU" sz="2400" b="1" dirty="0"/>
              <a:t> Владыки Бога молитвами </a:t>
            </a:r>
            <a:r>
              <a:rPr lang="ru-RU" sz="2400" b="1" dirty="0" err="1"/>
              <a:t>твоими.Испроси</a:t>
            </a:r>
            <a:r>
              <a:rPr lang="ru-RU" sz="2400" b="1" dirty="0"/>
              <a:t> </a:t>
            </a:r>
            <a:r>
              <a:rPr lang="ru-RU" sz="2400" b="1" dirty="0" err="1"/>
              <a:t>предстательством</a:t>
            </a:r>
            <a:r>
              <a:rPr lang="ru-RU" sz="2400" b="1" dirty="0"/>
              <a:t> твоим всякий дар всем </a:t>
            </a:r>
            <a:r>
              <a:rPr lang="ru-RU" sz="2400" b="1" dirty="0" err="1"/>
              <a:t>коемуждо</a:t>
            </a:r>
            <a:r>
              <a:rPr lang="ru-RU" sz="2400" b="1" dirty="0"/>
              <a:t> </a:t>
            </a:r>
            <a:r>
              <a:rPr lang="ru-RU" sz="2400" b="1" dirty="0" err="1"/>
              <a:t>благопотребен</a:t>
            </a:r>
            <a:r>
              <a:rPr lang="ru-RU" sz="2400" b="1" dirty="0"/>
              <a:t> и вся </a:t>
            </a:r>
            <a:r>
              <a:rPr lang="ru-RU" sz="2400" b="1" dirty="0" err="1"/>
              <a:t>ны</a:t>
            </a:r>
            <a:r>
              <a:rPr lang="ru-RU" sz="2400" b="1" dirty="0"/>
              <a:t> </a:t>
            </a:r>
            <a:r>
              <a:rPr lang="ru-RU" sz="2400" b="1" dirty="0" err="1"/>
              <a:t>спосшествующими</a:t>
            </a:r>
            <a:r>
              <a:rPr lang="ru-RU" sz="2400" b="1" dirty="0"/>
              <a:t> молитвами </a:t>
            </a:r>
            <a:r>
              <a:rPr lang="ru-RU" sz="2400" b="1" dirty="0" err="1"/>
              <a:t>сподоби</a:t>
            </a:r>
            <a:r>
              <a:rPr lang="ru-RU" sz="2400" b="1" dirty="0"/>
              <a:t> в день Страшного Суда </a:t>
            </a:r>
            <a:r>
              <a:rPr lang="ru-RU" sz="2400" b="1" dirty="0" err="1"/>
              <a:t>шуия</a:t>
            </a:r>
            <a:r>
              <a:rPr lang="ru-RU" sz="2400" b="1" dirty="0"/>
              <a:t> части </a:t>
            </a:r>
            <a:r>
              <a:rPr lang="ru-RU" sz="2400" b="1" dirty="0" err="1"/>
              <a:t>избавитися</a:t>
            </a:r>
            <a:r>
              <a:rPr lang="ru-RU" sz="2400" b="1" dirty="0"/>
              <a:t>, </a:t>
            </a:r>
            <a:r>
              <a:rPr lang="ru-RU" sz="2400" b="1" dirty="0" err="1"/>
              <a:t>десные</a:t>
            </a:r>
            <a:r>
              <a:rPr lang="ru-RU" sz="2400" b="1" dirty="0"/>
              <a:t> же страны </a:t>
            </a:r>
            <a:r>
              <a:rPr lang="ru-RU" sz="2400" b="1" dirty="0" err="1"/>
              <a:t>общники</a:t>
            </a:r>
            <a:r>
              <a:rPr lang="ru-RU" sz="2400" b="1" dirty="0"/>
              <a:t> бытии и блаженный оный глас Владыки Христа </a:t>
            </a:r>
            <a:r>
              <a:rPr lang="ru-RU" sz="2400" b="1" dirty="0" err="1"/>
              <a:t>услышати</a:t>
            </a:r>
            <a:r>
              <a:rPr lang="ru-RU" sz="2400" b="1" dirty="0"/>
              <a:t>: « </a:t>
            </a:r>
            <a:r>
              <a:rPr lang="ru-RU" sz="2400" b="1" dirty="0" err="1"/>
              <a:t>Приидите</a:t>
            </a:r>
            <a:r>
              <a:rPr lang="ru-RU" sz="2400" b="1" dirty="0"/>
              <a:t>, благословении Отца Моего, наследуйте уготованное вам Царствие от сложения мира». Аминь.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4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«преподобный</a:t>
            </a:r>
            <a:r>
              <a:rPr lang="ru-RU" sz="2800" dirty="0"/>
              <a:t>» -означает – « святой, праведный»,</a:t>
            </a:r>
            <a:br>
              <a:rPr lang="ru-RU" sz="2800" dirty="0"/>
            </a:br>
            <a:r>
              <a:rPr lang="ru-RU" sz="2800" b="1" dirty="0"/>
              <a:t>«милосердие</a:t>
            </a:r>
            <a:r>
              <a:rPr lang="ru-RU" sz="2800" dirty="0"/>
              <a:t>» - готовность чувствовать сострадание к человеку;</a:t>
            </a:r>
            <a:br>
              <a:rPr lang="ru-RU" sz="2800" dirty="0"/>
            </a:br>
            <a:r>
              <a:rPr lang="ru-RU" sz="2800" b="1" dirty="0"/>
              <a:t>«благо» - </a:t>
            </a:r>
            <a:r>
              <a:rPr lang="ru-RU" sz="2800" dirty="0"/>
              <a:t>«добро, счастье, благополучие», а соответственно, слово </a:t>
            </a:r>
            <a:r>
              <a:rPr lang="ru-RU" sz="2800" b="1" dirty="0"/>
              <a:t>«благой</a:t>
            </a:r>
            <a:r>
              <a:rPr lang="ru-RU" sz="2800" dirty="0"/>
              <a:t>» означает- «приносящий добро». </a:t>
            </a:r>
            <a:r>
              <a:rPr lang="ru-RU" sz="2800" b="1" dirty="0" smtClean="0"/>
              <a:t>«</a:t>
            </a:r>
            <a:r>
              <a:rPr lang="ru-RU" sz="2800" b="1" dirty="0" err="1"/>
              <a:t>коемуждо</a:t>
            </a:r>
            <a:r>
              <a:rPr lang="ru-RU" sz="2800" dirty="0"/>
              <a:t>» на современном языке  звучит как «каждому». «</a:t>
            </a:r>
            <a:r>
              <a:rPr lang="ru-RU" sz="2800" b="1" dirty="0" err="1"/>
              <a:t>Благосердный</a:t>
            </a:r>
            <a:r>
              <a:rPr lang="ru-RU" sz="2800" dirty="0"/>
              <a:t>» - « с добрым сердцем».</a:t>
            </a:r>
            <a:br>
              <a:rPr lang="ru-RU" sz="2800" dirty="0"/>
            </a:br>
            <a:r>
              <a:rPr lang="ru-RU" sz="2800" dirty="0"/>
              <a:t> «</a:t>
            </a:r>
            <a:r>
              <a:rPr lang="ru-RU" sz="2800" dirty="0" err="1"/>
              <a:t>Десные</a:t>
            </a:r>
            <a:r>
              <a:rPr lang="ru-RU" sz="2800" dirty="0"/>
              <a:t> же страны» - </a:t>
            </a:r>
            <a:r>
              <a:rPr lang="ru-RU" sz="2800" dirty="0" err="1"/>
              <a:t>страны</a:t>
            </a:r>
            <a:r>
              <a:rPr lang="ru-RU" sz="2800" dirty="0"/>
              <a:t> с православным христианством.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</a:t>
            </a:r>
            <a:r>
              <a:rPr lang="ru-RU" sz="2800" b="1" dirty="0" err="1"/>
              <a:t>спосшествующими</a:t>
            </a:r>
            <a:r>
              <a:rPr lang="ru-RU" sz="2800" dirty="0"/>
              <a:t>» - означает « помогающими». </a:t>
            </a:r>
            <a:r>
              <a:rPr lang="ru-RU" sz="2800" b="1" dirty="0" smtClean="0"/>
              <a:t>«</a:t>
            </a:r>
            <a:r>
              <a:rPr lang="ru-RU" sz="2800" b="1" dirty="0" err="1"/>
              <a:t>благопотребен</a:t>
            </a:r>
            <a:r>
              <a:rPr lang="ru-RU" sz="2800" dirty="0"/>
              <a:t>»- </a:t>
            </a:r>
            <a:r>
              <a:rPr lang="ru-RU" sz="2800" dirty="0" smtClean="0"/>
              <a:t>«нужен </a:t>
            </a:r>
            <a:r>
              <a:rPr lang="ru-RU" sz="2800" dirty="0"/>
              <a:t>при получении доброго дела</a:t>
            </a:r>
            <a:r>
              <a:rPr lang="ru-RU" sz="2800" dirty="0" smtClean="0"/>
              <a:t>». «</a:t>
            </a:r>
            <a:r>
              <a:rPr lang="ru-RU" sz="2800" b="1" dirty="0" err="1"/>
              <a:t>предстательство</a:t>
            </a:r>
            <a:r>
              <a:rPr lang="ru-RU" sz="2800" dirty="0" smtClean="0"/>
              <a:t>»-« </a:t>
            </a:r>
            <a:r>
              <a:rPr lang="ru-RU" sz="2800" dirty="0"/>
              <a:t>ходатайство </a:t>
            </a:r>
            <a:r>
              <a:rPr lang="ru-RU" sz="2800" dirty="0" smtClean="0"/>
              <a:t>,просьба </a:t>
            </a:r>
            <a:r>
              <a:rPr lang="ru-RU" sz="2800" dirty="0"/>
              <a:t>к творцу нашему».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После того, как мы провели ряд занятий о святом </a:t>
            </a:r>
            <a:r>
              <a:rPr lang="ru-RU" sz="2800" dirty="0" err="1"/>
              <a:t>Сергие</a:t>
            </a:r>
            <a:r>
              <a:rPr lang="ru-RU" sz="2800" dirty="0"/>
              <a:t> </a:t>
            </a:r>
            <a:r>
              <a:rPr lang="ru-RU" sz="2800" dirty="0" smtClean="0"/>
              <a:t>Радонежском, </a:t>
            </a:r>
            <a:r>
              <a:rPr lang="ru-RU" sz="2800" dirty="0"/>
              <a:t>я поняла, что некоторые дети действительно задумались о своей жизни, о своих поступках, о том, что они должны быть послушными, слушаться родителей совершенствоваться духовно и физически. Исследуя  молитву к святому Сергию, поняли, что они учат  смирению и почтению не только к Творцу Богу, не только к святым праведникам, молитвенникам  за нас перед Господом, но и учат уважению к СЛОВУ.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Результаты исследования</a:t>
            </a:r>
            <a:endParaRPr lang="ru-RU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Рисунок (метафайл)</vt:lpstr>
      <vt:lpstr>Видение отроку Варфоломею</vt:lpstr>
      <vt:lpstr>Слайд 2</vt:lpstr>
      <vt:lpstr>Храм святого Сергия Радонежского  чудотворца в п.Сергиевский</vt:lpstr>
      <vt:lpstr>«Житие Преподобного Сергия Радонежского»</vt:lpstr>
      <vt:lpstr>Новоскольцев А.Н. «Благословение преподобного Сергия на борьбу с Мамаем» </vt:lpstr>
      <vt:lpstr>Фото с репродукции  триптиха  Нестерова М.Н «Труды Сергия Радонежского» </vt:lpstr>
      <vt:lpstr>Преподобному Сергию Радонежскому О преподобие и богоносне отче наш Сергее! Воззри на нас (имена) милостивно, и к земле приверженных, возведи к высоте небесной.Укрепи наше малодушие и утверди нас в вере, да несомненно уповаем получити свя благая от благосердия Владыки Бога молитвами твоими.Испроси предстательством твоим всякий дар всем коемуждо благопотребен и вся ны спосшествующими молитвами сподоби в день Страшного Суда шуия части избавитися, десные же страны общники бытии и блаженный оный глас Владыки Христа услышати: « Приидите, благословении Отца Моего, наследуйте уготованное вам Царствие от сложения мира». Аминь. </vt:lpstr>
      <vt:lpstr>«преподобный» -означает – « святой, праведный», «милосердие» - готовность чувствовать сострадание к человеку; «благо» - «добро, счастье, благополучие», а соответственно, слово «благой» означает- «приносящий добро». «коемуждо» на современном языке  звучит как «каждому». «Благосердный» - « с добрым сердцем».  «Десные же страны» - страны с православным христианством.  «спосшествующими» - означает « помогающими». «благопотребен»- «нужен при получении доброго дела». «предстательство»-« ходатайство ,просьба к творцу нашему». </vt:lpstr>
      <vt:lpstr>После того, как мы провели ряд занятий о святом Сергие Радонежском, я поняла, что некоторые дети действительно задумались о своей жизни, о своих поступках, о том, что они должны быть послушными, слушаться родителей совершенствоваться духовно и физически. Исследуя  молитву к святому Сергию, поняли, что они учат  смирению и почтению не только к Творцу Богу, не только к святым праведникам, молитвенникам  за нас перед Господом, но и учат уважению к СЛОВУ.</vt:lpstr>
      <vt:lpstr>Личность и образ отца Сергия – образ православной России, вот уже  семьсот лет без малого, вне времени, вне пространства. Это образ  духовно здорового бытия и неустанного служения Отечеству.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Видение отроку Варфоломею</dc:title>
  <dc:creator>Сергей</dc:creator>
  <cp:lastModifiedBy>Сергей</cp:lastModifiedBy>
  <cp:revision>4</cp:revision>
  <dcterms:created xsi:type="dcterms:W3CDTF">2014-01-26T04:54:57Z</dcterms:created>
  <dcterms:modified xsi:type="dcterms:W3CDTF">2014-01-26T05:29:09Z</dcterms:modified>
</cp:coreProperties>
</file>