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sldIdLst>
    <p:sldId id="257" r:id="rId3"/>
    <p:sldId id="259" r:id="rId4"/>
    <p:sldId id="260" r:id="rId5"/>
    <p:sldId id="262" r:id="rId6"/>
    <p:sldId id="265" r:id="rId7"/>
    <p:sldId id="263" r:id="rId8"/>
    <p:sldId id="273" r:id="rId9"/>
    <p:sldId id="264" r:id="rId10"/>
    <p:sldId id="266" r:id="rId11"/>
    <p:sldId id="267" r:id="rId12"/>
    <p:sldId id="270" r:id="rId13"/>
    <p:sldId id="271" r:id="rId14"/>
    <p:sldId id="26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99FF"/>
    <a:srgbClr val="FF3300"/>
    <a:srgbClr val="6600FF"/>
    <a:srgbClr val="FF0066"/>
    <a:srgbClr val="99FFCC"/>
    <a:srgbClr val="FFCCFF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DA078-25E5-4019-972A-F1E5120349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E256E-AB9D-4042-B6F1-DCF2B11213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9D84F-7225-4094-BB7D-508981D266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5D4A6-3CEF-433C-8C40-DE0627D730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51974-83F6-43A4-BC19-47B2D465F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B55FA-997C-4FE7-B1E5-165F35273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94366-A6F0-42DD-A732-2B4A7B10C2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51C2-15E1-4AF1-B139-547F6E51D0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17062-EAE5-466B-8D09-FD3F120CD7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961FB-C09E-4123-A385-480E6DAD48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B9D49-204C-4D23-9418-605396A2D7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46963-7DDA-4782-8FD9-70EBA3E96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75406-FDCD-4A8D-BA21-A6D298C7C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31988-5919-4E53-BDC1-8C6BE4ADB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64588-1603-4E50-AA5D-E7AB6E7FC8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A153-6D0C-4D21-BC0F-18AABFB447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4CF09-A2EE-453A-977E-2CB865DD82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11D56-B3AF-4BCA-BD4F-9B6D0C2D40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C2573-ADC9-4A74-B3FE-B74E49146F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52BF9-A39B-4845-9C37-68387A173F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2116D-FF1B-4806-AA2F-BC187364D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8BE9A-E877-4B26-907A-6F32CB138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1DC2B4-FA37-4060-A7B4-6AB314A23A3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5B91EA-C6CE-48C3-8C8E-E06BFC5A17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hiero.ru/Valbar?page=3" TargetMode="External"/><Relationship Id="rId3" Type="http://schemas.openxmlformats.org/officeDocument/2006/relationships/hyperlink" Target="http://rilim.ru/index.php?newsid=17963" TargetMode="External"/><Relationship Id="rId7" Type="http://schemas.openxmlformats.org/officeDocument/2006/relationships/hyperlink" Target="http://serduchka.4bb.ru/viewtopic.php?id=142&amp;p=8" TargetMode="External"/><Relationship Id="rId12" Type="http://schemas.openxmlformats.org/officeDocument/2006/relationships/hyperlink" Target="http://blogs.privet.ru/community/n_besedka/73078618" TargetMode="External"/><Relationship Id="rId2" Type="http://schemas.openxmlformats.org/officeDocument/2006/relationships/hyperlink" Target="http://www.vsesmi.ru/themes/29/2008/12/2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tlvl.blogspot.com/2008_02_01_archive.html" TargetMode="External"/><Relationship Id="rId11" Type="http://schemas.openxmlformats.org/officeDocument/2006/relationships/hyperlink" Target="http://www.koolinar.ru/recipe/view/49991" TargetMode="External"/><Relationship Id="rId5" Type="http://schemas.openxmlformats.org/officeDocument/2006/relationships/hyperlink" Target="http://languagevocabulary.blog.gogo.mn/" TargetMode="External"/><Relationship Id="rId10" Type="http://schemas.openxmlformats.org/officeDocument/2006/relationships/hyperlink" Target="http://soll2d1.ucoz.ru/publ/uchimsja_razvivat_6_chuvstvo_v_sebe/1-1-0-189" TargetMode="External"/><Relationship Id="rId4" Type="http://schemas.openxmlformats.org/officeDocument/2006/relationships/hyperlink" Target="http://hopover.co.uk/index.php?q=aHR0cDvL3d3dy5lZHVwaWNzLmNvbS9pbWFnZXMvcmVzdWx0cy9waG90bzowL3F1ZXJ5OndlYXRoZXI" TargetMode="External"/><Relationship Id="rId9" Type="http://schemas.openxmlformats.org/officeDocument/2006/relationships/hyperlink" Target="http://my.5ballov.ru/groups/groupinfo/11652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2997200"/>
            <a:ext cx="5395913" cy="1470025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Что такое погода?</a:t>
            </a:r>
          </a:p>
        </p:txBody>
      </p:sp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620713"/>
            <a:ext cx="3024187" cy="2268537"/>
          </a:xfrm>
          <a:prstGeom prst="rect">
            <a:avLst/>
          </a:prstGeom>
          <a:noFill/>
          <a:ln w="57150">
            <a:solidFill>
              <a:srgbClr val="3366CC"/>
            </a:solidFill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Ветер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3425" y="1412875"/>
            <a:ext cx="1768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20478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628775"/>
            <a:ext cx="2886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00113" y="3429000"/>
            <a:ext cx="7475537" cy="1123950"/>
          </a:xfrm>
          <a:prstGeom prst="rect">
            <a:avLst/>
          </a:prstGeom>
          <a:solidFill>
            <a:srgbClr val="CDE9EB"/>
          </a:solidFill>
          <a:ln w="5715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/>
              <a:t>Ветер – это воздух, который приходит</a:t>
            </a:r>
          </a:p>
          <a:p>
            <a:pPr algn="ctr"/>
            <a:r>
              <a:rPr lang="ru-RU" sz="3200"/>
              <a:t>в движение.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476375" y="4797425"/>
            <a:ext cx="6335713" cy="984250"/>
          </a:xfrm>
          <a:prstGeom prst="rect">
            <a:avLst/>
          </a:prstGeom>
          <a:solidFill>
            <a:srgbClr val="FFCC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Сильные и опасные ветры – </a:t>
            </a:r>
          </a:p>
          <a:p>
            <a:pPr algn="ctr"/>
            <a:r>
              <a:rPr lang="ru-RU" sz="2800"/>
              <a:t>ураган, тайфун, смерч.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124075" y="6021388"/>
            <a:ext cx="4943475" cy="557212"/>
          </a:xfrm>
          <a:prstGeom prst="rect">
            <a:avLst/>
          </a:prstGeom>
          <a:solidFill>
            <a:srgbClr val="99FFCC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Тихие ветры – бриз, муссон.</a:t>
            </a:r>
          </a:p>
        </p:txBody>
      </p:sp>
      <p:pic>
        <p:nvPicPr>
          <p:cNvPr id="15371" name="Picture 11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1355725"/>
            <a:ext cx="8534400" cy="534511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372" name="Picture 12" descr="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268413"/>
            <a:ext cx="8785225" cy="5472112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539750" y="4222750"/>
            <a:ext cx="431800" cy="2590800"/>
            <a:chOff x="340" y="2478"/>
            <a:chExt cx="272" cy="1632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40" y="275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340" y="2478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340" y="3294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340" y="302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40" y="3838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340" y="356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72" name="Group 40"/>
          <p:cNvGrpSpPr>
            <a:grpSpLocks/>
          </p:cNvGrpSpPr>
          <p:nvPr/>
        </p:nvGrpSpPr>
        <p:grpSpPr bwMode="auto">
          <a:xfrm>
            <a:off x="971550" y="4652963"/>
            <a:ext cx="2160588" cy="431800"/>
            <a:chOff x="612" y="2931"/>
            <a:chExt cx="1361" cy="272"/>
          </a:xfrm>
        </p:grpSpPr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429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701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612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884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156" y="2931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73" name="Group 41"/>
          <p:cNvGrpSpPr>
            <a:grpSpLocks/>
          </p:cNvGrpSpPr>
          <p:nvPr/>
        </p:nvGrpSpPr>
        <p:grpSpPr bwMode="auto">
          <a:xfrm>
            <a:off x="2700338" y="333375"/>
            <a:ext cx="431800" cy="5183188"/>
            <a:chOff x="1701" y="210"/>
            <a:chExt cx="272" cy="3265"/>
          </a:xfrm>
        </p:grpSpPr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701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701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701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701" y="1298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701" y="754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701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701" y="184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701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701" y="2387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701" y="2659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701" y="21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81" name="Group 49"/>
          <p:cNvGrpSpPr>
            <a:grpSpLocks/>
          </p:cNvGrpSpPr>
          <p:nvPr/>
        </p:nvGrpSpPr>
        <p:grpSpPr bwMode="auto">
          <a:xfrm>
            <a:off x="3132138" y="5084763"/>
            <a:ext cx="1295400" cy="431800"/>
            <a:chOff x="1973" y="3203"/>
            <a:chExt cx="816" cy="272"/>
          </a:xfrm>
        </p:grpSpPr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2517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1973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2245" y="3203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91" name="Group 59"/>
          <p:cNvGrpSpPr>
            <a:grpSpLocks/>
          </p:cNvGrpSpPr>
          <p:nvPr/>
        </p:nvGrpSpPr>
        <p:grpSpPr bwMode="auto">
          <a:xfrm>
            <a:off x="1836738" y="3357563"/>
            <a:ext cx="4319587" cy="431800"/>
            <a:chOff x="1157" y="2115"/>
            <a:chExt cx="2721" cy="272"/>
          </a:xfrm>
        </p:grpSpPr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3334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3606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3061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2789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2517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2245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1973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1157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0" name="Rectangle 58"/>
            <p:cNvSpPr>
              <a:spLocks noChangeArrowheads="1"/>
            </p:cNvSpPr>
            <p:nvPr/>
          </p:nvSpPr>
          <p:spPr bwMode="auto">
            <a:xfrm>
              <a:off x="1429" y="2115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95" name="Group 63"/>
          <p:cNvGrpSpPr>
            <a:grpSpLocks/>
          </p:cNvGrpSpPr>
          <p:nvPr/>
        </p:nvGrpSpPr>
        <p:grpSpPr bwMode="auto">
          <a:xfrm>
            <a:off x="2268538" y="2492375"/>
            <a:ext cx="2159000" cy="431800"/>
            <a:chOff x="1429" y="1570"/>
            <a:chExt cx="1360" cy="272"/>
          </a:xfrm>
        </p:grpSpPr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2517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2" name="Rectangle 60"/>
            <p:cNvSpPr>
              <a:spLocks noChangeArrowheads="1"/>
            </p:cNvSpPr>
            <p:nvPr/>
          </p:nvSpPr>
          <p:spPr bwMode="auto">
            <a:xfrm>
              <a:off x="2245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3" name="Rectangle 61"/>
            <p:cNvSpPr>
              <a:spLocks noChangeArrowheads="1"/>
            </p:cNvSpPr>
            <p:nvPr/>
          </p:nvSpPr>
          <p:spPr bwMode="auto">
            <a:xfrm>
              <a:off x="1973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4" name="Rectangle 62"/>
            <p:cNvSpPr>
              <a:spLocks noChangeArrowheads="1"/>
            </p:cNvSpPr>
            <p:nvPr/>
          </p:nvSpPr>
          <p:spPr bwMode="auto">
            <a:xfrm>
              <a:off x="1429" y="1570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06" name="Group 74"/>
          <p:cNvGrpSpPr>
            <a:grpSpLocks/>
          </p:cNvGrpSpPr>
          <p:nvPr/>
        </p:nvGrpSpPr>
        <p:grpSpPr bwMode="auto">
          <a:xfrm>
            <a:off x="2268538" y="1628775"/>
            <a:ext cx="4751387" cy="431800"/>
            <a:chOff x="1429" y="1026"/>
            <a:chExt cx="2993" cy="272"/>
          </a:xfrm>
        </p:grpSpPr>
        <p:sp>
          <p:nvSpPr>
            <p:cNvPr id="18496" name="Rectangle 64"/>
            <p:cNvSpPr>
              <a:spLocks noChangeArrowheads="1"/>
            </p:cNvSpPr>
            <p:nvPr/>
          </p:nvSpPr>
          <p:spPr bwMode="auto">
            <a:xfrm>
              <a:off x="4150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7" name="Rectangle 65"/>
            <p:cNvSpPr>
              <a:spLocks noChangeArrowheads="1"/>
            </p:cNvSpPr>
            <p:nvPr/>
          </p:nvSpPr>
          <p:spPr bwMode="auto">
            <a:xfrm>
              <a:off x="3878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8" name="Rectangle 66"/>
            <p:cNvSpPr>
              <a:spLocks noChangeArrowheads="1"/>
            </p:cNvSpPr>
            <p:nvPr/>
          </p:nvSpPr>
          <p:spPr bwMode="auto">
            <a:xfrm>
              <a:off x="3606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9" name="Rectangle 67"/>
            <p:cNvSpPr>
              <a:spLocks noChangeArrowheads="1"/>
            </p:cNvSpPr>
            <p:nvPr/>
          </p:nvSpPr>
          <p:spPr bwMode="auto">
            <a:xfrm>
              <a:off x="3334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0" name="Rectangle 68"/>
            <p:cNvSpPr>
              <a:spLocks noChangeArrowheads="1"/>
            </p:cNvSpPr>
            <p:nvPr/>
          </p:nvSpPr>
          <p:spPr bwMode="auto">
            <a:xfrm>
              <a:off x="3061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1" name="Rectangle 69"/>
            <p:cNvSpPr>
              <a:spLocks noChangeArrowheads="1"/>
            </p:cNvSpPr>
            <p:nvPr/>
          </p:nvSpPr>
          <p:spPr bwMode="auto">
            <a:xfrm>
              <a:off x="2789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2" name="Rectangle 70"/>
            <p:cNvSpPr>
              <a:spLocks noChangeArrowheads="1"/>
            </p:cNvSpPr>
            <p:nvPr/>
          </p:nvSpPr>
          <p:spPr bwMode="auto">
            <a:xfrm>
              <a:off x="2517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3" name="Rectangle 71"/>
            <p:cNvSpPr>
              <a:spLocks noChangeArrowheads="1"/>
            </p:cNvSpPr>
            <p:nvPr/>
          </p:nvSpPr>
          <p:spPr bwMode="auto">
            <a:xfrm>
              <a:off x="2245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4" name="Rectangle 72"/>
            <p:cNvSpPr>
              <a:spLocks noChangeArrowheads="1"/>
            </p:cNvSpPr>
            <p:nvPr/>
          </p:nvSpPr>
          <p:spPr bwMode="auto">
            <a:xfrm>
              <a:off x="1973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5" name="Rectangle 73"/>
            <p:cNvSpPr>
              <a:spLocks noChangeArrowheads="1"/>
            </p:cNvSpPr>
            <p:nvPr/>
          </p:nvSpPr>
          <p:spPr bwMode="auto">
            <a:xfrm>
              <a:off x="1429" y="1026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511" name="Group 79"/>
          <p:cNvGrpSpPr>
            <a:grpSpLocks/>
          </p:cNvGrpSpPr>
          <p:nvPr/>
        </p:nvGrpSpPr>
        <p:grpSpPr bwMode="auto">
          <a:xfrm>
            <a:off x="2268538" y="765175"/>
            <a:ext cx="2159000" cy="431800"/>
            <a:chOff x="1429" y="482"/>
            <a:chExt cx="1360" cy="272"/>
          </a:xfrm>
        </p:grpSpPr>
        <p:sp>
          <p:nvSpPr>
            <p:cNvPr id="18507" name="Rectangle 75"/>
            <p:cNvSpPr>
              <a:spLocks noChangeArrowheads="1"/>
            </p:cNvSpPr>
            <p:nvPr/>
          </p:nvSpPr>
          <p:spPr bwMode="auto">
            <a:xfrm>
              <a:off x="2517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8" name="Rectangle 76"/>
            <p:cNvSpPr>
              <a:spLocks noChangeArrowheads="1"/>
            </p:cNvSpPr>
            <p:nvPr/>
          </p:nvSpPr>
          <p:spPr bwMode="auto">
            <a:xfrm>
              <a:off x="2245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9" name="Rectangle 77"/>
            <p:cNvSpPr>
              <a:spLocks noChangeArrowheads="1"/>
            </p:cNvSpPr>
            <p:nvPr/>
          </p:nvSpPr>
          <p:spPr bwMode="auto">
            <a:xfrm>
              <a:off x="1973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10" name="Rectangle 78"/>
            <p:cNvSpPr>
              <a:spLocks noChangeArrowheads="1"/>
            </p:cNvSpPr>
            <p:nvPr/>
          </p:nvSpPr>
          <p:spPr bwMode="auto">
            <a:xfrm>
              <a:off x="1429" y="482"/>
              <a:ext cx="27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514" name="Rectangle 82"/>
          <p:cNvSpPr>
            <a:spLocks noChangeArrowheads="1"/>
          </p:cNvSpPr>
          <p:nvPr/>
        </p:nvSpPr>
        <p:spPr bwMode="auto">
          <a:xfrm>
            <a:off x="611188" y="3644900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6</a:t>
            </a:r>
          </a:p>
        </p:txBody>
      </p:sp>
      <p:sp>
        <p:nvSpPr>
          <p:cNvPr id="18515" name="Rectangle 83"/>
          <p:cNvSpPr>
            <a:spLocks noChangeArrowheads="1"/>
          </p:cNvSpPr>
          <p:nvPr/>
        </p:nvSpPr>
        <p:spPr bwMode="auto">
          <a:xfrm>
            <a:off x="107950" y="4652963"/>
            <a:ext cx="360363" cy="3603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516" name="Rectangle 84"/>
          <p:cNvSpPr>
            <a:spLocks noChangeArrowheads="1"/>
          </p:cNvSpPr>
          <p:nvPr/>
        </p:nvSpPr>
        <p:spPr bwMode="auto">
          <a:xfrm>
            <a:off x="1763713" y="765175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2</a:t>
            </a:r>
          </a:p>
        </p:txBody>
      </p:sp>
      <p:sp>
        <p:nvSpPr>
          <p:cNvPr id="18517" name="Rectangle 85"/>
          <p:cNvSpPr>
            <a:spLocks noChangeArrowheads="1"/>
          </p:cNvSpPr>
          <p:nvPr/>
        </p:nvSpPr>
        <p:spPr bwMode="auto">
          <a:xfrm>
            <a:off x="1763713" y="1628775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3</a:t>
            </a:r>
          </a:p>
        </p:txBody>
      </p:sp>
      <p:sp>
        <p:nvSpPr>
          <p:cNvPr id="18518" name="Rectangle 86"/>
          <p:cNvSpPr>
            <a:spLocks noChangeArrowheads="1"/>
          </p:cNvSpPr>
          <p:nvPr/>
        </p:nvSpPr>
        <p:spPr bwMode="auto">
          <a:xfrm>
            <a:off x="1763713" y="2492375"/>
            <a:ext cx="360362" cy="3603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4</a:t>
            </a:r>
          </a:p>
        </p:txBody>
      </p:sp>
      <p:sp>
        <p:nvSpPr>
          <p:cNvPr id="18519" name="Rectangle 87"/>
          <p:cNvSpPr>
            <a:spLocks noChangeArrowheads="1"/>
          </p:cNvSpPr>
          <p:nvPr/>
        </p:nvSpPr>
        <p:spPr bwMode="auto">
          <a:xfrm>
            <a:off x="1331913" y="3357563"/>
            <a:ext cx="360362" cy="3603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5</a:t>
            </a:r>
          </a:p>
        </p:txBody>
      </p:sp>
      <p:sp>
        <p:nvSpPr>
          <p:cNvPr id="18520" name="Rectangle 88"/>
          <p:cNvSpPr>
            <a:spLocks noChangeArrowheads="1"/>
          </p:cNvSpPr>
          <p:nvPr/>
        </p:nvSpPr>
        <p:spPr bwMode="auto">
          <a:xfrm>
            <a:off x="2195513" y="5157788"/>
            <a:ext cx="360362" cy="3603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8</a:t>
            </a:r>
          </a:p>
        </p:txBody>
      </p:sp>
      <p:sp>
        <p:nvSpPr>
          <p:cNvPr id="18521" name="Rectangle 89"/>
          <p:cNvSpPr>
            <a:spLocks noChangeArrowheads="1"/>
          </p:cNvSpPr>
          <p:nvPr/>
        </p:nvSpPr>
        <p:spPr bwMode="auto">
          <a:xfrm>
            <a:off x="2700338" y="0"/>
            <a:ext cx="431800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1</a:t>
            </a:r>
          </a:p>
        </p:txBody>
      </p:sp>
      <p:sp>
        <p:nvSpPr>
          <p:cNvPr id="18531" name="Text Box 99"/>
          <p:cNvSpPr txBox="1">
            <a:spLocks noChangeArrowheads="1"/>
          </p:cNvSpPr>
          <p:nvPr/>
        </p:nvSpPr>
        <p:spPr bwMode="auto">
          <a:xfrm>
            <a:off x="158750" y="45497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7</a:t>
            </a:r>
          </a:p>
        </p:txBody>
      </p:sp>
      <p:sp>
        <p:nvSpPr>
          <p:cNvPr id="18534" name="AutoShape 102"/>
          <p:cNvSpPr>
            <a:spLocks noChangeArrowheads="1"/>
          </p:cNvSpPr>
          <p:nvPr/>
        </p:nvSpPr>
        <p:spPr bwMode="auto">
          <a:xfrm>
            <a:off x="4500563" y="4076700"/>
            <a:ext cx="4572000" cy="2592388"/>
          </a:xfrm>
          <a:prstGeom prst="wedgeRectCallout">
            <a:avLst>
              <a:gd name="adj1" fmla="val 43333"/>
              <a:gd name="adj2" fmla="val -117912"/>
            </a:avLst>
          </a:prstGeom>
          <a:solidFill>
            <a:srgbClr val="99FF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18535" name="Text Box 103"/>
          <p:cNvSpPr txBox="1">
            <a:spLocks noChangeArrowheads="1"/>
          </p:cNvSpPr>
          <p:nvPr/>
        </p:nvSpPr>
        <p:spPr bwMode="auto">
          <a:xfrm>
            <a:off x="5275263" y="5013325"/>
            <a:ext cx="3041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Наука о погоде</a:t>
            </a:r>
          </a:p>
        </p:txBody>
      </p:sp>
      <p:grpSp>
        <p:nvGrpSpPr>
          <p:cNvPr id="18548" name="Group 116"/>
          <p:cNvGrpSpPr>
            <a:grpSpLocks/>
          </p:cNvGrpSpPr>
          <p:nvPr/>
        </p:nvGrpSpPr>
        <p:grpSpPr bwMode="auto">
          <a:xfrm>
            <a:off x="2700338" y="228600"/>
            <a:ext cx="428625" cy="5287963"/>
            <a:chOff x="1701" y="144"/>
            <a:chExt cx="270" cy="3331"/>
          </a:xfrm>
        </p:grpSpPr>
        <p:sp>
          <p:nvSpPr>
            <p:cNvPr id="18536" name="Text Box 104"/>
            <p:cNvSpPr txBox="1">
              <a:spLocks noChangeArrowheads="1"/>
            </p:cNvSpPr>
            <p:nvPr/>
          </p:nvSpPr>
          <p:spPr bwMode="auto">
            <a:xfrm>
              <a:off x="1701" y="144"/>
              <a:ext cx="2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м</a:t>
              </a:r>
            </a:p>
          </p:txBody>
        </p:sp>
        <p:sp>
          <p:nvSpPr>
            <p:cNvPr id="18537" name="Text Box 105"/>
            <p:cNvSpPr txBox="1">
              <a:spLocks noChangeArrowheads="1"/>
            </p:cNvSpPr>
            <p:nvPr/>
          </p:nvSpPr>
          <p:spPr bwMode="auto">
            <a:xfrm>
              <a:off x="1701" y="43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е</a:t>
              </a:r>
            </a:p>
          </p:txBody>
        </p:sp>
        <p:sp>
          <p:nvSpPr>
            <p:cNvPr id="18538" name="Text Box 106"/>
            <p:cNvSpPr txBox="1">
              <a:spLocks noChangeArrowheads="1"/>
            </p:cNvSpPr>
            <p:nvPr/>
          </p:nvSpPr>
          <p:spPr bwMode="auto">
            <a:xfrm>
              <a:off x="1708" y="699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8539" name="Text Box 107"/>
            <p:cNvSpPr txBox="1">
              <a:spLocks noChangeArrowheads="1"/>
            </p:cNvSpPr>
            <p:nvPr/>
          </p:nvSpPr>
          <p:spPr bwMode="auto">
            <a:xfrm>
              <a:off x="1701" y="97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е</a:t>
              </a:r>
            </a:p>
          </p:txBody>
        </p:sp>
        <p:sp>
          <p:nvSpPr>
            <p:cNvPr id="18540" name="Text Box 108"/>
            <p:cNvSpPr txBox="1">
              <a:spLocks noChangeArrowheads="1"/>
            </p:cNvSpPr>
            <p:nvPr/>
          </p:nvSpPr>
          <p:spPr bwMode="auto">
            <a:xfrm>
              <a:off x="1701" y="1243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41" name="Text Box 109"/>
            <p:cNvSpPr txBox="1">
              <a:spLocks noChangeArrowheads="1"/>
            </p:cNvSpPr>
            <p:nvPr/>
          </p:nvSpPr>
          <p:spPr bwMode="auto">
            <a:xfrm>
              <a:off x="1701" y="151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р</a:t>
              </a:r>
            </a:p>
          </p:txBody>
        </p:sp>
        <p:sp>
          <p:nvSpPr>
            <p:cNvPr id="18542" name="Text Box 110"/>
            <p:cNvSpPr txBox="1">
              <a:spLocks noChangeArrowheads="1"/>
            </p:cNvSpPr>
            <p:nvPr/>
          </p:nvSpPr>
          <p:spPr bwMode="auto">
            <a:xfrm>
              <a:off x="1701" y="1788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43" name="Text Box 111"/>
            <p:cNvSpPr txBox="1">
              <a:spLocks noChangeArrowheads="1"/>
            </p:cNvSpPr>
            <p:nvPr/>
          </p:nvSpPr>
          <p:spPr bwMode="auto">
            <a:xfrm>
              <a:off x="1701" y="206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18544" name="Text Box 112"/>
            <p:cNvSpPr txBox="1">
              <a:spLocks noChangeArrowheads="1"/>
            </p:cNvSpPr>
            <p:nvPr/>
          </p:nvSpPr>
          <p:spPr bwMode="auto">
            <a:xfrm>
              <a:off x="1701" y="2332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45" name="Text Box 113"/>
            <p:cNvSpPr txBox="1">
              <a:spLocks noChangeArrowheads="1"/>
            </p:cNvSpPr>
            <p:nvPr/>
          </p:nvSpPr>
          <p:spPr bwMode="auto">
            <a:xfrm>
              <a:off x="1729" y="2614"/>
              <a:ext cx="1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г</a:t>
              </a:r>
            </a:p>
          </p:txBody>
        </p:sp>
        <p:sp>
          <p:nvSpPr>
            <p:cNvPr id="18546" name="Text Box 114"/>
            <p:cNvSpPr txBox="1">
              <a:spLocks noChangeArrowheads="1"/>
            </p:cNvSpPr>
            <p:nvPr/>
          </p:nvSpPr>
          <p:spPr bwMode="auto">
            <a:xfrm>
              <a:off x="1701" y="287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и</a:t>
              </a:r>
            </a:p>
          </p:txBody>
        </p:sp>
        <p:sp>
          <p:nvSpPr>
            <p:cNvPr id="18547" name="Text Box 115"/>
            <p:cNvSpPr txBox="1">
              <a:spLocks noChangeArrowheads="1"/>
            </p:cNvSpPr>
            <p:nvPr/>
          </p:nvSpPr>
          <p:spPr bwMode="auto">
            <a:xfrm>
              <a:off x="1701" y="3148"/>
              <a:ext cx="2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я</a:t>
              </a:r>
            </a:p>
          </p:txBody>
        </p:sp>
      </p:grpSp>
      <p:sp>
        <p:nvSpPr>
          <p:cNvPr id="18550" name="Text Box 118"/>
          <p:cNvSpPr txBox="1">
            <a:spLocks noChangeArrowheads="1"/>
          </p:cNvSpPr>
          <p:nvPr/>
        </p:nvSpPr>
        <p:spPr bwMode="auto">
          <a:xfrm>
            <a:off x="6877050" y="260350"/>
            <a:ext cx="1409700" cy="617538"/>
          </a:xfrm>
          <a:prstGeom prst="rect">
            <a:avLst/>
          </a:prstGeom>
          <a:solidFill>
            <a:srgbClr val="99FF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18553" name="Text Box 121"/>
          <p:cNvSpPr txBox="1">
            <a:spLocks noChangeArrowheads="1"/>
          </p:cNvSpPr>
          <p:nvPr/>
        </p:nvSpPr>
        <p:spPr bwMode="auto">
          <a:xfrm>
            <a:off x="4427538" y="4508500"/>
            <a:ext cx="4911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Неизвестно, где живёт.</a:t>
            </a:r>
          </a:p>
          <a:p>
            <a:r>
              <a:rPr lang="ru-RU" sz="2800"/>
              <a:t>Налетит – деревья гнёт.</a:t>
            </a:r>
          </a:p>
          <a:p>
            <a:r>
              <a:rPr lang="ru-RU" sz="2800"/>
              <a:t>Засвистит – по речке дрожь.</a:t>
            </a:r>
          </a:p>
          <a:p>
            <a:r>
              <a:rPr lang="ru-RU" sz="2800"/>
              <a:t>Озорник, а не уймёшь.</a:t>
            </a:r>
          </a:p>
        </p:txBody>
      </p:sp>
      <p:grpSp>
        <p:nvGrpSpPr>
          <p:cNvPr id="18559" name="Group 127"/>
          <p:cNvGrpSpPr>
            <a:grpSpLocks/>
          </p:cNvGrpSpPr>
          <p:nvPr/>
        </p:nvGrpSpPr>
        <p:grpSpPr bwMode="auto">
          <a:xfrm>
            <a:off x="2268538" y="692150"/>
            <a:ext cx="2109787" cy="519113"/>
            <a:chOff x="1429" y="436"/>
            <a:chExt cx="1329" cy="327"/>
          </a:xfrm>
        </p:grpSpPr>
        <p:sp>
          <p:nvSpPr>
            <p:cNvPr id="18554" name="Text Box 122"/>
            <p:cNvSpPr txBox="1">
              <a:spLocks noChangeArrowheads="1"/>
            </p:cNvSpPr>
            <p:nvPr/>
          </p:nvSpPr>
          <p:spPr bwMode="auto">
            <a:xfrm>
              <a:off x="1429" y="436"/>
              <a:ext cx="2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в</a:t>
              </a:r>
            </a:p>
          </p:txBody>
        </p:sp>
        <p:sp>
          <p:nvSpPr>
            <p:cNvPr id="18555" name="Text Box 123"/>
            <p:cNvSpPr txBox="1">
              <a:spLocks noChangeArrowheads="1"/>
            </p:cNvSpPr>
            <p:nvPr/>
          </p:nvSpPr>
          <p:spPr bwMode="auto">
            <a:xfrm>
              <a:off x="1973" y="436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8556" name="Text Box 124"/>
            <p:cNvSpPr txBox="1">
              <a:spLocks noChangeArrowheads="1"/>
            </p:cNvSpPr>
            <p:nvPr/>
          </p:nvSpPr>
          <p:spPr bwMode="auto">
            <a:xfrm>
              <a:off x="2245" y="43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е</a:t>
              </a:r>
            </a:p>
          </p:txBody>
        </p:sp>
        <p:sp>
          <p:nvSpPr>
            <p:cNvPr id="18557" name="Text Box 125"/>
            <p:cNvSpPr txBox="1">
              <a:spLocks noChangeArrowheads="1"/>
            </p:cNvSpPr>
            <p:nvPr/>
          </p:nvSpPr>
          <p:spPr bwMode="auto">
            <a:xfrm>
              <a:off x="2517" y="43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р</a:t>
              </a:r>
            </a:p>
          </p:txBody>
        </p:sp>
      </p:grpSp>
      <p:sp>
        <p:nvSpPr>
          <p:cNvPr id="18560" name="Text Box 128"/>
          <p:cNvSpPr txBox="1">
            <a:spLocks noChangeArrowheads="1"/>
          </p:cNvSpPr>
          <p:nvPr/>
        </p:nvSpPr>
        <p:spPr bwMode="auto">
          <a:xfrm>
            <a:off x="4787900" y="4868863"/>
            <a:ext cx="3775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Её узнать поможет</a:t>
            </a:r>
          </a:p>
          <a:p>
            <a:r>
              <a:rPr lang="ru-RU" sz="3200"/>
              <a:t>нам термометр.</a:t>
            </a:r>
          </a:p>
        </p:txBody>
      </p:sp>
      <p:grpSp>
        <p:nvGrpSpPr>
          <p:cNvPr id="18571" name="Group 139"/>
          <p:cNvGrpSpPr>
            <a:grpSpLocks/>
          </p:cNvGrpSpPr>
          <p:nvPr/>
        </p:nvGrpSpPr>
        <p:grpSpPr bwMode="auto">
          <a:xfrm>
            <a:off x="2268538" y="1557338"/>
            <a:ext cx="4702175" cy="519112"/>
            <a:chOff x="1429" y="981"/>
            <a:chExt cx="2962" cy="327"/>
          </a:xfrm>
        </p:grpSpPr>
        <p:sp>
          <p:nvSpPr>
            <p:cNvPr id="18561" name="Text Box 129"/>
            <p:cNvSpPr txBox="1">
              <a:spLocks noChangeArrowheads="1"/>
            </p:cNvSpPr>
            <p:nvPr/>
          </p:nvSpPr>
          <p:spPr bwMode="auto">
            <a:xfrm>
              <a:off x="1429" y="981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8562" name="Text Box 130"/>
            <p:cNvSpPr txBox="1">
              <a:spLocks noChangeArrowheads="1"/>
            </p:cNvSpPr>
            <p:nvPr/>
          </p:nvSpPr>
          <p:spPr bwMode="auto">
            <a:xfrm>
              <a:off x="1973" y="981"/>
              <a:ext cx="2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м</a:t>
              </a:r>
            </a:p>
          </p:txBody>
        </p:sp>
        <p:sp>
          <p:nvSpPr>
            <p:cNvPr id="18563" name="Text Box 131"/>
            <p:cNvSpPr txBox="1">
              <a:spLocks noChangeArrowheads="1"/>
            </p:cNvSpPr>
            <p:nvPr/>
          </p:nvSpPr>
          <p:spPr bwMode="auto">
            <a:xfrm>
              <a:off x="2245" y="981"/>
              <a:ext cx="2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п</a:t>
              </a:r>
            </a:p>
          </p:txBody>
        </p:sp>
        <p:sp>
          <p:nvSpPr>
            <p:cNvPr id="18564" name="Text Box 132"/>
            <p:cNvSpPr txBox="1">
              <a:spLocks noChangeArrowheads="1"/>
            </p:cNvSpPr>
            <p:nvPr/>
          </p:nvSpPr>
          <p:spPr bwMode="auto">
            <a:xfrm>
              <a:off x="2517" y="98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е</a:t>
              </a:r>
            </a:p>
          </p:txBody>
        </p:sp>
        <p:sp>
          <p:nvSpPr>
            <p:cNvPr id="18565" name="Text Box 133"/>
            <p:cNvSpPr txBox="1">
              <a:spLocks noChangeArrowheads="1"/>
            </p:cNvSpPr>
            <p:nvPr/>
          </p:nvSpPr>
          <p:spPr bwMode="auto">
            <a:xfrm>
              <a:off x="2789" y="98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р</a:t>
              </a:r>
            </a:p>
          </p:txBody>
        </p:sp>
        <p:sp>
          <p:nvSpPr>
            <p:cNvPr id="18566" name="Text Box 134"/>
            <p:cNvSpPr txBox="1">
              <a:spLocks noChangeArrowheads="1"/>
            </p:cNvSpPr>
            <p:nvPr/>
          </p:nvSpPr>
          <p:spPr bwMode="auto">
            <a:xfrm>
              <a:off x="3061" y="98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8567" name="Text Box 135"/>
            <p:cNvSpPr txBox="1">
              <a:spLocks noChangeArrowheads="1"/>
            </p:cNvSpPr>
            <p:nvPr/>
          </p:nvSpPr>
          <p:spPr bwMode="auto">
            <a:xfrm>
              <a:off x="3334" y="981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8568" name="Text Box 136"/>
            <p:cNvSpPr txBox="1">
              <a:spLocks noChangeArrowheads="1"/>
            </p:cNvSpPr>
            <p:nvPr/>
          </p:nvSpPr>
          <p:spPr bwMode="auto">
            <a:xfrm>
              <a:off x="3606" y="981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у</a:t>
              </a:r>
            </a:p>
          </p:txBody>
        </p:sp>
        <p:sp>
          <p:nvSpPr>
            <p:cNvPr id="18569" name="Text Box 137"/>
            <p:cNvSpPr txBox="1">
              <a:spLocks noChangeArrowheads="1"/>
            </p:cNvSpPr>
            <p:nvPr/>
          </p:nvSpPr>
          <p:spPr bwMode="auto">
            <a:xfrm>
              <a:off x="3878" y="98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р</a:t>
              </a:r>
            </a:p>
          </p:txBody>
        </p:sp>
        <p:sp>
          <p:nvSpPr>
            <p:cNvPr id="18570" name="Text Box 138"/>
            <p:cNvSpPr txBox="1">
              <a:spLocks noChangeArrowheads="1"/>
            </p:cNvSpPr>
            <p:nvPr/>
          </p:nvSpPr>
          <p:spPr bwMode="auto">
            <a:xfrm>
              <a:off x="4150" y="98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</p:grpSp>
      <p:sp>
        <p:nvSpPr>
          <p:cNvPr id="18572" name="Text Box 140"/>
          <p:cNvSpPr txBox="1">
            <a:spLocks noChangeArrowheads="1"/>
          </p:cNvSpPr>
          <p:nvPr/>
        </p:nvSpPr>
        <p:spPr bwMode="auto">
          <a:xfrm>
            <a:off x="4787900" y="4581525"/>
            <a:ext cx="4019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Нашумела, нагремела,</a:t>
            </a:r>
          </a:p>
          <a:p>
            <a:r>
              <a:rPr lang="ru-RU" sz="2800"/>
              <a:t>Всё промыла и ушла.</a:t>
            </a:r>
          </a:p>
          <a:p>
            <a:r>
              <a:rPr lang="ru-RU" sz="2800"/>
              <a:t>И сады и огороды</a:t>
            </a:r>
          </a:p>
          <a:p>
            <a:r>
              <a:rPr lang="ru-RU" sz="2800"/>
              <a:t>Всей округи полила.</a:t>
            </a:r>
          </a:p>
        </p:txBody>
      </p:sp>
      <p:grpSp>
        <p:nvGrpSpPr>
          <p:cNvPr id="18577" name="Group 145"/>
          <p:cNvGrpSpPr>
            <a:grpSpLocks/>
          </p:cNvGrpSpPr>
          <p:nvPr/>
        </p:nvGrpSpPr>
        <p:grpSpPr bwMode="auto">
          <a:xfrm>
            <a:off x="2268538" y="2420938"/>
            <a:ext cx="2109787" cy="519112"/>
            <a:chOff x="1429" y="1525"/>
            <a:chExt cx="1329" cy="327"/>
          </a:xfrm>
        </p:grpSpPr>
        <p:sp>
          <p:nvSpPr>
            <p:cNvPr id="18573" name="Text Box 141"/>
            <p:cNvSpPr txBox="1">
              <a:spLocks noChangeArrowheads="1"/>
            </p:cNvSpPr>
            <p:nvPr/>
          </p:nvSpPr>
          <p:spPr bwMode="auto">
            <a:xfrm>
              <a:off x="1429" y="1525"/>
              <a:ext cx="1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г</a:t>
              </a:r>
            </a:p>
          </p:txBody>
        </p:sp>
        <p:sp>
          <p:nvSpPr>
            <p:cNvPr id="18574" name="Text Box 142"/>
            <p:cNvSpPr txBox="1">
              <a:spLocks noChangeArrowheads="1"/>
            </p:cNvSpPr>
            <p:nvPr/>
          </p:nvSpPr>
          <p:spPr bwMode="auto">
            <a:xfrm>
              <a:off x="1959" y="152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75" name="Text Box 143"/>
            <p:cNvSpPr txBox="1">
              <a:spLocks noChangeArrowheads="1"/>
            </p:cNvSpPr>
            <p:nvPr/>
          </p:nvSpPr>
          <p:spPr bwMode="auto">
            <a:xfrm>
              <a:off x="2245" y="1525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з</a:t>
              </a:r>
            </a:p>
          </p:txBody>
        </p:sp>
        <p:sp>
          <p:nvSpPr>
            <p:cNvPr id="18576" name="Text Box 144"/>
            <p:cNvSpPr txBox="1">
              <a:spLocks noChangeArrowheads="1"/>
            </p:cNvSpPr>
            <p:nvPr/>
          </p:nvSpPr>
          <p:spPr bwMode="auto">
            <a:xfrm>
              <a:off x="2517" y="152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</p:grpSp>
      <p:sp>
        <p:nvSpPr>
          <p:cNvPr id="18578" name="Text Box 146"/>
          <p:cNvSpPr txBox="1">
            <a:spLocks noChangeArrowheads="1"/>
          </p:cNvSpPr>
          <p:nvPr/>
        </p:nvSpPr>
        <p:spPr bwMode="auto">
          <a:xfrm>
            <a:off x="4716463" y="4868863"/>
            <a:ext cx="4044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От количества облаков</a:t>
            </a:r>
          </a:p>
          <a:p>
            <a:r>
              <a:rPr lang="ru-RU" sz="2800"/>
              <a:t>на небе зависит …</a:t>
            </a:r>
          </a:p>
        </p:txBody>
      </p:sp>
      <p:grpSp>
        <p:nvGrpSpPr>
          <p:cNvPr id="18588" name="Group 156"/>
          <p:cNvGrpSpPr>
            <a:grpSpLocks/>
          </p:cNvGrpSpPr>
          <p:nvPr/>
        </p:nvGrpSpPr>
        <p:grpSpPr bwMode="auto">
          <a:xfrm>
            <a:off x="1835150" y="3284538"/>
            <a:ext cx="4259263" cy="519112"/>
            <a:chOff x="1156" y="2069"/>
            <a:chExt cx="2683" cy="327"/>
          </a:xfrm>
        </p:grpSpPr>
        <p:sp>
          <p:nvSpPr>
            <p:cNvPr id="18579" name="Text Box 147"/>
            <p:cNvSpPr txBox="1">
              <a:spLocks noChangeArrowheads="1"/>
            </p:cNvSpPr>
            <p:nvPr/>
          </p:nvSpPr>
          <p:spPr bwMode="auto">
            <a:xfrm>
              <a:off x="1156" y="2069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80" name="Text Box 148"/>
            <p:cNvSpPr txBox="1">
              <a:spLocks noChangeArrowheads="1"/>
            </p:cNvSpPr>
            <p:nvPr/>
          </p:nvSpPr>
          <p:spPr bwMode="auto">
            <a:xfrm>
              <a:off x="1429" y="2069"/>
              <a:ext cx="2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б</a:t>
              </a:r>
            </a:p>
          </p:txBody>
        </p:sp>
        <p:sp>
          <p:nvSpPr>
            <p:cNvPr id="18581" name="Text Box 149"/>
            <p:cNvSpPr txBox="1">
              <a:spLocks noChangeArrowheads="1"/>
            </p:cNvSpPr>
            <p:nvPr/>
          </p:nvSpPr>
          <p:spPr bwMode="auto">
            <a:xfrm>
              <a:off x="1973" y="2069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8582" name="Text Box 150"/>
            <p:cNvSpPr txBox="1">
              <a:spLocks noChangeArrowheads="1"/>
            </p:cNvSpPr>
            <p:nvPr/>
          </p:nvSpPr>
          <p:spPr bwMode="auto">
            <a:xfrm>
              <a:off x="2245" y="2069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ч</a:t>
              </a:r>
            </a:p>
          </p:txBody>
        </p:sp>
        <p:sp>
          <p:nvSpPr>
            <p:cNvPr id="18583" name="Text Box 151"/>
            <p:cNvSpPr txBox="1">
              <a:spLocks noChangeArrowheads="1"/>
            </p:cNvSpPr>
            <p:nvPr/>
          </p:nvSpPr>
          <p:spPr bwMode="auto">
            <a:xfrm>
              <a:off x="2517" y="2069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н</a:t>
              </a:r>
            </a:p>
          </p:txBody>
        </p:sp>
        <p:sp>
          <p:nvSpPr>
            <p:cNvPr id="18584" name="Text Box 152"/>
            <p:cNvSpPr txBox="1">
              <a:spLocks noChangeArrowheads="1"/>
            </p:cNvSpPr>
            <p:nvPr/>
          </p:nvSpPr>
          <p:spPr bwMode="auto">
            <a:xfrm>
              <a:off x="2789" y="2069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85" name="Text Box 153"/>
            <p:cNvSpPr txBox="1">
              <a:spLocks noChangeArrowheads="1"/>
            </p:cNvSpPr>
            <p:nvPr/>
          </p:nvSpPr>
          <p:spPr bwMode="auto">
            <a:xfrm>
              <a:off x="3061" y="2069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с</a:t>
              </a:r>
            </a:p>
          </p:txBody>
        </p:sp>
        <p:sp>
          <p:nvSpPr>
            <p:cNvPr id="18586" name="Text Box 154"/>
            <p:cNvSpPr txBox="1">
              <a:spLocks noChangeArrowheads="1"/>
            </p:cNvSpPr>
            <p:nvPr/>
          </p:nvSpPr>
          <p:spPr bwMode="auto">
            <a:xfrm>
              <a:off x="3334" y="2069"/>
              <a:ext cx="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8587" name="Text Box 155"/>
            <p:cNvSpPr txBox="1">
              <a:spLocks noChangeArrowheads="1"/>
            </p:cNvSpPr>
            <p:nvPr/>
          </p:nvSpPr>
          <p:spPr bwMode="auto">
            <a:xfrm>
              <a:off x="3606" y="2069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ь</a:t>
              </a:r>
            </a:p>
          </p:txBody>
        </p:sp>
      </p:grpSp>
      <p:sp>
        <p:nvSpPr>
          <p:cNvPr id="18589" name="Text Box 157"/>
          <p:cNvSpPr txBox="1">
            <a:spLocks noChangeArrowheads="1"/>
          </p:cNvSpPr>
          <p:nvPr/>
        </p:nvSpPr>
        <p:spPr bwMode="auto">
          <a:xfrm>
            <a:off x="4572000" y="4508500"/>
            <a:ext cx="4365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Сочетание температуры </a:t>
            </a:r>
          </a:p>
          <a:p>
            <a:r>
              <a:rPr lang="ru-RU" sz="2800"/>
              <a:t>воздуха, облачности,</a:t>
            </a:r>
          </a:p>
          <a:p>
            <a:r>
              <a:rPr lang="ru-RU" sz="2800"/>
              <a:t>осадков, ветра</a:t>
            </a:r>
          </a:p>
          <a:p>
            <a:r>
              <a:rPr lang="ru-RU" sz="2800"/>
              <a:t>называют … </a:t>
            </a:r>
          </a:p>
        </p:txBody>
      </p:sp>
      <p:grpSp>
        <p:nvGrpSpPr>
          <p:cNvPr id="18596" name="Group 164"/>
          <p:cNvGrpSpPr>
            <a:grpSpLocks/>
          </p:cNvGrpSpPr>
          <p:nvPr/>
        </p:nvGrpSpPr>
        <p:grpSpPr bwMode="auto">
          <a:xfrm>
            <a:off x="539750" y="4149725"/>
            <a:ext cx="392113" cy="2708275"/>
            <a:chOff x="340" y="2614"/>
            <a:chExt cx="247" cy="1706"/>
          </a:xfrm>
        </p:grpSpPr>
        <p:sp>
          <p:nvSpPr>
            <p:cNvPr id="18590" name="Text Box 158"/>
            <p:cNvSpPr txBox="1">
              <a:spLocks noChangeArrowheads="1"/>
            </p:cNvSpPr>
            <p:nvPr/>
          </p:nvSpPr>
          <p:spPr bwMode="auto">
            <a:xfrm>
              <a:off x="340" y="2614"/>
              <a:ext cx="2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п</a:t>
              </a:r>
            </a:p>
          </p:txBody>
        </p:sp>
        <p:sp>
          <p:nvSpPr>
            <p:cNvPr id="18591" name="Text Box 159"/>
            <p:cNvSpPr txBox="1">
              <a:spLocks noChangeArrowheads="1"/>
            </p:cNvSpPr>
            <p:nvPr/>
          </p:nvSpPr>
          <p:spPr bwMode="auto">
            <a:xfrm>
              <a:off x="340" y="288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92" name="Text Box 160"/>
            <p:cNvSpPr txBox="1">
              <a:spLocks noChangeArrowheads="1"/>
            </p:cNvSpPr>
            <p:nvPr/>
          </p:nvSpPr>
          <p:spPr bwMode="auto">
            <a:xfrm>
              <a:off x="340" y="3158"/>
              <a:ext cx="1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г</a:t>
              </a:r>
            </a:p>
          </p:txBody>
        </p:sp>
        <p:sp>
          <p:nvSpPr>
            <p:cNvPr id="18593" name="Text Box 161"/>
            <p:cNvSpPr txBox="1">
              <a:spLocks noChangeArrowheads="1"/>
            </p:cNvSpPr>
            <p:nvPr/>
          </p:nvSpPr>
          <p:spPr bwMode="auto">
            <a:xfrm>
              <a:off x="340" y="3430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594" name="Text Box 162"/>
            <p:cNvSpPr txBox="1">
              <a:spLocks noChangeArrowheads="1"/>
            </p:cNvSpPr>
            <p:nvPr/>
          </p:nvSpPr>
          <p:spPr bwMode="auto">
            <a:xfrm>
              <a:off x="340" y="3702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д</a:t>
              </a:r>
            </a:p>
          </p:txBody>
        </p:sp>
        <p:sp>
          <p:nvSpPr>
            <p:cNvPr id="18595" name="Text Box 163"/>
            <p:cNvSpPr txBox="1">
              <a:spLocks noChangeArrowheads="1"/>
            </p:cNvSpPr>
            <p:nvPr/>
          </p:nvSpPr>
          <p:spPr bwMode="auto">
            <a:xfrm>
              <a:off x="340" y="3993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</p:grpSp>
      <p:sp>
        <p:nvSpPr>
          <p:cNvPr id="18597" name="Text Box 165"/>
          <p:cNvSpPr txBox="1">
            <a:spLocks noChangeArrowheads="1"/>
          </p:cNvSpPr>
          <p:nvPr/>
        </p:nvSpPr>
        <p:spPr bwMode="auto">
          <a:xfrm>
            <a:off x="4859338" y="4868863"/>
            <a:ext cx="3879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Снег, дождь, град –</a:t>
            </a:r>
          </a:p>
          <a:p>
            <a:r>
              <a:rPr lang="ru-RU" sz="3200"/>
              <a:t>это ….</a:t>
            </a:r>
          </a:p>
        </p:txBody>
      </p:sp>
      <p:grpSp>
        <p:nvGrpSpPr>
          <p:cNvPr id="18602" name="Group 170"/>
          <p:cNvGrpSpPr>
            <a:grpSpLocks/>
          </p:cNvGrpSpPr>
          <p:nvPr/>
        </p:nvGrpSpPr>
        <p:grpSpPr bwMode="auto">
          <a:xfrm>
            <a:off x="971550" y="4581525"/>
            <a:ext cx="1636713" cy="519113"/>
            <a:chOff x="612" y="2886"/>
            <a:chExt cx="1031" cy="327"/>
          </a:xfrm>
        </p:grpSpPr>
        <p:sp>
          <p:nvSpPr>
            <p:cNvPr id="18598" name="Text Box 166"/>
            <p:cNvSpPr txBox="1">
              <a:spLocks noChangeArrowheads="1"/>
            </p:cNvSpPr>
            <p:nvPr/>
          </p:nvSpPr>
          <p:spPr bwMode="auto">
            <a:xfrm>
              <a:off x="612" y="2886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с</a:t>
              </a:r>
            </a:p>
          </p:txBody>
        </p:sp>
        <p:sp>
          <p:nvSpPr>
            <p:cNvPr id="18599" name="Text Box 167"/>
            <p:cNvSpPr txBox="1">
              <a:spLocks noChangeArrowheads="1"/>
            </p:cNvSpPr>
            <p:nvPr/>
          </p:nvSpPr>
          <p:spPr bwMode="auto">
            <a:xfrm>
              <a:off x="884" y="288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8600" name="Text Box 168"/>
            <p:cNvSpPr txBox="1">
              <a:spLocks noChangeArrowheads="1"/>
            </p:cNvSpPr>
            <p:nvPr/>
          </p:nvSpPr>
          <p:spPr bwMode="auto">
            <a:xfrm>
              <a:off x="1156" y="2886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д</a:t>
              </a:r>
            </a:p>
          </p:txBody>
        </p:sp>
        <p:sp>
          <p:nvSpPr>
            <p:cNvPr id="18601" name="Text Box 169"/>
            <p:cNvSpPr txBox="1">
              <a:spLocks noChangeArrowheads="1"/>
            </p:cNvSpPr>
            <p:nvPr/>
          </p:nvSpPr>
          <p:spPr bwMode="auto">
            <a:xfrm>
              <a:off x="1429" y="2886"/>
              <a:ext cx="2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к</a:t>
              </a:r>
            </a:p>
          </p:txBody>
        </p:sp>
      </p:grpSp>
      <p:sp>
        <p:nvSpPr>
          <p:cNvPr id="18603" name="Text Box 171"/>
          <p:cNvSpPr txBox="1">
            <a:spLocks noChangeArrowheads="1"/>
          </p:cNvSpPr>
          <p:nvPr/>
        </p:nvSpPr>
        <p:spPr bwMode="auto">
          <a:xfrm>
            <a:off x="4478338" y="4941888"/>
            <a:ext cx="4665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Небо чистое, солнечно.</a:t>
            </a:r>
          </a:p>
          <a:p>
            <a:r>
              <a:rPr lang="ru-RU" sz="3200"/>
              <a:t>Мы говорим: ….</a:t>
            </a:r>
          </a:p>
        </p:txBody>
      </p:sp>
      <p:grpSp>
        <p:nvGrpSpPr>
          <p:cNvPr id="18607" name="Group 175"/>
          <p:cNvGrpSpPr>
            <a:grpSpLocks/>
          </p:cNvGrpSpPr>
          <p:nvPr/>
        </p:nvGrpSpPr>
        <p:grpSpPr bwMode="auto">
          <a:xfrm>
            <a:off x="3132138" y="5013325"/>
            <a:ext cx="1246187" cy="519113"/>
            <a:chOff x="1973" y="3158"/>
            <a:chExt cx="785" cy="327"/>
          </a:xfrm>
        </p:grpSpPr>
        <p:sp>
          <p:nvSpPr>
            <p:cNvPr id="18604" name="Text Box 172"/>
            <p:cNvSpPr txBox="1">
              <a:spLocks noChangeArrowheads="1"/>
            </p:cNvSpPr>
            <p:nvPr/>
          </p:nvSpPr>
          <p:spPr bwMode="auto">
            <a:xfrm>
              <a:off x="1973" y="315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с</a:t>
              </a:r>
            </a:p>
          </p:txBody>
        </p:sp>
        <p:sp>
          <p:nvSpPr>
            <p:cNvPr id="18605" name="Text Box 173"/>
            <p:cNvSpPr txBox="1">
              <a:spLocks noChangeArrowheads="1"/>
            </p:cNvSpPr>
            <p:nvPr/>
          </p:nvSpPr>
          <p:spPr bwMode="auto">
            <a:xfrm>
              <a:off x="2245" y="3158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н</a:t>
              </a:r>
            </a:p>
          </p:txBody>
        </p:sp>
        <p:sp>
          <p:nvSpPr>
            <p:cNvPr id="18606" name="Text Box 174"/>
            <p:cNvSpPr txBox="1">
              <a:spLocks noChangeArrowheads="1"/>
            </p:cNvSpPr>
            <p:nvPr/>
          </p:nvSpPr>
          <p:spPr bwMode="auto">
            <a:xfrm>
              <a:off x="2517" y="3158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/>
                <a:t>о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3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20"/>
                  </p:tgtEl>
                </p:cond>
              </p:nextCondLst>
            </p:seq>
          </p:childTnLst>
        </p:cTn>
      </p:par>
    </p:tnLst>
    <p:bldLst>
      <p:bldP spid="18535" grpId="0"/>
      <p:bldP spid="18535" grpId="1"/>
      <p:bldP spid="18553" grpId="0"/>
      <p:bldP spid="18553" grpId="1"/>
      <p:bldP spid="18560" grpId="0"/>
      <p:bldP spid="18560" grpId="1"/>
      <p:bldP spid="18572" grpId="1"/>
      <p:bldP spid="18578" grpId="0"/>
      <p:bldP spid="18578" grpId="1"/>
      <p:bldP spid="18589" grpId="0"/>
      <p:bldP spid="18589" grpId="1"/>
      <p:bldP spid="18597" grpId="0"/>
      <p:bldP spid="18597" grpId="1"/>
      <p:bldP spid="186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4859338" y="3141663"/>
            <a:ext cx="373221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19464" name="Picture 8" descr="09303e5418f34c7c007e3bc9be498e8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4560888" cy="376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2"/>
              </a:rPr>
              <a:t>http://www.vsesmi.ru/themes/29/2008/12/26/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3"/>
              </a:rPr>
              <a:t>http://rilim.ru/index.php?newsid=17963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4"/>
              </a:rPr>
              <a:t>http://hopover.co.uk/index.php?q=aHR0cDvL3d3dy5lZHVwaWNzLmNvbS9pbWFnZXMvcmVzdWx0cy9waG90bzowL3F1ZXJ5OndlYXRoZXI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5"/>
              </a:rPr>
              <a:t>http://languagevocabulary.blog.gogo.mn/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6"/>
              </a:rPr>
              <a:t>http://geotlvl.blogspot.com/2008_02_01_archive.html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7"/>
              </a:rPr>
              <a:t>http://serduchka.4bb.ru/viewtopic.php?id=142&amp;p=8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8"/>
              </a:rPr>
              <a:t>http://hiero.ru/Valbar?page=3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9"/>
              </a:rPr>
              <a:t>http://my.5ballov.ru/groups/groupinfo/116528/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10"/>
              </a:rPr>
              <a:t>http://soll2d1.ucoz.ru/publ/uchimsja_razvivat_6_chuvstvo_v_sebe/1-1-0-189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11"/>
              </a:rPr>
              <a:t>http://www.koolinar.ru/recipe/view/49991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>
                <a:hlinkClick r:id="rId12"/>
              </a:rPr>
              <a:t>http://blogs.privet.ru/community/n_besedka/73078618</a:t>
            </a: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688012" cy="777875"/>
          </a:xfrm>
        </p:spPr>
        <p:txBody>
          <a:bodyPr/>
          <a:lstStyle/>
          <a:p>
            <a:r>
              <a:rPr lang="ru-RU" sz="3200">
                <a:solidFill>
                  <a:schemeClr val="bg1"/>
                </a:solidFill>
              </a:rPr>
              <a:t>Какими словами нельзя охарактеризовать погоду?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435100"/>
            <a:ext cx="2019300" cy="617538"/>
          </a:xfrm>
          <a:prstGeom prst="rect">
            <a:avLst/>
          </a:prstGeom>
          <a:solidFill>
            <a:srgbClr val="BBEBB3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холодная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59563" y="1435100"/>
            <a:ext cx="2317750" cy="617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дождливая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779838" y="4581525"/>
            <a:ext cx="1900237" cy="617538"/>
          </a:xfrm>
          <a:prstGeom prst="rect">
            <a:avLst/>
          </a:prstGeom>
          <a:solidFill>
            <a:srgbClr val="ADF1BF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большая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5650" y="2636838"/>
            <a:ext cx="1277938" cy="617537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сухая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635375" y="3357563"/>
            <a:ext cx="2217738" cy="617537"/>
          </a:xfrm>
          <a:prstGeom prst="rect">
            <a:avLst/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солнечная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948488" y="4100513"/>
            <a:ext cx="1970087" cy="617537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ветреная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8313" y="4149725"/>
            <a:ext cx="1885950" cy="617538"/>
          </a:xfrm>
          <a:prstGeom prst="rect">
            <a:avLst/>
          </a:prstGeom>
          <a:solidFill>
            <a:srgbClr val="507BF6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короткая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563938" y="1773238"/>
            <a:ext cx="2247900" cy="617537"/>
          </a:xfrm>
          <a:prstGeom prst="rect">
            <a:avLst/>
          </a:prstGeom>
          <a:solidFill>
            <a:srgbClr val="D1693F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маленькая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35150" y="5445125"/>
            <a:ext cx="1849438" cy="617538"/>
          </a:xfrm>
          <a:prstGeom prst="rect">
            <a:avLst/>
          </a:prstGeom>
          <a:solidFill>
            <a:srgbClr val="C9EE10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широкая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580063" y="5516563"/>
            <a:ext cx="1536700" cy="617537"/>
          </a:xfrm>
          <a:prstGeom prst="rect">
            <a:avLst/>
          </a:prstGeom>
          <a:solidFill>
            <a:srgbClr val="F4BAAA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тёплая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235825" y="2708275"/>
            <a:ext cx="1235075" cy="617538"/>
          </a:xfrm>
          <a:prstGeom prst="rect">
            <a:avLst/>
          </a:prstGeom>
          <a:solidFill>
            <a:srgbClr val="EC466A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узкая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</p:childTnLst>
        </p:cTn>
      </p:par>
    </p:tnLst>
    <p:bldLst>
      <p:bldP spid="7174" grpId="0" animBg="1"/>
      <p:bldP spid="7179" grpId="0" animBg="1"/>
      <p:bldP spid="7180" grpId="0" animBg="1"/>
      <p:bldP spid="7181" grpId="0" animBg="1"/>
      <p:bldP spid="71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Погода бывает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56325" y="3068638"/>
            <a:ext cx="2019300" cy="617537"/>
          </a:xfrm>
          <a:prstGeom prst="rect">
            <a:avLst/>
          </a:prstGeom>
          <a:solidFill>
            <a:srgbClr val="BBEBB3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холодная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11863" y="1268413"/>
            <a:ext cx="2317750" cy="6175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дождливая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588125" y="5805488"/>
            <a:ext cx="1277938" cy="617537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сухая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84888" y="2133600"/>
            <a:ext cx="2217737" cy="617538"/>
          </a:xfrm>
          <a:prstGeom prst="rect">
            <a:avLst/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солнечная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227763" y="4005263"/>
            <a:ext cx="1970087" cy="617537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ветреная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43663" y="4868863"/>
            <a:ext cx="1536700" cy="617537"/>
          </a:xfrm>
          <a:prstGeom prst="rect">
            <a:avLst/>
          </a:prstGeom>
          <a:solidFill>
            <a:srgbClr val="F4BAAA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тёплая</a:t>
            </a:r>
          </a:p>
        </p:txBody>
      </p:sp>
      <p:pic>
        <p:nvPicPr>
          <p:cNvPr id="8202" name="Picture 10" descr="704063d92bdb2fe9e1f9ac2e0d81d1b4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5113337" cy="35893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Объясни, что такое погода.</a:t>
            </a:r>
          </a:p>
        </p:txBody>
      </p:sp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12875"/>
            <a:ext cx="4392613" cy="31130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4868863"/>
            <a:ext cx="8208962" cy="177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dirty="0"/>
              <a:t>Прочитай текст на стр. </a:t>
            </a:r>
            <a:r>
              <a:rPr lang="ru-RU" sz="3600" dirty="0" smtClean="0"/>
              <a:t>32 </a:t>
            </a:r>
            <a:r>
              <a:rPr lang="ru-RU" sz="3600" dirty="0"/>
              <a:t>учебника </a:t>
            </a:r>
          </a:p>
          <a:p>
            <a:pPr algn="ctr"/>
            <a:r>
              <a:rPr lang="ru-RU" sz="3600" dirty="0"/>
              <a:t>и закончи предложение.</a:t>
            </a:r>
          </a:p>
          <a:p>
            <a:pPr algn="ctr"/>
            <a:r>
              <a:rPr lang="ru-RU" sz="3600" dirty="0">
                <a:solidFill>
                  <a:srgbClr val="006600"/>
                </a:solidFill>
              </a:rPr>
              <a:t>Погода – это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412875"/>
            <a:ext cx="4535487" cy="3213100"/>
          </a:xfrm>
          <a:noFill/>
          <a:ln w="57150">
            <a:solidFill>
              <a:schemeClr val="bg2"/>
            </a:solidFill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75688" cy="1228725"/>
          </a:xfrm>
          <a:prstGeom prst="rect">
            <a:avLst/>
          </a:prstGeom>
          <a:solidFill>
            <a:srgbClr val="ADF1B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chemeClr val="accent2"/>
                </a:solidFill>
              </a:rPr>
              <a:t>Погода – это сочетание температуры воздуха, облачности, осадков, ветра.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Температура воздуха</a:t>
            </a:r>
          </a:p>
        </p:txBody>
      </p:sp>
      <p:pic>
        <p:nvPicPr>
          <p:cNvPr id="11268" name="Picture 4" descr="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00213"/>
            <a:ext cx="4319587" cy="4256087"/>
          </a:xfrm>
          <a:noFill/>
          <a:ln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87900" y="3141663"/>
            <a:ext cx="3978275" cy="1247775"/>
          </a:xfrm>
          <a:prstGeom prst="rect">
            <a:avLst/>
          </a:prstGeom>
          <a:solidFill>
            <a:srgbClr val="ADF1BF"/>
          </a:solidFill>
          <a:ln w="57150">
            <a:solidFill>
              <a:srgbClr val="507BF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/>
              <a:t>ощущение тепла </a:t>
            </a:r>
          </a:p>
          <a:p>
            <a:pPr algn="ctr"/>
            <a:r>
              <a:rPr lang="ru-RU" sz="3600"/>
              <a:t>и холода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81000" y="2514600"/>
            <a:ext cx="84582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</a:t>
            </a:r>
            <a:r>
              <a:rPr lang="ru-RU" sz="2400" b="1">
                <a:latin typeface="Calibri" pitchFamily="34" charset="0"/>
              </a:rPr>
              <a:t>Постепенно человек узнал причины изменения</a:t>
            </a:r>
            <a:r>
              <a:rPr lang="ru-RU" sz="2400" b="1">
                <a:latin typeface="Times New Roman" pitchFamily="18" charset="0"/>
              </a:rPr>
              <a:t>       </a:t>
            </a:r>
            <a:r>
              <a:rPr lang="ru-RU" sz="2400" b="1">
                <a:latin typeface="Calibri" pitchFamily="34" charset="0"/>
              </a:rPr>
              <a:t>погоды</a:t>
            </a:r>
            <a:r>
              <a:rPr lang="ru-RU" sz="2400" b="1">
                <a:latin typeface="Times New Roman" pitchFamily="18" charset="0"/>
              </a:rPr>
              <a:t>. </a:t>
            </a:r>
            <a:r>
              <a:rPr lang="ru-RU" sz="2400" b="1">
                <a:latin typeface="Calibri" pitchFamily="34" charset="0"/>
              </a:rPr>
              <a:t>Они связаны с изменениями в атмосфере. Возникла наука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800" b="1" i="1">
                <a:solidFill>
                  <a:srgbClr val="984807"/>
                </a:solidFill>
                <a:latin typeface="Calibri" pitchFamily="34" charset="0"/>
              </a:rPr>
              <a:t>метеорология</a:t>
            </a:r>
            <a:r>
              <a:rPr lang="ru-RU" sz="2800" b="1">
                <a:solidFill>
                  <a:srgbClr val="984807"/>
                </a:solidFill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– наука о земной атмосфере происходящих в ней явлениях.</a:t>
            </a:r>
          </a:p>
          <a:p>
            <a:r>
              <a:rPr lang="ru-RU" sz="2400" b="1">
                <a:latin typeface="Calibri" pitchFamily="34" charset="0"/>
              </a:rPr>
              <a:t>     Данные этой науки показывают, что погода в городе или селе зависит не только от местных условий, но и связана с состоянием  атмосферы всей Земли</a:t>
            </a:r>
            <a:r>
              <a:rPr lang="ru-RU" sz="2400">
                <a:latin typeface="Calibri" pitchFamily="34" charset="0"/>
              </a:rPr>
              <a:t>.</a:t>
            </a:r>
          </a:p>
        </p:txBody>
      </p:sp>
      <p:pic>
        <p:nvPicPr>
          <p:cNvPr id="4098" name="Picture 2" descr="C:\Documents and Settings\323\Рабочий стол\Новая папка (3)\nature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-139700"/>
            <a:ext cx="4206875" cy="2786063"/>
          </a:xfrm>
          <a:prstGeom prst="rect">
            <a:avLst/>
          </a:prstGeom>
          <a:noFill/>
        </p:spPr>
      </p:pic>
      <p:pic>
        <p:nvPicPr>
          <p:cNvPr id="4099" name="Picture 3" descr="C:\Documents and Settings\323\Рабочий стол\Новая папка (3)\foto_clouds_0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825" y="231775"/>
            <a:ext cx="3146425" cy="3833813"/>
          </a:xfrm>
          <a:prstGeom prst="rect">
            <a:avLst/>
          </a:prstGeom>
          <a:noFill/>
        </p:spPr>
      </p:pic>
      <p:pic>
        <p:nvPicPr>
          <p:cNvPr id="4102" name="Picture 6" descr="C:\Documents and Settings\323\Рабочий стол\Новая папка (3)\10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334000"/>
            <a:ext cx="2571750" cy="134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Овальная выноска 6"/>
          <p:cNvGrpSpPr>
            <a:grpSpLocks/>
          </p:cNvGrpSpPr>
          <p:nvPr/>
        </p:nvGrpSpPr>
        <p:grpSpPr bwMode="auto">
          <a:xfrm>
            <a:off x="4953000" y="228600"/>
            <a:ext cx="3916363" cy="3200400"/>
            <a:chOff x="1801" y="200"/>
            <a:chExt cx="3640" cy="1854"/>
          </a:xfrm>
        </p:grpSpPr>
        <p:pic>
          <p:nvPicPr>
            <p:cNvPr id="14345" name="Овальная выноска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01" y="200"/>
              <a:ext cx="3640" cy="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 Box 7"/>
            <p:cNvSpPr txBox="1">
              <a:spLocks noChangeArrowheads="1"/>
            </p:cNvSpPr>
            <p:nvPr/>
          </p:nvSpPr>
          <p:spPr bwMode="auto">
            <a:xfrm>
              <a:off x="2827" y="377"/>
              <a:ext cx="2131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>
                  <a:solidFill>
                    <a:srgbClr val="FDEADA"/>
                  </a:solidFill>
                  <a:latin typeface="Calibri" pitchFamily="34" charset="0"/>
                </a:rPr>
                <a:t>от</a:t>
              </a:r>
            </a:p>
          </p:txBody>
        </p:sp>
      </p:grp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-785813" y="1357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8800" y="6096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 греческого </a:t>
            </a:r>
            <a:r>
              <a:rPr lang="ru-RU" b="1">
                <a:latin typeface="Calibri" pitchFamily="34" charset="0"/>
              </a:rPr>
              <a:t>«метора» </a:t>
            </a:r>
            <a:r>
              <a:rPr lang="ru-RU">
                <a:latin typeface="Calibri" pitchFamily="34" charset="0"/>
              </a:rPr>
              <a:t>- атмосферные явления и </a:t>
            </a:r>
            <a:r>
              <a:rPr lang="ru-RU" b="1">
                <a:latin typeface="Calibri" pitchFamily="34" charset="0"/>
              </a:rPr>
              <a:t>«логос» </a:t>
            </a:r>
            <a:r>
              <a:rPr lang="ru-RU">
                <a:latin typeface="Calibri" pitchFamily="34" charset="0"/>
              </a:rPr>
              <a:t>- наука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Облачность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1427163" cy="1439863"/>
          </a:xfrm>
          <a:prstGeom prst="rect">
            <a:avLst/>
          </a:prstGeom>
          <a:noFill/>
          <a:ln w="38100">
            <a:solidFill>
              <a:srgbClr val="507BF6"/>
            </a:solidFill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868863"/>
            <a:ext cx="1439863" cy="1439862"/>
          </a:xfrm>
          <a:prstGeom prst="rect">
            <a:avLst/>
          </a:prstGeom>
          <a:noFill/>
          <a:ln w="38100">
            <a:solidFill>
              <a:srgbClr val="507BF6"/>
            </a:solidFill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213100"/>
            <a:ext cx="1368425" cy="1343025"/>
          </a:xfrm>
          <a:prstGeom prst="rect">
            <a:avLst/>
          </a:prstGeom>
          <a:noFill/>
          <a:ln w="38100">
            <a:solidFill>
              <a:srgbClr val="507BF6"/>
            </a:solidFill>
            <a:miter lim="800000"/>
            <a:headEnd/>
            <a:tailEnd/>
          </a:ln>
          <a:effectLst/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348038" y="1989138"/>
            <a:ext cx="1095375" cy="6175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ясно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276600" y="3644900"/>
            <a:ext cx="4811713" cy="617538"/>
          </a:xfrm>
          <a:prstGeom prst="rect">
            <a:avLst/>
          </a:prstGeom>
          <a:solidFill>
            <a:srgbClr val="FFCCFF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переменная облачность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419475" y="5300663"/>
            <a:ext cx="2028825" cy="617537"/>
          </a:xfrm>
          <a:prstGeom prst="rect">
            <a:avLst/>
          </a:prstGeom>
          <a:solidFill>
            <a:srgbClr val="B2B2B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пасмурно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124075" y="2276475"/>
            <a:ext cx="10795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051050" y="3933825"/>
            <a:ext cx="10810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051050" y="5589588"/>
            <a:ext cx="12255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Осадки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73238"/>
            <a:ext cx="1855787" cy="1873250"/>
          </a:xfrm>
          <a:prstGeom prst="rect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773238"/>
            <a:ext cx="1857375" cy="1873250"/>
          </a:xfrm>
          <a:prstGeom prst="rect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773238"/>
            <a:ext cx="1944688" cy="1908175"/>
          </a:xfrm>
          <a:prstGeom prst="rect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971550" y="4827588"/>
            <a:ext cx="1403350" cy="61753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49FA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дождь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779838" y="4827588"/>
            <a:ext cx="1296987" cy="617537"/>
          </a:xfrm>
          <a:prstGeom prst="rect">
            <a:avLst/>
          </a:prstGeom>
          <a:solidFill>
            <a:srgbClr val="DDDDDD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град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443663" y="4827588"/>
            <a:ext cx="1296987" cy="617537"/>
          </a:xfrm>
          <a:prstGeom prst="rect">
            <a:avLst/>
          </a:prstGeom>
          <a:solidFill>
            <a:srgbClr val="0099FF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снег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619250" y="3789363"/>
            <a:ext cx="0" cy="9350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427538" y="3789363"/>
            <a:ext cx="0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019925" y="3860800"/>
            <a:ext cx="0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</p:bldLst>
  </p:timing>
</p:sld>
</file>

<file path=ppt/theme/theme1.xml><?xml version="1.0" encoding="utf-8"?>
<a:theme xmlns:a="http://schemas.openxmlformats.org/drawingml/2006/main" name="chto_takoe_pogoda">
  <a:themeElements>
    <a:clrScheme name="Ландшаф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андшаф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андшаф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chto_takoe_pogoda</Template>
  <TotalTime>24</TotalTime>
  <Words>360</Words>
  <Application>Microsoft Office PowerPoint</Application>
  <PresentationFormat>Экран (4:3)</PresentationFormat>
  <Paragraphs>143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chto_takoe_pogoda</vt:lpstr>
      <vt:lpstr>Оформление по умолчанию</vt:lpstr>
      <vt:lpstr>Что такое погода?</vt:lpstr>
      <vt:lpstr>Какими словами нельзя охарактеризовать погоду?</vt:lpstr>
      <vt:lpstr>Погода бывает</vt:lpstr>
      <vt:lpstr>Объясни, что такое погода.</vt:lpstr>
      <vt:lpstr>Слайд 5</vt:lpstr>
      <vt:lpstr>Температура воздуха</vt:lpstr>
      <vt:lpstr>Слайд 7</vt:lpstr>
      <vt:lpstr>Облачность</vt:lpstr>
      <vt:lpstr>Осадки</vt:lpstr>
      <vt:lpstr>Ветер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погода?</dc:title>
  <dc:creator>Kseniya</dc:creator>
  <cp:lastModifiedBy>Kseniya</cp:lastModifiedBy>
  <cp:revision>3</cp:revision>
  <dcterms:created xsi:type="dcterms:W3CDTF">2012-11-13T03:07:33Z</dcterms:created>
  <dcterms:modified xsi:type="dcterms:W3CDTF">2012-11-13T03:32:32Z</dcterms:modified>
</cp:coreProperties>
</file>