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chemeClr val="tx2">
                <a:lumMod val="60000"/>
                <a:lumOff val="40000"/>
              </a:scheme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AD8775-25B3-4417-AB27-9874B84BA72A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C6EF36-5B76-4599-B87E-587F3E375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arfor.tiu.ru/p336563-serviz-stolovyj-kobaltovaya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dk-arbat.ru/info?id=1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all-photo.ru/empire/index.ru.html?big=on&amp;img=16060&amp;id=72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dealdom.biz/idealnaya-kastryulya-kakaya-on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mediazavod.ru/articles/1055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ha-i.com.ua/specials/teaware/page/a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don-art.ru/press-center/tag/%F4%E0%FF%ED%F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hkolazhizni.ru/archive/0/n-3048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ktopridumal.ru/drevnij-mir/goncharnyj-kru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granco.com.u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gourmet.boffo.ru/p1348-stolovyy-serviz-leander-sonata-kobaltovyy-ornament-zolotoy-tsvetok-6-person-25-predmet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mosti.ru/product.html?code=T-NY-PIVK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enjoytea.ru/catalog/products/chajnye-servizy-na-kazhdyj-den/kalina-krasnaj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dljavnuchki.ru/gotovimsya-k-shkole-geometricheskie-figury-dlya-detej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u-mama.ru/read/article_print.php?id=360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detskij-sad.ru/starshaja-gruppa?page=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rforushka.ru/dekor-kobaltovaya-setka-firmennyj-znak-if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arforushka.ru/dekor-kobaltovaya-setka-firmennyj-znak-ifz/" TargetMode="External"/><Relationship Id="rId2" Type="http://schemas.openxmlformats.org/officeDocument/2006/relationships/hyperlink" Target="http://farfor.tiu.ru/p336563-serviz-stolovyj-kobaltova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tags/%EA%E0%EC%E5%ED%ED%FB%E9+%E2%E5%EA/page1.html" TargetMode="External"/><Relationship Id="rId5" Type="http://schemas.openxmlformats.org/officeDocument/2006/relationships/hyperlink" Target="http://www.yakrashe.ru/dom/posuda/kak-poyavilas-posuda-u-drevnego-cheloveka.html" TargetMode="External"/><Relationship Id="rId4" Type="http://schemas.openxmlformats.org/officeDocument/2006/relationships/hyperlink" Target="http://www.stoloviyserviz.ru/?mod=publics&amp;tag=5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iveinternet.ru/tags/%EA%E0%EC%E5%ED%ED%FB%E9+%E2%E5%EA/page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lib.rus.ec/b/302481/re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veinternet.ru/tags/%F1%EB%EE%E2%FF%ED%E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lib.nklibrary.kz/kult/2007/musei/o%20chem%20rasskazhet%20drevnii%20cherepok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keramika.peterlife.ru/enckeramiki/index.php?link=8415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eonardo-master.com/?p=3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eramicportal.ru/articles/ne_bogi_gorshky_objigau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maland.ru/articles.php?uri=2012-04-01-keramicheskie-vazy-i-kuvshi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Геометрические узоры на посуде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13318" name="Picture 6" descr="http://images.tiu.ru/542748_w640_h640_ezhnaya_kobaltovaya_klet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2837E"/>
              </a:clrFrom>
              <a:clrTo>
                <a:srgbClr val="8283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142984"/>
            <a:ext cx="4524364" cy="339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какого материала сделана эта посуда?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428868"/>
            <a:ext cx="4062410" cy="3651257"/>
          </a:xfrm>
        </p:spPr>
        <p:txBody>
          <a:bodyPr/>
          <a:lstStyle/>
          <a:p>
            <a:r>
              <a:rPr lang="ru-RU" dirty="0" smtClean="0"/>
              <a:t>Деревянная посуда</a:t>
            </a:r>
            <a:endParaRPr lang="ru-RU" dirty="0"/>
          </a:p>
        </p:txBody>
      </p:sp>
      <p:pic>
        <p:nvPicPr>
          <p:cNvPr id="23554" name="Picture 2" descr="http://www.mdk-arbat.ru/store2/Image/gifts_img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2486025" cy="2762251"/>
          </a:xfrm>
          <a:prstGeom prst="rect">
            <a:avLst/>
          </a:prstGeom>
          <a:noFill/>
        </p:spPr>
      </p:pic>
      <p:pic>
        <p:nvPicPr>
          <p:cNvPr id="23556" name="Picture 4" descr="http://all-photo.ru/empire/photos/7782-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071942"/>
            <a:ext cx="333375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54163"/>
            <a:ext cx="4133848" cy="1589086"/>
          </a:xfrm>
        </p:spPr>
        <p:txBody>
          <a:bodyPr/>
          <a:lstStyle/>
          <a:p>
            <a:r>
              <a:rPr lang="ru-RU" dirty="0" smtClean="0"/>
              <a:t>Металлическая посуда</a:t>
            </a:r>
            <a:endParaRPr lang="ru-RU" dirty="0"/>
          </a:p>
        </p:txBody>
      </p:sp>
      <p:pic>
        <p:nvPicPr>
          <p:cNvPr id="24578" name="Picture 2" descr="http://idealdom.biz/wp-content/uploads/2011/01/posu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3619500" cy="2476501"/>
          </a:xfrm>
          <a:prstGeom prst="rect">
            <a:avLst/>
          </a:prstGeom>
          <a:noFill/>
        </p:spPr>
      </p:pic>
      <p:pic>
        <p:nvPicPr>
          <p:cNvPr id="24580" name="Picture 4" descr="http://mediazavod.ru/system/pictures/images/000/058/853/original/rb33_.jpg?13103833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571876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54163"/>
            <a:ext cx="4133848" cy="1089020"/>
          </a:xfrm>
        </p:spPr>
        <p:txBody>
          <a:bodyPr/>
          <a:lstStyle/>
          <a:p>
            <a:r>
              <a:rPr lang="ru-RU" dirty="0" smtClean="0"/>
              <a:t>Фарфоровая посуда</a:t>
            </a:r>
            <a:endParaRPr lang="ru-RU" dirty="0"/>
          </a:p>
        </p:txBody>
      </p:sp>
      <p:pic>
        <p:nvPicPr>
          <p:cNvPr id="25604" name="Picture 4" descr="http://cha-i.com.ua/__files/16.63417126654056.bw_set1_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214422"/>
            <a:ext cx="4286280" cy="2857520"/>
          </a:xfrm>
          <a:prstGeom prst="rect">
            <a:avLst/>
          </a:prstGeom>
          <a:noFill/>
        </p:spPr>
      </p:pic>
      <p:pic>
        <p:nvPicPr>
          <p:cNvPr id="25606" name="Picture 6" descr="http://www.don-art.ru/images/2009/06/21/don-art.ru-0-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857496"/>
            <a:ext cx="4357658" cy="3292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554163"/>
            <a:ext cx="4062410" cy="1089020"/>
          </a:xfrm>
        </p:spPr>
        <p:txBody>
          <a:bodyPr/>
          <a:lstStyle/>
          <a:p>
            <a:r>
              <a:rPr lang="ru-RU" dirty="0" smtClean="0"/>
              <a:t>Глиняная посуда</a:t>
            </a:r>
            <a:endParaRPr lang="ru-RU" dirty="0"/>
          </a:p>
        </p:txBody>
      </p:sp>
      <p:pic>
        <p:nvPicPr>
          <p:cNvPr id="26626" name="Picture 2" descr="http://shkolazhizni.ru/img/content/i70/7059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357298"/>
            <a:ext cx="3571900" cy="2381268"/>
          </a:xfrm>
          <a:prstGeom prst="rect">
            <a:avLst/>
          </a:prstGeom>
          <a:noFill/>
        </p:spPr>
      </p:pic>
      <p:pic>
        <p:nvPicPr>
          <p:cNvPr id="26628" name="Picture 4" descr="http://www.ktopridumal.ru/img/5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428868"/>
            <a:ext cx="3207521" cy="395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54162"/>
            <a:ext cx="4276724" cy="4525963"/>
          </a:xfrm>
        </p:spPr>
        <p:txBody>
          <a:bodyPr/>
          <a:lstStyle/>
          <a:p>
            <a:r>
              <a:rPr lang="ru-RU" dirty="0" smtClean="0"/>
              <a:t>Сначала художник рисовал посуду, придумывал ее форму. Думал для чего она нужна и как </a:t>
            </a:r>
            <a:r>
              <a:rPr lang="ru-RU" smtClean="0"/>
              <a:t>ее украшать.</a:t>
            </a:r>
            <a:endParaRPr lang="ru-RU" dirty="0"/>
          </a:p>
        </p:txBody>
      </p:sp>
      <p:pic>
        <p:nvPicPr>
          <p:cNvPr id="2050" name="Picture 2" descr="http://granco.com.ua/img/baranovka/komplekty/110872561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4762500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сервиз?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54162"/>
            <a:ext cx="4562476" cy="4525963"/>
          </a:xfrm>
        </p:spPr>
        <p:txBody>
          <a:bodyPr/>
          <a:lstStyle/>
          <a:p>
            <a:r>
              <a:rPr lang="ru-RU" b="1" dirty="0" smtClean="0"/>
              <a:t>СЕРВИ́З</a:t>
            </a:r>
            <a:r>
              <a:rPr lang="ru-RU" dirty="0" smtClean="0"/>
              <a:t> </a:t>
            </a:r>
            <a:r>
              <a:rPr lang="ru-RU" dirty="0" smtClean="0"/>
              <a:t>– это франц</a:t>
            </a:r>
            <a:r>
              <a:rPr lang="ru-RU" dirty="0" smtClean="0"/>
              <a:t>. прибор столовой или чайной, кофейной посуды.</a:t>
            </a:r>
            <a:endParaRPr lang="ru-RU" dirty="0"/>
          </a:p>
        </p:txBody>
      </p:sp>
      <p:pic>
        <p:nvPicPr>
          <p:cNvPr id="28674" name="Picture 2" descr="http://gourmet.boffo.ru/product_pictures/1348-stolovyj-serviz-sonata-kobal-tovyj-ornament-zolotoj-cvetok-6-person-25-predmetov-1-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500462" cy="2332184"/>
          </a:xfrm>
          <a:prstGeom prst="rect">
            <a:avLst/>
          </a:prstGeom>
          <a:noFill/>
        </p:spPr>
      </p:pic>
      <p:pic>
        <p:nvPicPr>
          <p:cNvPr id="28676" name="Picture 4" descr="http://enjoytea.ru/upload/iblock/503/1170b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3432456" cy="2286016"/>
          </a:xfrm>
          <a:prstGeom prst="rect">
            <a:avLst/>
          </a:prstGeom>
          <a:noFill/>
        </p:spPr>
      </p:pic>
      <p:pic>
        <p:nvPicPr>
          <p:cNvPr id="28678" name="Picture 6" descr="http://s5.domosti.ru/images/product_store/460x460/2884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000504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1"/>
          <a:ext cx="8686800" cy="387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13204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хочу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узнал</a:t>
                      </a:r>
                      <a:endParaRPr lang="ru-RU" dirty="0"/>
                    </a:p>
                  </a:txBody>
                  <a:tcPr/>
                </a:tc>
              </a:tr>
              <a:tr h="25546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Геометрические фигуры</a:t>
            </a:r>
            <a:endParaRPr lang="ru-RU" dirty="0"/>
          </a:p>
        </p:txBody>
      </p:sp>
      <p:pic>
        <p:nvPicPr>
          <p:cNvPr id="29698" name="Picture 2" descr="http://dljavnuchki.ru/wp-content/uploads/2012/05/%D0%B3%D0%B5%D0%BE%D0%BC%D0%B5%D1%82%D1%80%D0%B8%D1%87%D0%B5%D1%81%D0%BA%D0%B8%D0%B5-%D1%84%D0%B8%D0%B3%D1%83%D1%80%D1%8B-300x194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643866" cy="494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.u-mama.ru/files/i/img/news/00001_62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6929487" cy="5023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etskij-sad.ru/images/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0849"/>
          <a:stretch>
            <a:fillRect/>
          </a:stretch>
        </p:blipFill>
        <p:spPr bwMode="auto">
          <a:xfrm>
            <a:off x="857224" y="1285860"/>
            <a:ext cx="7286676" cy="5124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придумал посуду?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Каждый день в быту мы многократно используем различную посуду, но мы никогда не задумываемся о том, как и когда она появилась, как она выглядела и как использовалась. Посуда появилась очень давно, ее история уходит в древние века.</a:t>
            </a:r>
            <a:endParaRPr lang="ru-RU" dirty="0"/>
          </a:p>
        </p:txBody>
      </p:sp>
      <p:pic>
        <p:nvPicPr>
          <p:cNvPr id="14338" name="Picture 2" descr="http://farforushka.ru/farforushka/public_html/wp-content/uploads/2010/09/%D0%A1%D0%B5%D1%80%D0%B2%D0%B8%D0%B7-%D1%87%D0%B0%D0%B9%D0%BD%D1%8B%D0%B9-%D0%A2%D1%8E%D0%BB%D1%8C%D0%BF%D0%B0%D0%BD1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444817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http://farfor.tiu.ru/p336563-serviz-stolovyj-kobaltovaya.html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http://farforushka.ru/dekor-kobaltovaya-setka-firmennyj-znak-ifz/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http://www.stoloviyserviz.ru/?mod=publics&amp;tag=51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http://www.yakrashe.ru/dom/posuda/kak-poyavilas-posuda-u-drevnego-cheloveka.html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http://www.liveinternet.ru/tags/%EA%E0%EC%E5%ED%ED%FB%E9+%E2%E5%EA/page1.html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появилась посуда у древнего человека?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54162"/>
            <a:ext cx="41338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Сегодня нам сложно представить свою жизнь без посуды. Древним же людям долгое время приходилось обходиться без нее. Свою первую посуду первобытный человек начал делать из коры и дерева, плел корзины из прутьев. Но вся эта посуда была неудобной, в ней нельзя было готовить, нельзя хранить жидкости. Люди пытались использовать для хранения пищи все имеющиеся у них подручные материалы: раковины, скорлупу больших орехов, делали мешки из шкур зверей и, конечно же, выдалбливали сосуды из камня.</a:t>
            </a:r>
          </a:p>
          <a:p>
            <a:endParaRPr lang="ru-RU" dirty="0"/>
          </a:p>
        </p:txBody>
      </p:sp>
      <p:pic>
        <p:nvPicPr>
          <p:cNvPr id="16386" name="Picture 2" descr="Глиняная посуда древн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27584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554162"/>
            <a:ext cx="399097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 только в эпоху неолита - в последнюю эпоху каменного века(приблизительно VII тысячелетия до н. э.) - был изобретен первый искусственный материал - огнеупорная глина, из которой стали делать керамическую посуду.</a:t>
            </a:r>
            <a:endParaRPr lang="ru-RU" dirty="0"/>
          </a:p>
        </p:txBody>
      </p:sp>
      <p:pic>
        <p:nvPicPr>
          <p:cNvPr id="22532" name="Picture 4" descr="Предметы обихода древних люд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4352919" cy="2721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54162"/>
            <a:ext cx="477679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Считается, что керамическую посуду изобрела женщина. Женщины больше занимались хозяйством, именно им приходилось заботиться о сохранности еды. Поначалу плетеную посуду просто обмазывали глиной. И, наверное, случайно такая посуда оказалась неподалеку от огня. Тогда-то люди заметили свойства обожженной глины и стали делать из нее посуду.</a:t>
            </a:r>
            <a:endParaRPr lang="ru-RU" dirty="0"/>
          </a:p>
        </p:txBody>
      </p:sp>
      <p:pic>
        <p:nvPicPr>
          <p:cNvPr id="21506" name="Picture 2" descr="http://img0.liveinternet.ru/images/attach/c/3/83/477/83477072_kamennyy_ve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3495675" cy="2619375"/>
          </a:xfrm>
          <a:prstGeom prst="rect">
            <a:avLst/>
          </a:prstGeom>
          <a:noFill/>
        </p:spPr>
      </p:pic>
      <p:pic>
        <p:nvPicPr>
          <p:cNvPr id="21508" name="Picture 4" descr="http://lib.rus.ec/i/81/302481/i_04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43248"/>
            <a:ext cx="3724275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54162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Чтобы глина не трескалась, в нее добавляли песок, воду, толченый камень, рубленую солому. Гончарного круга тогда никакого не было. Из глины делали жгуты, накладывали их друг на друга по спирали и сдавливали. Чтобы поверхность посуды получилась более ровной, ее заглаживали травой. Сырую посуду обкладывали каким-нибудь горючим материалом и поджигали. Таким образом удавалось обжечь посуду со всех сторон.</a:t>
            </a:r>
            <a:endParaRPr lang="ru-RU" dirty="0"/>
          </a:p>
        </p:txBody>
      </p:sp>
      <p:pic>
        <p:nvPicPr>
          <p:cNvPr id="20482" name="Picture 2" descr="http://img1.liveinternet.ru/images/attach/c/6/90/945/90945565_4826692_DSC09842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3710097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54162"/>
            <a:ext cx="49911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Древнейшая керамическая посуда проста по форме: дно заостренное, кверху стенки расширяются и напоминают яйцо, у которого срезана верхняя часть. Стенки сосудов толстые, грубые, неравномерно обожженные. Но, уже имея такую посуду, человек смог значительно разнообразить свою пищу, научился готовить каши, супы, похлебки, жарить на жиру и масле, отваривать овощи.</a:t>
            </a:r>
            <a:endParaRPr lang="ru-RU" dirty="0"/>
          </a:p>
        </p:txBody>
      </p:sp>
      <p:pic>
        <p:nvPicPr>
          <p:cNvPr id="19458" name="Picture 2" descr="http://elib.nklibrary.kz/kult/2007/musei/o%20chem%20rasskazhet%20drevnii%20cherepok.files/image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743325" cy="1962150"/>
          </a:xfrm>
          <a:prstGeom prst="rect">
            <a:avLst/>
          </a:prstGeom>
          <a:noFill/>
        </p:spPr>
      </p:pic>
      <p:pic>
        <p:nvPicPr>
          <p:cNvPr id="19460" name="Picture 4" descr="http://keramika.peterlife.ru/doc/history/img/keramika666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14752"/>
            <a:ext cx="285750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54162"/>
            <a:ext cx="477679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Постепенно первобытные гончары совершенствовали свою посуду, она становилась более тонкой и совершенной по форме. Древние люди стремились делать ее не только удобной, но и красивой. На посуду стали наносить разнообразные рисунки. Грубую посуду покрывали жидкой глиной, расписывали минеральными красками. Иногда узор выцарапывали специальными палочками.</a:t>
            </a:r>
            <a:endParaRPr lang="ru-RU" dirty="0"/>
          </a:p>
        </p:txBody>
      </p:sp>
      <p:pic>
        <p:nvPicPr>
          <p:cNvPr id="18434" name="Picture 2" descr="http://leonardo-master.com/wp-content/gallery/drevnayiya-keramika/drevnyaia-keramika-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152332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54162"/>
            <a:ext cx="4633914" cy="4525963"/>
          </a:xfrm>
        </p:spPr>
        <p:txBody>
          <a:bodyPr/>
          <a:lstStyle/>
          <a:p>
            <a:r>
              <a:rPr lang="ru-RU" dirty="0" smtClean="0"/>
              <a:t>Чаще всего посуду украшали разнообразным орнаментом, это были геометрические фигуры, танцующие люди, цветочные розетки, фигуры животных.</a:t>
            </a:r>
            <a:endParaRPr lang="ru-RU" dirty="0"/>
          </a:p>
        </p:txBody>
      </p:sp>
      <p:pic>
        <p:nvPicPr>
          <p:cNvPr id="17410" name="Picture 2" descr="http://www.ceramicportal.ru/uploads/images/Book2/0_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143272" cy="2503745"/>
          </a:xfrm>
          <a:prstGeom prst="rect">
            <a:avLst/>
          </a:prstGeom>
          <a:noFill/>
        </p:spPr>
      </p:pic>
      <p:pic>
        <p:nvPicPr>
          <p:cNvPr id="17412" name="Picture 4" descr="http://i.maland.ru/goods/vaza-shar-egipet-ik-18731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786190"/>
            <a:ext cx="3143272" cy="282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524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Геометрические узоры на посуде</vt:lpstr>
      <vt:lpstr>Кто придумал посуду?</vt:lpstr>
      <vt:lpstr>Как появилась посуда у древнего человека?</vt:lpstr>
      <vt:lpstr>Слайд 4</vt:lpstr>
      <vt:lpstr>Слайд 5</vt:lpstr>
      <vt:lpstr>Слайд 6</vt:lpstr>
      <vt:lpstr>Слайд 7</vt:lpstr>
      <vt:lpstr>Слайд 8</vt:lpstr>
      <vt:lpstr>Слайд 9</vt:lpstr>
      <vt:lpstr>Из какого материала сделана эта посуда?</vt:lpstr>
      <vt:lpstr>Слайд 11</vt:lpstr>
      <vt:lpstr>Слайд 12</vt:lpstr>
      <vt:lpstr>Слайд 13</vt:lpstr>
      <vt:lpstr>Слайд 14</vt:lpstr>
      <vt:lpstr>Что такое сервиз?</vt:lpstr>
      <vt:lpstr>План работы</vt:lpstr>
      <vt:lpstr>Геометрические фигуры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узоры на посуде</dc:title>
  <dc:creator>1</dc:creator>
  <cp:lastModifiedBy>1</cp:lastModifiedBy>
  <cp:revision>8</cp:revision>
  <dcterms:created xsi:type="dcterms:W3CDTF">2005-12-31T22:56:28Z</dcterms:created>
  <dcterms:modified xsi:type="dcterms:W3CDTF">2005-12-31T21:31:05Z</dcterms:modified>
</cp:coreProperties>
</file>