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59" r:id="rId4"/>
    <p:sldId id="258" r:id="rId5"/>
    <p:sldId id="262" r:id="rId6"/>
    <p:sldId id="263" r:id="rId7"/>
    <p:sldId id="261" r:id="rId8"/>
    <p:sldId id="257" r:id="rId9"/>
    <p:sldId id="265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A7FB-D998-421A-82C7-407944A96BB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63C80D-89BD-4867-BEDE-444BD7266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A7FB-D998-421A-82C7-407944A96BB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C80D-89BD-4867-BEDE-444BD7266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A7FB-D998-421A-82C7-407944A96BB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C80D-89BD-4867-BEDE-444BD7266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A7FB-D998-421A-82C7-407944A96BB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63C80D-89BD-4867-BEDE-444BD7266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A7FB-D998-421A-82C7-407944A96BB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C80D-89BD-4867-BEDE-444BD72662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A7FB-D998-421A-82C7-407944A96BB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C80D-89BD-4867-BEDE-444BD7266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A7FB-D998-421A-82C7-407944A96BB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763C80D-89BD-4867-BEDE-444BD72662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A7FB-D998-421A-82C7-407944A96BB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C80D-89BD-4867-BEDE-444BD7266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A7FB-D998-421A-82C7-407944A96BB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C80D-89BD-4867-BEDE-444BD7266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A7FB-D998-421A-82C7-407944A96BB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C80D-89BD-4867-BEDE-444BD72662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A7FB-D998-421A-82C7-407944A96BB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3C80D-89BD-4867-BEDE-444BD72662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F3A7FB-D998-421A-82C7-407944A96BB0}" type="datetimeFigureOut">
              <a:rPr lang="ru-RU" smtClean="0"/>
              <a:pPr/>
              <a:t>30.09.2012</a:t>
            </a:fld>
            <a:endParaRPr lang="ru-RU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763C80D-89BD-4867-BEDE-444BD72662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u.wikipedia.org/wiki/198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Лекарственные растения</a:t>
            </a:r>
            <a:br>
              <a:rPr lang="ru-RU" dirty="0" smtClean="0"/>
            </a:br>
            <a:r>
              <a:rPr lang="ru-RU" dirty="0" smtClean="0"/>
              <a:t>у нашего дома 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                 </a:t>
            </a:r>
            <a:endParaRPr lang="ru-RU" dirty="0" smtClean="0"/>
          </a:p>
          <a:p>
            <a:r>
              <a:rPr lang="ru-RU" dirty="0" smtClean="0"/>
              <a:t>МБОУ Гимназии №17</a:t>
            </a:r>
          </a:p>
          <a:p>
            <a:r>
              <a:rPr lang="ru-RU" dirty="0" err="1" smtClean="0"/>
              <a:t>Отц</a:t>
            </a:r>
            <a:r>
              <a:rPr lang="ru-RU" dirty="0" smtClean="0"/>
              <a:t>  </a:t>
            </a:r>
            <a:r>
              <a:rPr lang="ru-RU" smtClean="0"/>
              <a:t>Валентина Дмитриевна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Крапива лекарственная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481646" cy="5018110"/>
          </a:xfrm>
        </p:spPr>
        <p:txBody>
          <a:bodyPr>
            <a:normAutofit/>
          </a:bodyPr>
          <a:lstStyle/>
          <a:p>
            <a:r>
              <a:rPr lang="ru-RU" sz="1400" dirty="0" smtClean="0"/>
              <a:t>Растет возле дорог, заборов, домов, в лесу. Сорняк. </a:t>
            </a:r>
          </a:p>
          <a:p>
            <a:r>
              <a:rPr lang="ru-RU" sz="1400" dirty="0" smtClean="0"/>
              <a:t>Крапива защищается от травоядных животных при помощи жгучих волосков, располагающихся на растении. При прикосновении к растению можно получить ощущение резкого «ожега».</a:t>
            </a:r>
          </a:p>
          <a:p>
            <a:r>
              <a:rPr lang="ru-RU" sz="1400" dirty="0" smtClean="0"/>
              <a:t>Известна с древних времен, ее применяли в качестве ранозаживляющего, мочегонного, общеукрепляющего, слабительного, витаминного, противосудорожного, отхаркивающего средства</a:t>
            </a:r>
          </a:p>
          <a:p>
            <a:r>
              <a:rPr lang="ru-RU" sz="1400" dirty="0" smtClean="0"/>
              <a:t>Крапива богата многими микроэлементами, такими, как кальций, медь, магний, железо и другие. В ней множество витаминов: В, Е, К.</a:t>
            </a:r>
          </a:p>
          <a:p>
            <a:r>
              <a:rPr lang="ru-RU" sz="1400" dirty="0" smtClean="0"/>
              <a:t>В медицине используют настойки и отвары как противовоспалительное и кровоостонавливающее средство.</a:t>
            </a:r>
          </a:p>
          <a:p>
            <a:r>
              <a:rPr lang="ru-RU" sz="1400" dirty="0" smtClean="0"/>
              <a:t>Крапиву используют для приготовления салатов, супов, щей, соусов, начинки для пирожков, а также солят и квасят. Молодые нежные соцветия заваривают в чай, сушат.</a:t>
            </a:r>
          </a:p>
          <a:p>
            <a:r>
              <a:rPr lang="ru-RU" sz="1400" dirty="0" smtClean="0"/>
              <a:t>Крапиву применяют также при уходе за волосами, отвар крапивы помогает при выпадении волос.</a:t>
            </a:r>
            <a:endParaRPr lang="ru-RU" sz="1400" dirty="0"/>
          </a:p>
        </p:txBody>
      </p:sp>
      <p:pic>
        <p:nvPicPr>
          <p:cNvPr id="29698" name="Picture 2" descr="&amp;Kcy;&amp;rcy;&amp;acy;&amp;pcy;&amp;icy;&amp;vcy;&amp;acy; &amp;dcy;&amp;vcy;&amp;ucy;&amp;dcy;&amp;ocy;&amp;mcy;&amp;ncy;&amp;acy;&amp;yacy; (&amp;lcy;&amp;iecy;&amp;kcy;&amp;acy;&amp;rcy;&amp;scy;&amp;tcy;&amp;vcy;&amp;iecy;&amp;ncy;&amp;ncy;&amp;acy;&amp;yacy;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1500174"/>
            <a:ext cx="2714644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Чистотел Большой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767266" cy="4160854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5602" name="Picture 2" descr="&amp;fcy;&amp;ocy;&amp;tcy;&amp;ocy; &amp;chcy;&amp;icy;&amp;scy;&amp;tcy;&amp;ocy;&amp;tcy;&amp;iecy;&amp;lcy; &amp;bcy;&amp;ocy;&amp;lcy;&amp;softcy;&amp;shcy;&amp;ocy;&amp;j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357298"/>
            <a:ext cx="3786182" cy="3071834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8596" y="1643050"/>
            <a:ext cx="4572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Однолетнее травянистое растение высотой до 75 см, с сильным своеобразным запахом.</a:t>
            </a:r>
          </a:p>
          <a:p>
            <a:r>
              <a:rPr lang="ru-RU" sz="1400" dirty="0" smtClean="0"/>
              <a:t>Сорная трава, растет у домов, дорог, у заборов, в лесу.</a:t>
            </a:r>
          </a:p>
          <a:p>
            <a:r>
              <a:rPr lang="ru-RU" sz="1400" dirty="0" smtClean="0"/>
              <a:t> Еще в период античности выдающийся врач Авиценна отметил ярко выраженные очищающие, </a:t>
            </a:r>
            <a:r>
              <a:rPr lang="ru-RU" sz="1400" b="1" dirty="0" smtClean="0"/>
              <a:t>лечебные</a:t>
            </a:r>
            <a:r>
              <a:rPr lang="ru-RU" sz="1400" dirty="0" smtClean="0"/>
              <a:t> свойства </a:t>
            </a:r>
            <a:r>
              <a:rPr lang="ru-RU" sz="1400" b="1" dirty="0" smtClean="0"/>
              <a:t>чистотела.</a:t>
            </a:r>
          </a:p>
          <a:p>
            <a:r>
              <a:rPr lang="ru-RU" sz="1400" dirty="0" smtClean="0"/>
              <a:t>Русские названия растения, «чистотел» и «бородавник», связаны с применением сока для удаления бородавок и других кожных образований.</a:t>
            </a:r>
            <a:endParaRPr lang="ru-RU" sz="1400" b="1" dirty="0" smtClean="0"/>
          </a:p>
          <a:p>
            <a:r>
              <a:rPr lang="ru-RU" sz="1400" dirty="0" smtClean="0"/>
              <a:t>Древние греки заметили, что период цветения растения совпадает с прилетом ласточек, а увядание приходится на время их отлета. Своим латинским названием “ласточкина трава” чистотел обязан именно этому факту.</a:t>
            </a:r>
          </a:p>
          <a:p>
            <a:r>
              <a:rPr lang="ru-RU" sz="1400" dirty="0" smtClean="0"/>
              <a:t>Чистотел – ядовитое растение, поэтому </a:t>
            </a:r>
            <a:r>
              <a:rPr lang="ru-RU" sz="1400" b="1" dirty="0" smtClean="0"/>
              <a:t>нельзя пренебрегать мерами безопасности во время его сбора</a:t>
            </a:r>
            <a:r>
              <a:rPr lang="ru-RU" sz="1400" dirty="0" smtClean="0"/>
              <a:t>.</a:t>
            </a:r>
          </a:p>
        </p:txBody>
      </p:sp>
      <p:pic>
        <p:nvPicPr>
          <p:cNvPr id="25604" name="Picture 4" descr="Vereurmarohi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4786322"/>
            <a:ext cx="1409700" cy="1666875"/>
          </a:xfrm>
          <a:prstGeom prst="rect">
            <a:avLst/>
          </a:prstGeom>
          <a:noFill/>
        </p:spPr>
      </p:pic>
      <p:pic>
        <p:nvPicPr>
          <p:cNvPr id="25606" name="Picture 6" descr="Chelidonium majus20100511 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15140" y="4786322"/>
            <a:ext cx="2219325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Липа сердцевидная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767266" cy="4732358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Дерево липы широко используется в озеленении городов и сел.</a:t>
            </a:r>
          </a:p>
          <a:p>
            <a:r>
              <a:rPr lang="ru-RU" sz="1400" dirty="0" smtClean="0"/>
              <a:t>Липа - лекарственное, медоносное,  техническое растение.</a:t>
            </a:r>
          </a:p>
          <a:p>
            <a:r>
              <a:rPr lang="ru-RU" sz="1400" dirty="0" smtClean="0"/>
              <a:t> В научной медицине в качестве лекарственного сырья используют цветки липы — липовый цвет. Липовый цвет заготавливают в июне — июле. Используют как мочегонное и успокаивающее средство при сердечных заболеваниях.  Народная медицина издавна использует липовый цвет при простуде, лихорадочных состояниях, гриппе и бронхите в виде отваров и чаев.</a:t>
            </a:r>
          </a:p>
          <a:p>
            <a:r>
              <a:rPr lang="ru-RU" sz="1400" dirty="0" smtClean="0"/>
              <a:t>Липовый мёд считается одним из лучших сортов. В народной медицине липовый мёд рекомендуется при простудных заболеваниях, главным образом как потогонное средство.</a:t>
            </a:r>
          </a:p>
        </p:txBody>
      </p:sp>
      <p:pic>
        <p:nvPicPr>
          <p:cNvPr id="30722" name="Picture 2" descr="&amp;TScy;&amp;vcy;&amp;iecy;&amp;tcy;&amp;kcy;&amp;icy; &amp;lcy;&amp;icy;&amp;pcy;&amp;y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000504"/>
            <a:ext cx="2071702" cy="2357454"/>
          </a:xfrm>
          <a:prstGeom prst="rect">
            <a:avLst/>
          </a:prstGeom>
          <a:noFill/>
        </p:spPr>
      </p:pic>
      <p:pic>
        <p:nvPicPr>
          <p:cNvPr id="30724" name="Picture 4" descr="http://im0-tub-ru.yandex.net/i?id=501678953-1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750" y="4071942"/>
            <a:ext cx="1619250" cy="2357454"/>
          </a:xfrm>
          <a:prstGeom prst="rect">
            <a:avLst/>
          </a:prstGeom>
          <a:noFill/>
        </p:spPr>
      </p:pic>
      <p:pic>
        <p:nvPicPr>
          <p:cNvPr id="30726" name="Picture 6" descr="http://im4-tub-ru.yandex.net/i?id=353141275-5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1214422"/>
            <a:ext cx="3786214" cy="2643206"/>
          </a:xfrm>
          <a:prstGeom prst="rect">
            <a:avLst/>
          </a:prstGeom>
          <a:noFill/>
        </p:spPr>
      </p:pic>
      <p:pic>
        <p:nvPicPr>
          <p:cNvPr id="30728" name="Picture 8" descr="http://im4-tub-ru.yandex.net/i?id=206888617-6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5214950"/>
            <a:ext cx="3643338" cy="16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57256"/>
          </a:xfrm>
        </p:spPr>
        <p:txBody>
          <a:bodyPr>
            <a:normAutofit/>
          </a:bodyPr>
          <a:lstStyle/>
          <a:p>
            <a:r>
              <a:rPr lang="ru-RU" b="1" dirty="0" smtClean="0"/>
              <a:t>Ромашка лекарственная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410076" cy="4525963"/>
          </a:xfrm>
        </p:spPr>
        <p:txBody>
          <a:bodyPr>
            <a:normAutofit lnSpcReduction="10000"/>
          </a:bodyPr>
          <a:lstStyle/>
          <a:p>
            <a:r>
              <a:rPr lang="ru-RU" sz="1500" dirty="0" smtClean="0"/>
              <a:t>Широко расселилась по краям полей, обочинам дорог, около жилья, на пустырях и залежных лугах — как сорное растение.</a:t>
            </a:r>
          </a:p>
          <a:p>
            <a:r>
              <a:rPr lang="ru-RU" sz="1400" b="1" dirty="0" smtClean="0"/>
              <a:t>Ромашка</a:t>
            </a:r>
            <a:r>
              <a:rPr lang="ru-RU" sz="1400" dirty="0" smtClean="0"/>
              <a:t> лекарственная цветет в мае — августе</a:t>
            </a:r>
          </a:p>
          <a:p>
            <a:r>
              <a:rPr lang="ru-RU" sz="1400" dirty="0" smtClean="0"/>
              <a:t>Используются цветки ромашки (без стеблей, с длиной остатков цветоножек не более 3 см), собранные в начале цветения, когда краевые язычковые цветки в корзинках расположены горизонтально.</a:t>
            </a:r>
          </a:p>
          <a:p>
            <a:r>
              <a:rPr lang="ru-RU" sz="1400" dirty="0" smtClean="0"/>
              <a:t> Отвары, экстракты — как противовоспалительное, слабое антисептическое и вяжущее средство. Наружно — для полосканий, примочек и ванн. Ромашка принимается внутрь в виде чая (традиционное английское домашнее средство) или настоя, её используют при спазмах кишечника, метеоризме и поносах, а также как потогонное средство при простуде.</a:t>
            </a:r>
          </a:p>
          <a:p>
            <a:r>
              <a:rPr lang="ru-RU" sz="1400" dirty="0" smtClean="0"/>
              <a:t>В цветах ромашки лекарственной содержится эфирное масло. Применяется в ароматерапии, чаще — как успокаивающее средство. Добовляют в косметические средства для кожи и волос.</a:t>
            </a:r>
          </a:p>
          <a:p>
            <a:endParaRPr lang="ru-RU" dirty="0"/>
          </a:p>
        </p:txBody>
      </p:sp>
      <p:pic>
        <p:nvPicPr>
          <p:cNvPr id="31746" name="Picture 2" descr="http://go4.imgsmail.ru/imgpreview?key=http%3A//mygreenplant.ru/files/imagepicker/1401/romash%5Fdush%5F2.jpg&amp;mb=imgdb_preview_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214422"/>
            <a:ext cx="3786214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Подорожник большой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838704" cy="4525963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Многолетнее травянистое ссорное растение. Цветет с мая до осени. </a:t>
            </a:r>
          </a:p>
          <a:p>
            <a:r>
              <a:rPr lang="ru-RU" sz="1400" dirty="0" smtClean="0"/>
              <a:t>Растет по обочинам дорог (отсюда и название), на пустырях, полях, огородах, вблизи жилья и в канавах.</a:t>
            </a:r>
          </a:p>
          <a:p>
            <a:r>
              <a:rPr lang="ru-RU" sz="1400" dirty="0" smtClean="0"/>
              <a:t>Подорожники обладают кровоостанавливающим, противовоспалительным и ранозаживляющим действием — известно, что листья этого растения (их необходимо предварительно разжевать или растолочь, чтоб пустили сок) прикладывают к ране для обеззараживания и скорейшего заживления.</a:t>
            </a:r>
          </a:p>
          <a:p>
            <a:r>
              <a:rPr lang="ru-RU" sz="1400" dirty="0" smtClean="0"/>
              <a:t>В медицине применяют сок подорожника для лечения желудка при гастритах.</a:t>
            </a:r>
          </a:p>
          <a:p>
            <a:endParaRPr lang="ru-RU" sz="1400" dirty="0"/>
          </a:p>
        </p:txBody>
      </p:sp>
      <p:pic>
        <p:nvPicPr>
          <p:cNvPr id="27650" name="Picture 2" descr="http://go.mail.ru/imgpreview?key=http%3A//sobiratelzvezd.ru/wallpapers/podorojnik.jpg&amp;mb=imgdb_preview_103&amp;q=90&amp;w=15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1428736"/>
            <a:ext cx="3428992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Шиповник собачий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28736"/>
            <a:ext cx="4624390" cy="5143536"/>
          </a:xfrm>
        </p:spPr>
        <p:txBody>
          <a:bodyPr>
            <a:normAutofit fontScale="92500"/>
          </a:bodyPr>
          <a:lstStyle/>
          <a:p>
            <a:r>
              <a:rPr lang="ru-RU" sz="1400" dirty="0" smtClean="0"/>
              <a:t>Шиповники имеют важное значение в декоративном садоводстве. Согласно одной версии — Ховард (</a:t>
            </a:r>
            <a:r>
              <a:rPr lang="ru-RU" sz="1400" dirty="0" smtClean="0">
                <a:hlinkClick r:id="rId2" tooltip="1987"/>
              </a:rPr>
              <a:t>1987</a:t>
            </a:r>
            <a:r>
              <a:rPr lang="ru-RU" sz="1400" dirty="0" smtClean="0"/>
              <a:t>), шиповник использовался в XVIII и XIX веках  для лечения собачьих укусов, отсюда и возникло название.</a:t>
            </a:r>
          </a:p>
          <a:p>
            <a:r>
              <a:rPr lang="ru-RU" sz="1400" dirty="0" smtClean="0"/>
              <a:t>Лечебные свойства шиповника, как лекарственного растения были известны в России еще в 17 веке. Уже тогда ягоды шиповника высоко ценили и отпускали для лечения по особому дозволению лишь знатным людям.</a:t>
            </a:r>
          </a:p>
          <a:p>
            <a:r>
              <a:rPr lang="ru-RU" sz="1400" dirty="0" smtClean="0"/>
              <a:t> Шиповник - поливитаминное растение и его плоды по содержанию и разнообразию витаминов превосходят остальные лекарственные растения. Шиповник богат витамином С. В плодах шиповника аскорбиновой кислоты примерно в 10 раз больше, чем в ягодах чёрной смородины, и в 50 раз больше, чем в лимоне.</a:t>
            </a:r>
          </a:p>
          <a:p>
            <a:r>
              <a:rPr lang="ru-RU" sz="1400" dirty="0" smtClean="0"/>
              <a:t>Плоды шиповника употребляют в виде:</a:t>
            </a:r>
          </a:p>
          <a:p>
            <a:r>
              <a:rPr lang="ru-RU" sz="1400" dirty="0" smtClean="0"/>
              <a:t>свежем;</a:t>
            </a:r>
          </a:p>
          <a:p>
            <a:r>
              <a:rPr lang="ru-RU" sz="1400" dirty="0" smtClean="0"/>
              <a:t>чая (отвара) из сушёных плодов – при простуде ;</a:t>
            </a:r>
          </a:p>
          <a:p>
            <a:r>
              <a:rPr lang="ru-RU" sz="1400" dirty="0" smtClean="0"/>
              <a:t>Сиропа – желочегонное и общеукрепляющее средство ;</a:t>
            </a:r>
          </a:p>
          <a:p>
            <a:r>
              <a:rPr lang="ru-RU" sz="1400" dirty="0" smtClean="0"/>
              <a:t>сока.</a:t>
            </a:r>
          </a:p>
          <a:p>
            <a:r>
              <a:rPr lang="ru-RU" sz="1400" dirty="0" smtClean="0"/>
              <a:t>Масляный экстракт и масло шиповника используют наружно при заболеваниях кожи.</a:t>
            </a:r>
            <a:endParaRPr lang="ru-RU" sz="1400" dirty="0"/>
          </a:p>
        </p:txBody>
      </p:sp>
      <p:pic>
        <p:nvPicPr>
          <p:cNvPr id="26626" name="Picture 2" descr="File:Rosa canin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142984"/>
            <a:ext cx="4143372" cy="3143272"/>
          </a:xfrm>
          <a:prstGeom prst="rect">
            <a:avLst/>
          </a:prstGeom>
          <a:noFill/>
        </p:spPr>
      </p:pic>
      <p:pic>
        <p:nvPicPr>
          <p:cNvPr id="26628" name="Picture 4" descr="http://im4-tub-ru.yandex.net/i?id=282842126-59-72&amp;n=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4357694"/>
            <a:ext cx="4143372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Пастушья сумка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195894" cy="452596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Название пастушьей сумки в переводе с латыни означает "маленькая коробочка", </a:t>
            </a:r>
            <a:r>
              <a:rPr lang="ru-RU" i="1" dirty="0" smtClean="0"/>
              <a:t>bursa - "сумка", a pastor - "пастух"</a:t>
            </a:r>
            <a:r>
              <a:rPr lang="ru-RU" dirty="0" smtClean="0"/>
              <a:t>, что, собственно, соответствует форме плода этого растения, по виду напоминающего маленькую коробкообразную пастушью сумку.</a:t>
            </a:r>
            <a:br>
              <a:rPr lang="ru-RU" dirty="0" smtClean="0"/>
            </a:br>
            <a:r>
              <a:rPr lang="ru-RU" dirty="0" smtClean="0"/>
              <a:t>Пастушья сумка - это сорняк. Растёт на насыпях, вдоль дорог и канав, на полях и огородах.</a:t>
            </a:r>
            <a:br>
              <a:rPr lang="ru-RU" dirty="0" smtClean="0"/>
            </a:br>
            <a:r>
              <a:rPr lang="ru-RU" dirty="0" smtClean="0"/>
              <a:t>Казалось бы, тем, что пастушья сумка - сорняк, все сказано. Это весьма ценное лекарственное, медоносное и полезное пищевое растение, которое издавна применяется в народной медицине многих стран. </a:t>
            </a:r>
          </a:p>
          <a:p>
            <a:r>
              <a:rPr lang="ru-RU" dirty="0" smtClean="0"/>
              <a:t>Во Франции нежная зелень этого растения — обязательный компонент острых салатов. В Японии и Индии листья пастушьей сумки тушат с мясом, добавляют в бульоны.</a:t>
            </a:r>
          </a:p>
          <a:p>
            <a:r>
              <a:rPr lang="ru-RU" dirty="0" smtClean="0"/>
              <a:t>Траву пастушьей сумки используют в качестве кровоостанавливающего средства при внутренних кровотечениях.</a:t>
            </a:r>
            <a:endParaRPr lang="ru-RU" dirty="0"/>
          </a:p>
        </p:txBody>
      </p:sp>
      <p:pic>
        <p:nvPicPr>
          <p:cNvPr id="28674" name="Picture 2" descr="http://go2.imgsmail.ru/imgpreview?key=http%3A//kladovaya-zdorovya.ru/images/pastushsumka.jpg&amp;mb=imgdb_preview_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428736"/>
            <a:ext cx="3071834" cy="3000396"/>
          </a:xfrm>
          <a:prstGeom prst="rect">
            <a:avLst/>
          </a:prstGeom>
          <a:noFill/>
        </p:spPr>
      </p:pic>
      <p:pic>
        <p:nvPicPr>
          <p:cNvPr id="28676" name="Picture 4" descr="Capsella bursa pastoris 1 beentre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4500570"/>
            <a:ext cx="3286148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КАЛЕНДУЛА ЛЕКАРСТВЕННАЯ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4643470" cy="3714776"/>
          </a:xfrm>
        </p:spPr>
        <p:txBody>
          <a:bodyPr>
            <a:normAutofit/>
          </a:bodyPr>
          <a:lstStyle/>
          <a:p>
            <a:r>
              <a:rPr lang="ru-RU" sz="1400" dirty="0" smtClean="0"/>
              <a:t>Цветет с июня по октябрь. Растение очень популярно, растет около домов, на приусадебных участках, огородах, украшает клумбы. </a:t>
            </a:r>
          </a:p>
          <a:p>
            <a:r>
              <a:rPr lang="ru-RU" sz="1400" dirty="0" smtClean="0"/>
              <a:t>Как лекарственное растение календула была известна уже в Древней Греции. Из письменных источников известно, что в XII веке растение применялось для лечения гнойных ран, а в XVII веке - язвенных заболеваний, фурункулеза. </a:t>
            </a:r>
          </a:p>
          <a:p>
            <a:r>
              <a:rPr lang="ru-RU" sz="1400" dirty="0" smtClean="0"/>
              <a:t>Одним из основных полезных свойств календулы является ее противовоспалительное действие. Наружное применение препаратов календулы (настойка и отвар) оказывает бактерицидный эффект при порезах, гнойных ранах, ожогах, угрях.</a:t>
            </a:r>
            <a:endParaRPr lang="ru-RU" sz="1400" dirty="0"/>
          </a:p>
        </p:txBody>
      </p:sp>
      <p:pic>
        <p:nvPicPr>
          <p:cNvPr id="32772" name="Picture 4" descr="&amp;Kcy;&amp;acy;&amp;lcy;&amp;iecy;&amp;ncy;&amp;dcy;&amp;ucy;&amp;lcy;&amp;acy; &amp;pcy;&amp;ocy;&amp;lcy;&amp;iecy;&amp;zcy;&amp;ncy;&amp;ycy;&amp;iecy; &amp;scy;&amp;vcy;&amp;ocy;&amp;jcy;&amp;scy;&amp;tcy;&amp;v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071546"/>
            <a:ext cx="3619500" cy="5500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Береза Повислая 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552952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1400" dirty="0" smtClean="0"/>
              <a:t>Широко распространенна в парках и лесах по всей России.</a:t>
            </a:r>
          </a:p>
          <a:p>
            <a:r>
              <a:rPr lang="ru-RU" sz="1400" dirty="0" smtClean="0"/>
              <a:t>В пчеловодстве берёза важна как пыльценос.</a:t>
            </a:r>
          </a:p>
          <a:p>
            <a:r>
              <a:rPr lang="ru-RU" sz="1400" dirty="0" smtClean="0"/>
              <a:t>Почки и листья применяют в медицине. Настои из берёзовых почек и листьев — как мочегонное, бактерицидное и ранозаживляющее средство, а масляную вытяжку из берёзовых почек — как дерматологическое средство.Используется как мочегонного сретства.</a:t>
            </a:r>
          </a:p>
          <a:p>
            <a:r>
              <a:rPr lang="ru-RU" sz="1400" dirty="0" smtClean="0"/>
              <a:t>При сухой перегонке белой коры образуется дёготь. Берёзовый дёготь применяется в медицине и парфюмерии, преимущественно как противовоспалительное и антисептическое средство при кожных заболеваниях (дегтярное мыло). </a:t>
            </a:r>
          </a:p>
          <a:p>
            <a:r>
              <a:rPr lang="ru-RU" sz="1400" dirty="0" smtClean="0"/>
              <a:t>Березовый сок. Собирают весной с началом сокодвижения (до распускания листьев). Сбор берёзового сока истощает дерево, к тому же через раны на коре в живые ткани могут проникнуть болезнетворные микроорганизмы, дерево может заболеть и в конце концов погибнуть. В связи с этим после сбора сока рекомендуется повреждения на коре замазывать варом или глиной.</a:t>
            </a:r>
            <a:endParaRPr lang="ru-RU" sz="1400" dirty="0"/>
          </a:p>
        </p:txBody>
      </p:sp>
      <p:pic>
        <p:nvPicPr>
          <p:cNvPr id="34818" name="Picture 2" descr="http://img1.liveinternet.ru/images/attach/c/2/73/686/73686205_bere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071546"/>
            <a:ext cx="4224338" cy="3143272"/>
          </a:xfrm>
          <a:prstGeom prst="rect">
            <a:avLst/>
          </a:prstGeom>
          <a:noFill/>
        </p:spPr>
      </p:pic>
      <p:pic>
        <p:nvPicPr>
          <p:cNvPr id="34820" name="Picture 4" descr="http://upload.wikimedia.org/wikipedia/commons/thumb/5/55/Bundesarchiv_Bild_183-1985-0404-003%2C_Colditz%2C_Birkensafternte.jpg/170px-Bundesarchiv_Bild_183-1985-0404-003%2C_Colditz%2C_Birkensaftern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357694"/>
            <a:ext cx="1619250" cy="2247901"/>
          </a:xfrm>
          <a:prstGeom prst="rect">
            <a:avLst/>
          </a:prstGeom>
          <a:noFill/>
        </p:spPr>
      </p:pic>
      <p:pic>
        <p:nvPicPr>
          <p:cNvPr id="34822" name="Picture 6" descr="Birch tar soa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429132"/>
            <a:ext cx="2381250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515</TotalTime>
  <Words>559</Words>
  <Application>Microsoft Office PowerPoint</Application>
  <PresentationFormat>Экран 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Trek</vt:lpstr>
      <vt:lpstr>Лекарственные растения у нашего дома </vt:lpstr>
      <vt:lpstr>Чистотел Большой </vt:lpstr>
      <vt:lpstr>Липа сердцевидная</vt:lpstr>
      <vt:lpstr>Ромашка лекарственная</vt:lpstr>
      <vt:lpstr>Подорожник большой</vt:lpstr>
      <vt:lpstr>Шиповник собачий</vt:lpstr>
      <vt:lpstr>Пастушья сумка</vt:lpstr>
      <vt:lpstr>КАЛЕНДУЛА ЛЕКАРСТВЕННАЯ </vt:lpstr>
      <vt:lpstr>Береза Повислая </vt:lpstr>
      <vt:lpstr>Крапива лекарственная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Лекарственные растения</dc:title>
  <dc:creator>Corporate Edition</dc:creator>
  <cp:lastModifiedBy>пользователь</cp:lastModifiedBy>
  <cp:revision>49</cp:revision>
  <dcterms:created xsi:type="dcterms:W3CDTF">2012-08-31T11:35:49Z</dcterms:created>
  <dcterms:modified xsi:type="dcterms:W3CDTF">2012-09-30T17:04:55Z</dcterms:modified>
</cp:coreProperties>
</file>