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72" r:id="rId4"/>
    <p:sldId id="258" r:id="rId5"/>
    <p:sldId id="266" r:id="rId6"/>
    <p:sldId id="259" r:id="rId7"/>
    <p:sldId id="269" r:id="rId8"/>
    <p:sldId id="270" r:id="rId9"/>
    <p:sldId id="261" r:id="rId10"/>
    <p:sldId id="262" r:id="rId11"/>
    <p:sldId id="263" r:id="rId12"/>
    <p:sldId id="267" r:id="rId13"/>
    <p:sldId id="264" r:id="rId14"/>
    <p:sldId id="265" r:id="rId15"/>
    <p:sldId id="271" r:id="rId16"/>
    <p:sldId id="268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AA86F-0632-4DC7-890B-A75B41D58BDA}" type="datetimeFigureOut">
              <a:rPr lang="ru-RU" smtClean="0"/>
              <a:t>18.11.2012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0B1623E-EAE4-4AC6-AA03-F5B8EA10D7AD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AA86F-0632-4DC7-890B-A75B41D58BDA}" type="datetimeFigureOut">
              <a:rPr lang="ru-RU" smtClean="0"/>
              <a:t>18.11.2012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1623E-EAE4-4AC6-AA03-F5B8EA10D7AD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AA86F-0632-4DC7-890B-A75B41D58BDA}" type="datetimeFigureOut">
              <a:rPr lang="ru-RU" smtClean="0"/>
              <a:t>18.11.2012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1623E-EAE4-4AC6-AA03-F5B8EA10D7AD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AA86F-0632-4DC7-890B-A75B41D58BDA}" type="datetimeFigureOut">
              <a:rPr lang="ru-RU" smtClean="0"/>
              <a:t>18.11.2012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1623E-EAE4-4AC6-AA03-F5B8EA10D7AD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AA86F-0632-4DC7-890B-A75B41D58BDA}" type="datetimeFigureOut">
              <a:rPr lang="ru-RU" smtClean="0"/>
              <a:t>18.11.2012</a:t>
            </a:fld>
            <a:endParaRPr lang="ru-RU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B1623E-EAE4-4AC6-AA03-F5B8EA10D7AD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AA86F-0632-4DC7-890B-A75B41D58BDA}" type="datetimeFigureOut">
              <a:rPr lang="ru-RU" smtClean="0"/>
              <a:t>18.11.2012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1623E-EAE4-4AC6-AA03-F5B8EA10D7AD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AA86F-0632-4DC7-890B-A75B41D58BDA}" type="datetimeFigureOut">
              <a:rPr lang="ru-RU" smtClean="0"/>
              <a:t>18.11.2012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1623E-EAE4-4AC6-AA03-F5B8EA10D7AD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AA86F-0632-4DC7-890B-A75B41D58BDA}" type="datetimeFigureOut">
              <a:rPr lang="ru-RU" smtClean="0"/>
              <a:t>18.11.2012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1623E-EAE4-4AC6-AA03-F5B8EA10D7AD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AA86F-0632-4DC7-890B-A75B41D58BDA}" type="datetimeFigureOut">
              <a:rPr lang="ru-RU" smtClean="0"/>
              <a:t>18.11.2012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1623E-EAE4-4AC6-AA03-F5B8EA10D7AD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AA86F-0632-4DC7-890B-A75B41D58BDA}" type="datetimeFigureOut">
              <a:rPr lang="ru-RU" smtClean="0"/>
              <a:t>18.11.2012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1623E-EAE4-4AC6-AA03-F5B8EA10D7AD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AA86F-0632-4DC7-890B-A75B41D58BDA}" type="datetimeFigureOut">
              <a:rPr lang="ru-RU" smtClean="0"/>
              <a:t>18.11.2012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0B1623E-EAE4-4AC6-AA03-F5B8EA10D7AD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29AA86F-0632-4DC7-890B-A75B41D58BDA}" type="datetimeFigureOut">
              <a:rPr lang="ru-RU" smtClean="0"/>
              <a:t>18.11.2012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B0B1623E-EAE4-4AC6-AA03-F5B8EA10D7AD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553296" y="357188"/>
            <a:ext cx="8286750" cy="584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ru-RU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ru-RU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ru-RU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ru-RU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Смолина Людмила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Анфилофьевна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учитель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начальных классов</a:t>
            </a:r>
          </a:p>
          <a:p>
            <a:pPr eaLnBrk="1" hangingPunct="1"/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ru-RU" b="1" dirty="0">
                <a:latin typeface="Times New Roman" pitchFamily="18" charset="0"/>
                <a:cs typeface="Times New Roman" pitchFamily="18" charset="0"/>
              </a:rPr>
              <a:t>город Нефтеюганск, 2012 год</a:t>
            </a:r>
          </a:p>
        </p:txBody>
      </p:sp>
      <p:sp>
        <p:nvSpPr>
          <p:cNvPr id="2051" name="Прямоугольник 5"/>
          <p:cNvSpPr>
            <a:spLocks noChangeArrowheads="1"/>
          </p:cNvSpPr>
          <p:nvPr/>
        </p:nvSpPr>
        <p:spPr bwMode="auto">
          <a:xfrm>
            <a:off x="1619672" y="476672"/>
            <a:ext cx="64293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Муниципальное  бюджетное образовательное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учреждение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«Начальная школа – детский сад №15»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02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1228220"/>
              </p:ext>
            </p:extLst>
          </p:nvPr>
        </p:nvGraphicFramePr>
        <p:xfrm>
          <a:off x="357188" y="285750"/>
          <a:ext cx="8643938" cy="629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1969"/>
                <a:gridCol w="4321969"/>
              </a:tblGrid>
              <a:tr h="33530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Деятельность педагога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Деятельность учащихся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4" marB="45724"/>
                </a:tc>
              </a:tr>
              <a:tr h="5963893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-Можно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рассказать задачу по этому рисунку?</a:t>
                      </a:r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-Как показать?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-Как покажем разностное отношение: больше, меньше?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-Договоримся, что будем использовать стрелку, направление которой будет указывать на отношение между объектами. 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-К какому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числу будет направлена стрелка , к большему или меньшему? </a:t>
                      </a: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9" marR="91439"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-Но ведь непонятно, где какой объект.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-  Надо их подписать.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К.             Б.               Л.              Д.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             всего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         деревьев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-Нет. Необходимо указать отношения.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С помощью линий.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Варианты ответов: «Указать стрелкой», «Подписать отношения на линии»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К большему как на числовой прямой.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9" marR="91439" marT="45724" marB="45724"/>
                </a:tc>
              </a:tr>
            </a:tbl>
          </a:graphicData>
        </a:graphic>
      </p:graphicFrame>
      <p:grpSp>
        <p:nvGrpSpPr>
          <p:cNvPr id="5" name="Группа 4"/>
          <p:cNvGrpSpPr/>
          <p:nvPr/>
        </p:nvGrpSpPr>
        <p:grpSpPr>
          <a:xfrm>
            <a:off x="4843651" y="1411417"/>
            <a:ext cx="2771688" cy="1922491"/>
            <a:chOff x="4824287" y="1411417"/>
            <a:chExt cx="3599521" cy="2115432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4824287" y="1414974"/>
              <a:ext cx="432048" cy="38588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5773240" y="1414399"/>
              <a:ext cx="432048" cy="38588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6941822" y="1411417"/>
              <a:ext cx="432048" cy="38588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7991760" y="1414974"/>
              <a:ext cx="432048" cy="38588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6602390" y="3140968"/>
              <a:ext cx="432048" cy="38588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38245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6067749"/>
              </p:ext>
            </p:extLst>
          </p:nvPr>
        </p:nvGraphicFramePr>
        <p:xfrm>
          <a:off x="357188" y="285750"/>
          <a:ext cx="8643938" cy="64334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1969"/>
                <a:gridCol w="4321969"/>
              </a:tblGrid>
              <a:tr h="28545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Деятельность педагога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Деятельность учащихся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4" marB="45724"/>
                </a:tc>
              </a:tr>
              <a:tr h="6098158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Такое изображение называется </a:t>
                      </a:r>
                      <a:r>
                        <a:rPr lang="ru-RU" sz="1600" b="1" u="sng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схемой.</a:t>
                      </a: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ru-RU" sz="1600" kern="1200" baseline="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ru-RU" sz="1600" kern="1200" baseline="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ru-RU" sz="1600" kern="1200" baseline="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ru-RU" sz="1600" kern="1200" baseline="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ru-RU" sz="1600" kern="1200" baseline="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ru-RU" sz="1600" kern="1200" baseline="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ru-RU" sz="1600" kern="1200" baseline="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ru-RU" sz="1600" kern="1200" baseline="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ru-RU" sz="1600" kern="1200" baseline="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ru-RU" sz="1600" kern="1200" baseline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-Какие данные мы можем внести в схему?</a:t>
                      </a:r>
                    </a:p>
                    <a:p>
                      <a:endParaRPr lang="ru-RU" sz="1600" kern="1200" baseline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              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-Как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вы думаете, закончена ли модель?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-Для чего вы ее составляли?</a:t>
                      </a:r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-Сравните с предыдущей формой записи</a:t>
                      </a:r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 сделайте вывод.</a:t>
                      </a: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ru-RU" sz="16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                     </a:t>
                      </a:r>
                    </a:p>
                    <a:p>
                      <a:endParaRPr lang="ru-RU" sz="1600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9" marR="91439"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К.                    Б.                Л.                Д.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на 4             на 10          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               всего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             дерев.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Обучающиеся записывают в схему известные данные из условия задачи: </a:t>
                      </a:r>
                      <a:r>
                        <a:rPr lang="ru-RU" sz="160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 клёнов, берёз на 4 меньше, чем клёнов,  лип на 10 больше, чем берёз, дубов на 15 меньше, чем лип. </a:t>
                      </a:r>
                      <a:endParaRPr lang="ru-RU" sz="160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-Да.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-Чтобы она помогла нам решить задачу.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Сравнивают чертёж и схему к этой задаче и приходят </a:t>
                      </a:r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 выводу: 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наиболее удобной моделью для решения этой задачи является схема.</a:t>
                      </a: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9" marR="91439" marT="45724" marB="45724"/>
                </a:tc>
              </a:tr>
            </a:tbl>
          </a:graphicData>
        </a:graphic>
      </p:graphicFrame>
      <p:grpSp>
        <p:nvGrpSpPr>
          <p:cNvPr id="60" name="Группа 59"/>
          <p:cNvGrpSpPr/>
          <p:nvPr/>
        </p:nvGrpSpPr>
        <p:grpSpPr>
          <a:xfrm>
            <a:off x="4870884" y="912038"/>
            <a:ext cx="3733564" cy="2135449"/>
            <a:chOff x="4870884" y="899409"/>
            <a:chExt cx="3733564" cy="2135449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4870884" y="899409"/>
              <a:ext cx="360040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465630" y="2674818"/>
              <a:ext cx="360040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6102780" y="899409"/>
              <a:ext cx="360040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7179452" y="942901"/>
              <a:ext cx="360040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8244408" y="912038"/>
              <a:ext cx="360040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7" name="Прямая со стрелкой 16"/>
            <p:cNvCxnSpPr/>
            <p:nvPr/>
          </p:nvCxnSpPr>
          <p:spPr>
            <a:xfrm flipH="1">
              <a:off x="5230924" y="1121695"/>
              <a:ext cx="87185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Прямая со стрелкой 23"/>
            <p:cNvCxnSpPr/>
            <p:nvPr/>
          </p:nvCxnSpPr>
          <p:spPr>
            <a:xfrm>
              <a:off x="6444434" y="1133098"/>
              <a:ext cx="71663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Прямая со стрелкой 32"/>
            <p:cNvCxnSpPr/>
            <p:nvPr/>
          </p:nvCxnSpPr>
          <p:spPr>
            <a:xfrm flipH="1">
              <a:off x="7539492" y="1122921"/>
              <a:ext cx="70491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>
              <a:off x="5230924" y="1259449"/>
              <a:ext cx="1324997" cy="51336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>
              <a:off x="6462820" y="1259449"/>
              <a:ext cx="93101" cy="51336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>
              <a:stCxn id="30" idx="2"/>
            </p:cNvCxnSpPr>
            <p:nvPr/>
          </p:nvCxnSpPr>
          <p:spPr>
            <a:xfrm flipH="1">
              <a:off x="6555921" y="1302941"/>
              <a:ext cx="803551" cy="46987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 flipH="1">
              <a:off x="6555921" y="1302941"/>
              <a:ext cx="1868507" cy="46987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44" name="Прямая со стрелкой 43"/>
          <p:cNvCxnSpPr/>
          <p:nvPr/>
        </p:nvCxnSpPr>
        <p:spPr>
          <a:xfrm>
            <a:off x="6555921" y="1772816"/>
            <a:ext cx="0" cy="3960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953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8025596"/>
              </p:ext>
            </p:extLst>
          </p:nvPr>
        </p:nvGraphicFramePr>
        <p:xfrm>
          <a:off x="250825" y="404665"/>
          <a:ext cx="8464550" cy="62646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31673"/>
                <a:gridCol w="4232877"/>
              </a:tblGrid>
              <a:tr h="478389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Деятельность педагога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Деятельность учащихся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16" marB="45716"/>
                </a:tc>
              </a:tr>
              <a:tr h="5786306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-В чем преимущество данного изображения?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-Как проконтролировать себя, чтобы правильно решить задачу?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Запись решения</a:t>
                      </a:r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 тетрадях и на доске.</a:t>
                      </a:r>
                      <a:endParaRPr lang="ru-RU" sz="16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-Какое преимущество вы ещё видите в данной схеме?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Действительно промежуточные ответы позволяют нам видеть</a:t>
                      </a:r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дальнейший ход решения.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ru-RU" sz="16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ru-RU" sz="16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ru-RU" sz="16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ru-RU" sz="16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ru-RU" sz="16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ru-RU" sz="16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ru-RU" sz="16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ru-RU" sz="16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Проверка по схеме.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-Все ли объекты найдены? 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ru-RU" sz="16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Запись ответа.</a:t>
                      </a:r>
                    </a:p>
                    <a:p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endParaRPr lang="ru-RU" sz="16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9" marR="91439" marT="45716" marB="45716"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-Линии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отношений не пересекаются, всё видно.</a:t>
                      </a: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-Рассказывать условие задачи с опорой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на схему.</a:t>
                      </a:r>
                    </a:p>
                    <a:p>
                      <a:endParaRPr lang="ru-RU" sz="160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-Можно внести промежуточный ответ</a:t>
                      </a:r>
                    </a:p>
                    <a:p>
                      <a:endParaRPr lang="ru-RU" sz="160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Записывают решение задачи в тетрадь, вносят в схему промежуточные ответы.</a:t>
                      </a:r>
                    </a:p>
                    <a:p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К.                    Б.                  Л.                  Д.</a:t>
                      </a:r>
                    </a:p>
                    <a:p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27        на 4               на 10             на 15</a:t>
                      </a:r>
                    </a:p>
                    <a:p>
                      <a:endParaRPr lang="ru-RU" sz="160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             всего</a:t>
                      </a:r>
                    </a:p>
                    <a:p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           деревьев</a:t>
                      </a:r>
                    </a:p>
                    <a:p>
                      <a:endParaRPr lang="ru-RU" sz="160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-Все объекты найдены. На вопрос задачи ответили.</a:t>
                      </a:r>
                    </a:p>
                    <a:p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Записывают ответ.</a:t>
                      </a:r>
                    </a:p>
                  </a:txBody>
                  <a:tcPr marL="91439" marR="91439" marT="45716" marB="45716"/>
                </a:tc>
              </a:tr>
            </a:tbl>
          </a:graphicData>
        </a:graphic>
      </p:graphicFrame>
      <p:grpSp>
        <p:nvGrpSpPr>
          <p:cNvPr id="3" name="Группа 2"/>
          <p:cNvGrpSpPr/>
          <p:nvPr/>
        </p:nvGrpSpPr>
        <p:grpSpPr>
          <a:xfrm>
            <a:off x="4679704" y="3377866"/>
            <a:ext cx="3733564" cy="2135449"/>
            <a:chOff x="4870884" y="899409"/>
            <a:chExt cx="3733564" cy="2135449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4870884" y="899409"/>
              <a:ext cx="360040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6465630" y="2674818"/>
              <a:ext cx="360040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6102780" y="899409"/>
              <a:ext cx="360040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7179452" y="942901"/>
              <a:ext cx="360040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8244408" y="912038"/>
              <a:ext cx="360040" cy="3600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" name="Прямая со стрелкой 8"/>
            <p:cNvCxnSpPr/>
            <p:nvPr/>
          </p:nvCxnSpPr>
          <p:spPr>
            <a:xfrm flipH="1">
              <a:off x="5230924" y="1121695"/>
              <a:ext cx="87185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Прямая со стрелкой 9"/>
            <p:cNvCxnSpPr/>
            <p:nvPr/>
          </p:nvCxnSpPr>
          <p:spPr>
            <a:xfrm>
              <a:off x="6444434" y="1133098"/>
              <a:ext cx="71663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 flipH="1">
              <a:off x="7539492" y="1122921"/>
              <a:ext cx="70491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5230924" y="1259449"/>
              <a:ext cx="1324997" cy="51336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>
              <a:off x="6462820" y="1259449"/>
              <a:ext cx="93101" cy="51336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>
              <a:stCxn id="7" idx="2"/>
            </p:cNvCxnSpPr>
            <p:nvPr/>
          </p:nvCxnSpPr>
          <p:spPr>
            <a:xfrm flipH="1">
              <a:off x="6555921" y="1302941"/>
              <a:ext cx="803551" cy="46987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 flipH="1">
              <a:off x="6555921" y="1302941"/>
              <a:ext cx="1868507" cy="46987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7" name="Прямая со стрелкой 16"/>
          <p:cNvCxnSpPr/>
          <p:nvPr/>
        </p:nvCxnSpPr>
        <p:spPr>
          <a:xfrm>
            <a:off x="6364741" y="4251273"/>
            <a:ext cx="0" cy="4738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911600" y="3377866"/>
            <a:ext cx="5428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B050"/>
                </a:solidFill>
              </a:rPr>
              <a:t>23</a:t>
            </a:r>
            <a:endParaRPr lang="ru-RU" sz="1400" b="1" dirty="0">
              <a:solidFill>
                <a:srgbClr val="00B05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969886" y="3421358"/>
            <a:ext cx="4824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B050"/>
                </a:solidFill>
              </a:rPr>
              <a:t>33</a:t>
            </a:r>
            <a:endParaRPr lang="ru-RU" sz="1400" b="1" dirty="0">
              <a:solidFill>
                <a:srgbClr val="00B05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053228" y="3421358"/>
            <a:ext cx="6232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B050"/>
                </a:solidFill>
              </a:rPr>
              <a:t>18</a:t>
            </a:r>
            <a:endParaRPr lang="ru-RU" sz="1400" b="1" dirty="0">
              <a:solidFill>
                <a:srgbClr val="00B05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237562" y="5194795"/>
            <a:ext cx="6748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00B050"/>
                </a:solidFill>
              </a:rPr>
              <a:t>101</a:t>
            </a:r>
            <a:endParaRPr lang="ru-RU" sz="1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952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1237814"/>
              </p:ext>
            </p:extLst>
          </p:nvPr>
        </p:nvGraphicFramePr>
        <p:xfrm>
          <a:off x="250825" y="404664"/>
          <a:ext cx="8712200" cy="62104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56100"/>
                <a:gridCol w="4356100"/>
              </a:tblGrid>
              <a:tr h="45543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Деятельность педагога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2" marR="91432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Деятельность учащихся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2" marR="91432" marT="45726" marB="45726"/>
                </a:tc>
              </a:tr>
              <a:tr h="57550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Построение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 поэтапное наращивание схемы.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Задание. 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Построить схему по отношениям.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60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Величина</a:t>
                      </a:r>
                      <a:r>
                        <a:rPr lang="ru-RU" sz="1600" i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А больше величины С на М;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600" i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Величина К больше величины А на В;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600" i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Найти сумму величин А, С, К.</a:t>
                      </a:r>
                      <a:endParaRPr lang="ru-RU" sz="1600" i="1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60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-В чем преимущество схемы?</a:t>
                      </a:r>
                    </a:p>
                    <a:p>
                      <a:r>
                        <a:rPr lang="ru-RU" sz="160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                            </a:t>
                      </a:r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2" marR="91432" marT="45726" marB="45726"/>
                </a:tc>
                <a:tc>
                  <a:txBody>
                    <a:bodyPr/>
                    <a:lstStyle/>
                    <a:p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Выстраивают схему постепенно  к каждому отношению.</a:t>
                      </a: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Работа у доски.</a:t>
                      </a: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         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на М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  А                      С</a:t>
                      </a: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 на В</a:t>
                      </a: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 К</a:t>
                      </a: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-Схема более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наглядно представляет объекты и отношения, линии не пересекаются, можно вносить промежуточные ответы, что показывает дальнейший ход решения задачи.</a:t>
                      </a: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2" marR="91432" marT="45726" marB="45726"/>
                </a:tc>
              </a:tr>
            </a:tbl>
          </a:graphicData>
        </a:graphic>
      </p:graphicFrame>
      <p:cxnSp>
        <p:nvCxnSpPr>
          <p:cNvPr id="18" name="Прямая соединительная линия 17"/>
          <p:cNvCxnSpPr>
            <a:stCxn id="6" idx="2"/>
            <a:endCxn id="14" idx="1"/>
          </p:cNvCxnSpPr>
          <p:nvPr/>
        </p:nvCxnSpPr>
        <p:spPr>
          <a:xfrm>
            <a:off x="7011384" y="2970770"/>
            <a:ext cx="216024" cy="2919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7" name="Группа 6"/>
          <p:cNvGrpSpPr/>
          <p:nvPr/>
        </p:nvGrpSpPr>
        <p:grpSpPr>
          <a:xfrm>
            <a:off x="5509219" y="2466714"/>
            <a:ext cx="2376264" cy="1823401"/>
            <a:chOff x="4894312" y="2424836"/>
            <a:chExt cx="2376264" cy="1823401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 flipV="1">
              <a:off x="5326360" y="3227808"/>
              <a:ext cx="1280413" cy="47064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5" name="Группа 4"/>
            <p:cNvGrpSpPr/>
            <p:nvPr/>
          </p:nvGrpSpPr>
          <p:grpSpPr>
            <a:xfrm>
              <a:off x="4894312" y="2424836"/>
              <a:ext cx="2376264" cy="1823401"/>
              <a:chOff x="4894312" y="2424836"/>
              <a:chExt cx="2376264" cy="1823401"/>
            </a:xfrm>
          </p:grpSpPr>
          <p:sp>
            <p:nvSpPr>
              <p:cNvPr id="2" name="Прямоугольник 1"/>
              <p:cNvSpPr/>
              <p:nvPr/>
            </p:nvSpPr>
            <p:spPr>
              <a:xfrm>
                <a:off x="4894312" y="2429757"/>
                <a:ext cx="432048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" name="Прямоугольник 5"/>
              <p:cNvSpPr/>
              <p:nvPr/>
            </p:nvSpPr>
            <p:spPr>
              <a:xfrm>
                <a:off x="6180453" y="2424836"/>
                <a:ext cx="432048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10" name="Прямая со стрелкой 9"/>
              <p:cNvCxnSpPr/>
              <p:nvPr/>
            </p:nvCxnSpPr>
            <p:spPr>
              <a:xfrm flipH="1">
                <a:off x="5388365" y="2681785"/>
                <a:ext cx="792088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1" name="Прямоугольник 10"/>
              <p:cNvSpPr/>
              <p:nvPr/>
            </p:nvSpPr>
            <p:spPr>
              <a:xfrm>
                <a:off x="4894312" y="3744181"/>
                <a:ext cx="432048" cy="50405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13" name="Прямая со стрелкой 12"/>
              <p:cNvCxnSpPr>
                <a:stCxn id="2" idx="2"/>
              </p:cNvCxnSpPr>
              <p:nvPr/>
            </p:nvCxnSpPr>
            <p:spPr>
              <a:xfrm>
                <a:off x="5110336" y="2933813"/>
                <a:ext cx="0" cy="7920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4" name="Полилиния 13"/>
              <p:cNvSpPr/>
              <p:nvPr/>
            </p:nvSpPr>
            <p:spPr>
              <a:xfrm>
                <a:off x="5343259" y="2933813"/>
                <a:ext cx="1269242" cy="287059"/>
              </a:xfrm>
              <a:custGeom>
                <a:avLst/>
                <a:gdLst>
                  <a:gd name="connsiteX0" fmla="*/ 0 w 1269242"/>
                  <a:gd name="connsiteY0" fmla="*/ 0 h 1078173"/>
                  <a:gd name="connsiteX1" fmla="*/ 1269242 w 1269242"/>
                  <a:gd name="connsiteY1" fmla="*/ 1078173 h 1078173"/>
                  <a:gd name="connsiteX2" fmla="*/ 1269242 w 1269242"/>
                  <a:gd name="connsiteY2" fmla="*/ 1078173 h 1078173"/>
                  <a:gd name="connsiteX3" fmla="*/ 1269242 w 1269242"/>
                  <a:gd name="connsiteY3" fmla="*/ 1078173 h 10781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69242" h="1078173">
                    <a:moveTo>
                      <a:pt x="0" y="0"/>
                    </a:moveTo>
                    <a:lnTo>
                      <a:pt x="1269242" y="1078173"/>
                    </a:lnTo>
                    <a:lnTo>
                      <a:pt x="1269242" y="1078173"/>
                    </a:lnTo>
                    <a:lnTo>
                      <a:pt x="1269242" y="1078173"/>
                    </a:lnTo>
                  </a:path>
                </a:pathLst>
              </a:cu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20" name="Прямая со стрелкой 19"/>
              <p:cNvCxnSpPr/>
              <p:nvPr/>
            </p:nvCxnSpPr>
            <p:spPr>
              <a:xfrm>
                <a:off x="6612501" y="3220872"/>
                <a:ext cx="298035" cy="24226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1" name="Прямоугольник 20"/>
              <p:cNvSpPr/>
              <p:nvPr/>
            </p:nvSpPr>
            <p:spPr>
              <a:xfrm>
                <a:off x="6761518" y="3509100"/>
                <a:ext cx="509058" cy="56797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17049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Прямоугольник 1"/>
          <p:cNvSpPr>
            <a:spLocks noChangeArrowheads="1"/>
          </p:cNvSpPr>
          <p:nvPr/>
        </p:nvSpPr>
        <p:spPr bwMode="auto">
          <a:xfrm>
            <a:off x="4217988" y="285750"/>
            <a:ext cx="185737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endParaRPr lang="ru-RU" b="1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Прямоугольник 2"/>
          <p:cNvSpPr>
            <a:spLocks noChangeArrowheads="1"/>
          </p:cNvSpPr>
          <p:nvPr/>
        </p:nvSpPr>
        <p:spPr bwMode="auto">
          <a:xfrm>
            <a:off x="357188" y="98425"/>
            <a:ext cx="7921625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5 этап  -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Рефлексия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(3 минуты)</a:t>
            </a:r>
          </a:p>
          <a:p>
            <a:endParaRPr lang="ru-RU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4586931"/>
              </p:ext>
            </p:extLst>
          </p:nvPr>
        </p:nvGraphicFramePr>
        <p:xfrm>
          <a:off x="251521" y="1988841"/>
          <a:ext cx="8029576" cy="45720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14788"/>
                <a:gridCol w="4014788"/>
              </a:tblGrid>
              <a:tr h="22916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Деятельность педагога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Деятельность учащихся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32" marB="45732"/>
                </a:tc>
              </a:tr>
              <a:tr h="2219105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Какую задачу ставили перед собой?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Решили мы ее?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Зачем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понадобилась новая модель?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ru-RU" sz="1600" kern="1200" baseline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ru-RU" sz="1600" kern="1200" baseline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Оцените свою работу на уроке на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оценочной линейке: умею  составлять схему к задаче, затруднюсь; не умею.</a:t>
                      </a:r>
                    </a:p>
                  </a:txBody>
                  <a:tcPr marL="91442" marR="91442" marT="45732" marB="45732"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Найти удобную модель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для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записи условия задачи с большим количеством объектов и отношений.</a:t>
                      </a: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-Решили.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-Для того, чтобы успешно решать задачи с несколькими объектами и отношениями.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ru-RU" sz="160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Оценивают по «линейке знаний»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ru-RU" sz="160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ru-RU" sz="160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ru-RU" sz="160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ru-RU" sz="160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ru-RU" sz="160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ru-RU" sz="160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ru-RU" sz="160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ru-RU" sz="160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ru-RU" sz="160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2" marR="91442" marT="45732" marB="45732"/>
                </a:tc>
              </a:tr>
            </a:tbl>
          </a:graphicData>
        </a:graphic>
      </p:graphicFrame>
      <p:sp>
        <p:nvSpPr>
          <p:cNvPr id="10256" name="Прямоугольник 6"/>
          <p:cNvSpPr>
            <a:spLocks noChangeArrowheads="1"/>
          </p:cNvSpPr>
          <p:nvPr/>
        </p:nvSpPr>
        <p:spPr bwMode="auto">
          <a:xfrm>
            <a:off x="7807" y="3645024"/>
            <a:ext cx="8106668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57188" y="598998"/>
            <a:ext cx="85352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выделение и осознание обучающимся того, что  усвоено на уроке.</a:t>
            </a:r>
          </a:p>
          <a:p>
            <a:pPr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Метод обучения: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словесный.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u="sng" dirty="0">
                <a:latin typeface="Times New Roman" pitchFamily="18" charset="0"/>
                <a:cs typeface="Times New Roman" pitchFamily="18" charset="0"/>
              </a:rPr>
              <a:t>Форма работы: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фронтальная.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u="sng" dirty="0">
                <a:latin typeface="Times New Roman" pitchFamily="18" charset="0"/>
                <a:cs typeface="Times New Roman" pitchFamily="18" charset="0"/>
              </a:rPr>
              <a:t>Формируемые умения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способность характеризовать новые знания по предмету.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2042466" y="5236603"/>
            <a:ext cx="306110" cy="932086"/>
            <a:chOff x="1609978" y="1916832"/>
            <a:chExt cx="306110" cy="1440160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 flipH="1">
              <a:off x="1773550" y="1916832"/>
              <a:ext cx="9694" cy="144016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9" name="Группа 8"/>
            <p:cNvGrpSpPr/>
            <p:nvPr/>
          </p:nvGrpSpPr>
          <p:grpSpPr>
            <a:xfrm>
              <a:off x="1609978" y="1916832"/>
              <a:ext cx="306110" cy="1440160"/>
              <a:chOff x="1609978" y="1916832"/>
              <a:chExt cx="306110" cy="1440160"/>
            </a:xfrm>
          </p:grpSpPr>
          <p:cxnSp>
            <p:nvCxnSpPr>
              <p:cNvPr id="10" name="Прямая соединительная линия 9"/>
              <p:cNvCxnSpPr/>
              <p:nvPr/>
            </p:nvCxnSpPr>
            <p:spPr>
              <a:xfrm>
                <a:off x="1619672" y="1916832"/>
                <a:ext cx="288032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Прямая соединительная линия 10"/>
              <p:cNvCxnSpPr/>
              <p:nvPr/>
            </p:nvCxnSpPr>
            <p:spPr>
              <a:xfrm>
                <a:off x="1609978" y="3356992"/>
                <a:ext cx="288032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Прямая соединительная линия 11"/>
              <p:cNvCxnSpPr/>
              <p:nvPr/>
            </p:nvCxnSpPr>
            <p:spPr>
              <a:xfrm>
                <a:off x="1628056" y="2636912"/>
                <a:ext cx="288032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3" name="TextBox 2"/>
          <p:cNvSpPr txBox="1"/>
          <p:nvPr/>
        </p:nvSpPr>
        <p:spPr>
          <a:xfrm>
            <a:off x="1493079" y="4934451"/>
            <a:ext cx="22974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умею 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составлять схему </a:t>
            </a:r>
            <a:endParaRPr lang="ru-RU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1404104" y="5544957"/>
            <a:ext cx="16561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затрудняюсь</a:t>
            </a:r>
            <a:endParaRPr lang="ru-RU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1670866" y="6030189"/>
            <a:ext cx="11487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не умею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20832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Прямоугольник 1"/>
          <p:cNvSpPr>
            <a:spLocks noChangeArrowheads="1"/>
          </p:cNvSpPr>
          <p:nvPr/>
        </p:nvSpPr>
        <p:spPr bwMode="auto">
          <a:xfrm>
            <a:off x="4217988" y="285750"/>
            <a:ext cx="185737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endParaRPr lang="ru-RU" b="1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812306"/>
              </p:ext>
            </p:extLst>
          </p:nvPr>
        </p:nvGraphicFramePr>
        <p:xfrm>
          <a:off x="251521" y="285751"/>
          <a:ext cx="8029576" cy="2770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14788"/>
                <a:gridCol w="4014788"/>
              </a:tblGrid>
              <a:tr h="20445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Деятельность педагога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Деятельность учащихся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32" marB="45732"/>
                </a:tc>
              </a:tr>
              <a:tr h="2434736"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</a:pP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-Кто считает, что научился легко строить схему к задаче?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-Кто пока ещё затрудняется строить схему к задаче?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-Какую задачу перед собой поставим на следующий урок?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32" marB="45732"/>
                </a:tc>
                <a:tc>
                  <a:txBody>
                    <a:bodyPr/>
                    <a:lstStyle/>
                    <a:p>
                      <a:endParaRPr lang="ru-RU" sz="160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Никто.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ru-RU" sz="160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Все. 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ru-RU" sz="160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Учиться записывать условия задач схемами.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ru-RU" sz="160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ru-RU" sz="160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2" marR="91442" marT="45732" marB="45732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23528" y="3428472"/>
            <a:ext cx="79928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6 этап – Домашнее задание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(1 минута)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Я предлагаю вам по заготовленной схеме составить задачу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представить её на следующем уроке математики. Схему вы  получите на 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карточке.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828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57489" y="948172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Составить задачу по схеме 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представить её на следующем уроке математики.</a:t>
            </a:r>
          </a:p>
        </p:txBody>
      </p:sp>
      <p:cxnSp>
        <p:nvCxnSpPr>
          <p:cNvPr id="14" name="Прямая соединительная линия 13"/>
          <p:cNvCxnSpPr>
            <a:stCxn id="4" idx="2"/>
            <a:endCxn id="12" idx="1"/>
          </p:cNvCxnSpPr>
          <p:nvPr/>
        </p:nvCxnSpPr>
        <p:spPr>
          <a:xfrm flipH="1">
            <a:off x="3404370" y="2848388"/>
            <a:ext cx="856700" cy="5429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8" name="Группа 7"/>
          <p:cNvGrpSpPr/>
          <p:nvPr/>
        </p:nvGrpSpPr>
        <p:grpSpPr>
          <a:xfrm>
            <a:off x="2424866" y="2344332"/>
            <a:ext cx="3600400" cy="2088232"/>
            <a:chOff x="1187624" y="1412776"/>
            <a:chExt cx="3600400" cy="2088232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1187624" y="1412776"/>
              <a:ext cx="504056" cy="50405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2771800" y="1412776"/>
              <a:ext cx="504056" cy="50405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1996480" y="2996952"/>
              <a:ext cx="504056" cy="50405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4283968" y="1412776"/>
              <a:ext cx="504056" cy="50405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" name="Прямая со стрелкой 8"/>
            <p:cNvCxnSpPr>
              <a:stCxn id="3" idx="3"/>
            </p:cNvCxnSpPr>
            <p:nvPr/>
          </p:nvCxnSpPr>
          <p:spPr>
            <a:xfrm>
              <a:off x="1691680" y="1664804"/>
              <a:ext cx="100811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 flipH="1">
              <a:off x="3347864" y="1664804"/>
              <a:ext cx="86409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Полилиния 11"/>
            <p:cNvSpPr/>
            <p:nvPr/>
          </p:nvSpPr>
          <p:spPr>
            <a:xfrm>
              <a:off x="1408176" y="1938528"/>
              <a:ext cx="758952" cy="521208"/>
            </a:xfrm>
            <a:custGeom>
              <a:avLst/>
              <a:gdLst>
                <a:gd name="connsiteX0" fmla="*/ 0 w 758952"/>
                <a:gd name="connsiteY0" fmla="*/ 0 h 521208"/>
                <a:gd name="connsiteX1" fmla="*/ 758952 w 758952"/>
                <a:gd name="connsiteY1" fmla="*/ 521208 h 521208"/>
                <a:gd name="connsiteX2" fmla="*/ 758952 w 758952"/>
                <a:gd name="connsiteY2" fmla="*/ 521208 h 521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8952" h="521208">
                  <a:moveTo>
                    <a:pt x="0" y="0"/>
                  </a:moveTo>
                  <a:lnTo>
                    <a:pt x="758952" y="521208"/>
                  </a:lnTo>
                  <a:lnTo>
                    <a:pt x="758952" y="521208"/>
                  </a:lnTo>
                </a:path>
              </a:pathLst>
            </a:cu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6" name="Прямая со стрелкой 15"/>
            <p:cNvCxnSpPr/>
            <p:nvPr/>
          </p:nvCxnSpPr>
          <p:spPr>
            <a:xfrm>
              <a:off x="2167128" y="2459736"/>
              <a:ext cx="0" cy="46520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 flipH="1">
              <a:off x="2595478" y="2060848"/>
              <a:ext cx="1832506" cy="108012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 rot="19736991">
              <a:off x="2771800" y="2459736"/>
              <a:ext cx="7399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н</a:t>
              </a:r>
              <a:r>
                <a:rPr lang="ru-RU" dirty="0" smtClean="0"/>
                <a:t>а ?</a:t>
              </a:r>
              <a:endParaRPr lang="ru-RU" dirty="0"/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355921" y="868229"/>
            <a:ext cx="8007760" cy="37812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74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214313" y="286099"/>
            <a:ext cx="8786812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Урок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математики в 3 классе по системе развивающего обучения Д.Б.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Эльконина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– В.В. Давыдова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defRPr/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Тема урока: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Решение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задач с помощью схем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defRPr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освоение обучающимися способа моделирования отношений (схема), представленных в условии задачи.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Урок №1.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адача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учителя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создать ситуацию необходимости введения новой модели – схемы, как одной из форм записи условия задач с большим количеством отношений и объектов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Задача обучающегося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 осознать  необходимость введения новой модели (схемы) для записи условия задачи, принять новый вид схемы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79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179512" y="332656"/>
            <a:ext cx="8786812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defRPr/>
            </a:pPr>
            <a:endParaRPr lang="en-US" sz="2400" b="1" i="1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Формы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фронтальная,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парная, самостоятельная.</a:t>
            </a:r>
          </a:p>
          <a:p>
            <a:pPr eaLnBrk="0" hangingPunct="0">
              <a:defRPr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Методы: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практический, проблемный, частично – поисковый, словесный.</a:t>
            </a:r>
          </a:p>
          <a:p>
            <a:pPr eaLnBrk="0" hangingPunct="0">
              <a:defRPr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Конечный результат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обучающийся умеет строить схему к задаче, включающей несколько отношений.</a:t>
            </a:r>
          </a:p>
          <a:p>
            <a:pPr eaLnBrk="0" hangingPunct="0">
              <a:defRPr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Тип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урока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постановка учебной задачи.  </a:t>
            </a:r>
          </a:p>
          <a:p>
            <a:pPr eaLnBrk="0" hangingPunct="0">
              <a:defRPr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Оборудование: 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карточки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для парной работы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для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домашнего задания.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ТСО – компьютер, мультимедийный проектор, интерактивная доска.</a:t>
            </a:r>
          </a:p>
          <a:p>
            <a:pPr eaLnBrk="0" hangingPunct="0">
              <a:defRPr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defRPr/>
            </a:pP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73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5750" y="214313"/>
            <a:ext cx="8501063" cy="400109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1 этап - Организационный момент.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(1 минута)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Цель: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создание положительного эмоционального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настроя. 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2 этап  -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оздание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ситуации успеха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минут)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u="sng" dirty="0"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актуализация опорных знаний.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Метод 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обучения: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практический.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Форма работы: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самостоятельная.</a:t>
            </a: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defRPr/>
            </a:pP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defRPr/>
            </a:pP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002060"/>
              </a:solidFill>
              <a:latin typeface="+mn-lt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2056328"/>
              </p:ext>
            </p:extLst>
          </p:nvPr>
        </p:nvGraphicFramePr>
        <p:xfrm>
          <a:off x="464024" y="2109586"/>
          <a:ext cx="7958658" cy="4419596"/>
        </p:xfrm>
        <a:graphic>
          <a:graphicData uri="http://schemas.openxmlformats.org/drawingml/2006/table">
            <a:tbl>
              <a:tblPr/>
              <a:tblGrid>
                <a:gridCol w="3978560"/>
                <a:gridCol w="3980098"/>
              </a:tblGrid>
              <a:tr h="2784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Деятельность педагога</a:t>
                      </a:r>
                    </a:p>
                  </a:txBody>
                  <a:tcPr marL="91439" marR="91439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Деятельность обучающихся</a:t>
                      </a:r>
                    </a:p>
                  </a:txBody>
                  <a:tcPr marL="91439" marR="91439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6674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Как вы думаете, каким будет задание?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 ?         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  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а         с                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    а                  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                с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                     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?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с                        а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         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 ?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оставить выражение к модели.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Самостоятельная работа в тетради.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Составление выражений к чертежам: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 + с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 - с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+ 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" name="Прямая соединительная линия 2"/>
          <p:cNvCxnSpPr>
            <a:endCxn id="22" idx="2"/>
          </p:cNvCxnSpPr>
          <p:nvPr/>
        </p:nvCxnSpPr>
        <p:spPr>
          <a:xfrm>
            <a:off x="748037" y="3426303"/>
            <a:ext cx="1749316" cy="136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497353" y="3292178"/>
            <a:ext cx="0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Полилиния 16"/>
          <p:cNvSpPr/>
          <p:nvPr/>
        </p:nvSpPr>
        <p:spPr>
          <a:xfrm>
            <a:off x="845974" y="3303406"/>
            <a:ext cx="1651379" cy="122897"/>
          </a:xfrm>
          <a:custGeom>
            <a:avLst/>
            <a:gdLst>
              <a:gd name="connsiteX0" fmla="*/ 0 w 1651379"/>
              <a:gd name="connsiteY0" fmla="*/ 109249 h 122897"/>
              <a:gd name="connsiteX1" fmla="*/ 873457 w 1651379"/>
              <a:gd name="connsiteY1" fmla="*/ 67 h 122897"/>
              <a:gd name="connsiteX2" fmla="*/ 1651379 w 1651379"/>
              <a:gd name="connsiteY2" fmla="*/ 122897 h 122897"/>
              <a:gd name="connsiteX3" fmla="*/ 1651379 w 1651379"/>
              <a:gd name="connsiteY3" fmla="*/ 122897 h 122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51379" h="122897">
                <a:moveTo>
                  <a:pt x="0" y="109249"/>
                </a:moveTo>
                <a:cubicBezTo>
                  <a:pt x="299113" y="53520"/>
                  <a:pt x="598227" y="-2208"/>
                  <a:pt x="873457" y="67"/>
                </a:cubicBezTo>
                <a:cubicBezTo>
                  <a:pt x="1148687" y="2342"/>
                  <a:pt x="1651379" y="122897"/>
                  <a:pt x="1651379" y="122897"/>
                </a:cubicBezTo>
                <a:lnTo>
                  <a:pt x="1651379" y="122897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733488" y="3323034"/>
            <a:ext cx="0" cy="20653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Полилиния 20"/>
          <p:cNvSpPr/>
          <p:nvPr/>
        </p:nvSpPr>
        <p:spPr>
          <a:xfrm>
            <a:off x="733488" y="3425945"/>
            <a:ext cx="917704" cy="150126"/>
          </a:xfrm>
          <a:custGeom>
            <a:avLst/>
            <a:gdLst>
              <a:gd name="connsiteX0" fmla="*/ 0 w 832514"/>
              <a:gd name="connsiteY0" fmla="*/ 0 h 150126"/>
              <a:gd name="connsiteX1" fmla="*/ 518615 w 832514"/>
              <a:gd name="connsiteY1" fmla="*/ 150126 h 150126"/>
              <a:gd name="connsiteX2" fmla="*/ 832514 w 832514"/>
              <a:gd name="connsiteY2" fmla="*/ 0 h 150126"/>
              <a:gd name="connsiteX3" fmla="*/ 832514 w 832514"/>
              <a:gd name="connsiteY3" fmla="*/ 0 h 150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514" h="150126">
                <a:moveTo>
                  <a:pt x="0" y="0"/>
                </a:moveTo>
                <a:cubicBezTo>
                  <a:pt x="189931" y="75063"/>
                  <a:pt x="379863" y="150126"/>
                  <a:pt x="518615" y="150126"/>
                </a:cubicBezTo>
                <a:cubicBezTo>
                  <a:pt x="657367" y="150126"/>
                  <a:pt x="832514" y="0"/>
                  <a:pt x="832514" y="0"/>
                </a:cubicBezTo>
                <a:lnTo>
                  <a:pt x="832514" y="0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1651192" y="3426303"/>
            <a:ext cx="846161" cy="163799"/>
          </a:xfrm>
          <a:custGeom>
            <a:avLst/>
            <a:gdLst>
              <a:gd name="connsiteX0" fmla="*/ 0 w 846161"/>
              <a:gd name="connsiteY0" fmla="*/ 0 h 163799"/>
              <a:gd name="connsiteX1" fmla="*/ 354841 w 846161"/>
              <a:gd name="connsiteY1" fmla="*/ 163774 h 163799"/>
              <a:gd name="connsiteX2" fmla="*/ 846161 w 846161"/>
              <a:gd name="connsiteY2" fmla="*/ 13648 h 163799"/>
              <a:gd name="connsiteX3" fmla="*/ 846161 w 846161"/>
              <a:gd name="connsiteY3" fmla="*/ 13648 h 163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6161" h="163799">
                <a:moveTo>
                  <a:pt x="0" y="0"/>
                </a:moveTo>
                <a:cubicBezTo>
                  <a:pt x="106907" y="80749"/>
                  <a:pt x="213814" y="161499"/>
                  <a:pt x="354841" y="163774"/>
                </a:cubicBezTo>
                <a:cubicBezTo>
                  <a:pt x="495868" y="166049"/>
                  <a:pt x="846161" y="13648"/>
                  <a:pt x="846161" y="13648"/>
                </a:cubicBezTo>
                <a:lnTo>
                  <a:pt x="846161" y="13648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534953" y="4149080"/>
            <a:ext cx="234203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534953" y="4077072"/>
            <a:ext cx="0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2876987" y="4077072"/>
            <a:ext cx="0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534953" y="4492407"/>
            <a:ext cx="17327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534953" y="4365104"/>
            <a:ext cx="0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2267744" y="4365104"/>
            <a:ext cx="0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V="1">
            <a:off x="2267744" y="4077072"/>
            <a:ext cx="0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Полилиния 39"/>
          <p:cNvSpPr/>
          <p:nvPr/>
        </p:nvSpPr>
        <p:spPr>
          <a:xfrm>
            <a:off x="2251881" y="4148920"/>
            <a:ext cx="641444" cy="95622"/>
          </a:xfrm>
          <a:custGeom>
            <a:avLst/>
            <a:gdLst>
              <a:gd name="connsiteX0" fmla="*/ 0 w 641444"/>
              <a:gd name="connsiteY0" fmla="*/ 27296 h 191245"/>
              <a:gd name="connsiteX1" fmla="*/ 382137 w 641444"/>
              <a:gd name="connsiteY1" fmla="*/ 191069 h 191245"/>
              <a:gd name="connsiteX2" fmla="*/ 641444 w 641444"/>
              <a:gd name="connsiteY2" fmla="*/ 0 h 191245"/>
              <a:gd name="connsiteX3" fmla="*/ 641444 w 641444"/>
              <a:gd name="connsiteY3" fmla="*/ 0 h 191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1444" h="191245">
                <a:moveTo>
                  <a:pt x="0" y="27296"/>
                </a:moveTo>
                <a:cubicBezTo>
                  <a:pt x="137615" y="111457"/>
                  <a:pt x="275230" y="195618"/>
                  <a:pt x="382137" y="191069"/>
                </a:cubicBezTo>
                <a:cubicBezTo>
                  <a:pt x="489044" y="186520"/>
                  <a:pt x="641444" y="0"/>
                  <a:pt x="641444" y="0"/>
                </a:cubicBezTo>
                <a:lnTo>
                  <a:pt x="641444" y="0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олилиния 40"/>
          <p:cNvSpPr/>
          <p:nvPr/>
        </p:nvSpPr>
        <p:spPr>
          <a:xfrm>
            <a:off x="545910" y="4026090"/>
            <a:ext cx="2320120" cy="122829"/>
          </a:xfrm>
          <a:custGeom>
            <a:avLst/>
            <a:gdLst>
              <a:gd name="connsiteX0" fmla="*/ 0 w 2320120"/>
              <a:gd name="connsiteY0" fmla="*/ 122829 h 122829"/>
              <a:gd name="connsiteX1" fmla="*/ 1269242 w 2320120"/>
              <a:gd name="connsiteY1" fmla="*/ 0 h 122829"/>
              <a:gd name="connsiteX2" fmla="*/ 2320120 w 2320120"/>
              <a:gd name="connsiteY2" fmla="*/ 122829 h 122829"/>
              <a:gd name="connsiteX3" fmla="*/ 2320120 w 2320120"/>
              <a:gd name="connsiteY3" fmla="*/ 122829 h 122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20120" h="122829">
                <a:moveTo>
                  <a:pt x="0" y="122829"/>
                </a:moveTo>
                <a:cubicBezTo>
                  <a:pt x="441277" y="61414"/>
                  <a:pt x="882555" y="0"/>
                  <a:pt x="1269242" y="0"/>
                </a:cubicBezTo>
                <a:cubicBezTo>
                  <a:pt x="1655929" y="0"/>
                  <a:pt x="2320120" y="122829"/>
                  <a:pt x="2320120" y="122829"/>
                </a:cubicBezTo>
                <a:lnTo>
                  <a:pt x="2320120" y="122829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олилиния 41"/>
          <p:cNvSpPr/>
          <p:nvPr/>
        </p:nvSpPr>
        <p:spPr>
          <a:xfrm>
            <a:off x="545910" y="4476466"/>
            <a:ext cx="1719618" cy="163981"/>
          </a:xfrm>
          <a:custGeom>
            <a:avLst/>
            <a:gdLst>
              <a:gd name="connsiteX0" fmla="*/ 0 w 1719618"/>
              <a:gd name="connsiteY0" fmla="*/ 27295 h 163981"/>
              <a:gd name="connsiteX1" fmla="*/ 887105 w 1719618"/>
              <a:gd name="connsiteY1" fmla="*/ 163773 h 163981"/>
              <a:gd name="connsiteX2" fmla="*/ 1719618 w 1719618"/>
              <a:gd name="connsiteY2" fmla="*/ 0 h 163981"/>
              <a:gd name="connsiteX3" fmla="*/ 1719618 w 1719618"/>
              <a:gd name="connsiteY3" fmla="*/ 0 h 163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9618" h="163981">
                <a:moveTo>
                  <a:pt x="0" y="27295"/>
                </a:moveTo>
                <a:cubicBezTo>
                  <a:pt x="300251" y="97808"/>
                  <a:pt x="600502" y="168322"/>
                  <a:pt x="887105" y="163773"/>
                </a:cubicBezTo>
                <a:cubicBezTo>
                  <a:pt x="1173708" y="159224"/>
                  <a:pt x="1719618" y="0"/>
                  <a:pt x="1719618" y="0"/>
                </a:cubicBezTo>
                <a:lnTo>
                  <a:pt x="1719618" y="0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545910" y="5085184"/>
            <a:ext cx="156949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534953" y="4941168"/>
            <a:ext cx="0" cy="2880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2129051" y="4941168"/>
            <a:ext cx="0" cy="2880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545910" y="5445224"/>
            <a:ext cx="251392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532263" y="5384587"/>
            <a:ext cx="13647" cy="20465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2129051" y="5301208"/>
            <a:ext cx="0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3059832" y="5301208"/>
            <a:ext cx="0" cy="2880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Полилиния 60"/>
          <p:cNvSpPr/>
          <p:nvPr/>
        </p:nvSpPr>
        <p:spPr>
          <a:xfrm>
            <a:off x="532263" y="4967496"/>
            <a:ext cx="1596788" cy="150414"/>
          </a:xfrm>
          <a:custGeom>
            <a:avLst/>
            <a:gdLst>
              <a:gd name="connsiteX0" fmla="*/ 0 w 1596788"/>
              <a:gd name="connsiteY0" fmla="*/ 150414 h 150414"/>
              <a:gd name="connsiteX1" fmla="*/ 668740 w 1596788"/>
              <a:gd name="connsiteY1" fmla="*/ 289 h 150414"/>
              <a:gd name="connsiteX2" fmla="*/ 1596788 w 1596788"/>
              <a:gd name="connsiteY2" fmla="*/ 109471 h 150414"/>
              <a:gd name="connsiteX3" fmla="*/ 1596788 w 1596788"/>
              <a:gd name="connsiteY3" fmla="*/ 109471 h 15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96788" h="150414">
                <a:moveTo>
                  <a:pt x="0" y="150414"/>
                </a:moveTo>
                <a:cubicBezTo>
                  <a:pt x="201304" y="78763"/>
                  <a:pt x="402609" y="7113"/>
                  <a:pt x="668740" y="289"/>
                </a:cubicBezTo>
                <a:cubicBezTo>
                  <a:pt x="934871" y="-6535"/>
                  <a:pt x="1596788" y="109471"/>
                  <a:pt x="1596788" y="109471"/>
                </a:cubicBezTo>
                <a:lnTo>
                  <a:pt x="1596788" y="109471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Полилиния 61"/>
          <p:cNvSpPr/>
          <p:nvPr/>
        </p:nvSpPr>
        <p:spPr>
          <a:xfrm>
            <a:off x="2129051" y="5322627"/>
            <a:ext cx="961422" cy="123921"/>
          </a:xfrm>
          <a:custGeom>
            <a:avLst/>
            <a:gdLst>
              <a:gd name="connsiteX0" fmla="*/ 0 w 961422"/>
              <a:gd name="connsiteY0" fmla="*/ 109182 h 123921"/>
              <a:gd name="connsiteX1" fmla="*/ 573206 w 961422"/>
              <a:gd name="connsiteY1" fmla="*/ 0 h 123921"/>
              <a:gd name="connsiteX2" fmla="*/ 941695 w 961422"/>
              <a:gd name="connsiteY2" fmla="*/ 109182 h 123921"/>
              <a:gd name="connsiteX3" fmla="*/ 914400 w 961422"/>
              <a:gd name="connsiteY3" fmla="*/ 122830 h 123921"/>
              <a:gd name="connsiteX4" fmla="*/ 914400 w 961422"/>
              <a:gd name="connsiteY4" fmla="*/ 122830 h 123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61422" h="123921">
                <a:moveTo>
                  <a:pt x="0" y="109182"/>
                </a:moveTo>
                <a:cubicBezTo>
                  <a:pt x="208128" y="54591"/>
                  <a:pt x="416257" y="0"/>
                  <a:pt x="573206" y="0"/>
                </a:cubicBezTo>
                <a:cubicBezTo>
                  <a:pt x="730155" y="0"/>
                  <a:pt x="884829" y="88710"/>
                  <a:pt x="941695" y="109182"/>
                </a:cubicBezTo>
                <a:cubicBezTo>
                  <a:pt x="998561" y="129654"/>
                  <a:pt x="914400" y="122830"/>
                  <a:pt x="914400" y="122830"/>
                </a:cubicBezTo>
                <a:lnTo>
                  <a:pt x="914400" y="122830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Полилиния 62"/>
          <p:cNvSpPr/>
          <p:nvPr/>
        </p:nvSpPr>
        <p:spPr>
          <a:xfrm>
            <a:off x="545910" y="5459104"/>
            <a:ext cx="2497541" cy="163799"/>
          </a:xfrm>
          <a:custGeom>
            <a:avLst/>
            <a:gdLst>
              <a:gd name="connsiteX0" fmla="*/ 0 w 2497541"/>
              <a:gd name="connsiteY0" fmla="*/ 0 h 163799"/>
              <a:gd name="connsiteX1" fmla="*/ 1323833 w 2497541"/>
              <a:gd name="connsiteY1" fmla="*/ 163774 h 163799"/>
              <a:gd name="connsiteX2" fmla="*/ 2497541 w 2497541"/>
              <a:gd name="connsiteY2" fmla="*/ 13648 h 163799"/>
              <a:gd name="connsiteX3" fmla="*/ 2497541 w 2497541"/>
              <a:gd name="connsiteY3" fmla="*/ 13648 h 163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97541" h="163799">
                <a:moveTo>
                  <a:pt x="0" y="0"/>
                </a:moveTo>
                <a:cubicBezTo>
                  <a:pt x="453788" y="80749"/>
                  <a:pt x="907576" y="161499"/>
                  <a:pt x="1323833" y="163774"/>
                </a:cubicBezTo>
                <a:cubicBezTo>
                  <a:pt x="1740090" y="166049"/>
                  <a:pt x="2497541" y="13648"/>
                  <a:pt x="2497541" y="13648"/>
                </a:cubicBezTo>
                <a:lnTo>
                  <a:pt x="2497541" y="13648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40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31874"/>
              </p:ext>
            </p:extLst>
          </p:nvPr>
        </p:nvGraphicFramePr>
        <p:xfrm>
          <a:off x="251520" y="260648"/>
          <a:ext cx="8464550" cy="6493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31673"/>
                <a:gridCol w="4232877"/>
              </a:tblGrid>
              <a:tr h="54965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Деятельность педагога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Деятельность учащихся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16" marB="45716"/>
                </a:tc>
              </a:tr>
              <a:tr h="57465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Проверка по образцу.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baseline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Оцените свою работу по «линейке знаний».</a:t>
                      </a:r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з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наю, умею</a:t>
                      </a:r>
                      <a:r>
                        <a:rPr lang="ru-RU" sz="14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выполнять такие  задания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испытываю затруднения</a:t>
                      </a: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не знаю, не умею выполнять</a:t>
                      </a:r>
                      <a:r>
                        <a:rPr lang="ru-RU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такие задания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-Поднимите руки, кто отметил выполнение задания на нижней части линейки.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-Поднимите руки, кто отметил выполнение задания на средней части линейки.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-Поднимите руки, кто отметил выполнение задания на верхней части линейки.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baseline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-Как вы все смогли записать решение, ведь ни объекты, ни величина, ни мерка вам незнакомы?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9" marR="91439" marT="45716" marB="45716"/>
                </a:tc>
                <a:tc>
                  <a:txBody>
                    <a:bodyPr/>
                    <a:lstStyle/>
                    <a:p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Дети  сверяют свою работу с образцом.</a:t>
                      </a:r>
                    </a:p>
                    <a:p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 оценивают  выполнение</a:t>
                      </a:r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задания по «линейке знаний». Отмечают знаком </a:t>
                      </a:r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х.</a:t>
                      </a:r>
                      <a:endParaRPr lang="ru-RU" sz="16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Никто не поднял руки.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Никто не поднял руки.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 обучающиеся подняли руки.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-Мы смогли записать решения, потому что увидели отношения между объектами на чертеже. </a:t>
                      </a: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9" marR="91439" marT="45716" marB="45716"/>
                </a:tc>
              </a:tr>
            </a:tbl>
          </a:graphicData>
        </a:graphic>
      </p:graphicFrame>
      <p:grpSp>
        <p:nvGrpSpPr>
          <p:cNvPr id="7" name="Группа 6"/>
          <p:cNvGrpSpPr/>
          <p:nvPr/>
        </p:nvGrpSpPr>
        <p:grpSpPr>
          <a:xfrm>
            <a:off x="5724128" y="1844824"/>
            <a:ext cx="288032" cy="1368152"/>
            <a:chOff x="5724128" y="1844824"/>
            <a:chExt cx="288032" cy="1368152"/>
          </a:xfrm>
        </p:grpSpPr>
        <p:cxnSp>
          <p:nvCxnSpPr>
            <p:cNvPr id="9" name="Прямая соединительная линия 8"/>
            <p:cNvCxnSpPr/>
            <p:nvPr/>
          </p:nvCxnSpPr>
          <p:spPr>
            <a:xfrm>
              <a:off x="5724128" y="1844824"/>
              <a:ext cx="28803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5724128" y="3212976"/>
              <a:ext cx="28803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5724128" y="2528900"/>
              <a:ext cx="28803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6" name="Прямая соединительная линия 15"/>
          <p:cNvCxnSpPr/>
          <p:nvPr/>
        </p:nvCxnSpPr>
        <p:spPr>
          <a:xfrm>
            <a:off x="5796136" y="1772816"/>
            <a:ext cx="216024" cy="1440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>
            <a:off x="5796136" y="1772816"/>
            <a:ext cx="216024" cy="1440160"/>
            <a:chOff x="5796136" y="1772816"/>
            <a:chExt cx="216024" cy="1440160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>
              <a:off x="5868144" y="1844824"/>
              <a:ext cx="0" cy="136815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flipH="1">
              <a:off x="5796136" y="1772816"/>
              <a:ext cx="216024" cy="1440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" name="Группа 16"/>
          <p:cNvGrpSpPr/>
          <p:nvPr/>
        </p:nvGrpSpPr>
        <p:grpSpPr>
          <a:xfrm>
            <a:off x="1930979" y="1848842"/>
            <a:ext cx="306110" cy="1440160"/>
            <a:chOff x="1609978" y="1916832"/>
            <a:chExt cx="306110" cy="1440160"/>
          </a:xfrm>
        </p:grpSpPr>
        <p:cxnSp>
          <p:nvCxnSpPr>
            <p:cNvPr id="18" name="Прямая соединительная линия 17"/>
            <p:cNvCxnSpPr/>
            <p:nvPr/>
          </p:nvCxnSpPr>
          <p:spPr>
            <a:xfrm flipH="1">
              <a:off x="1773550" y="1916832"/>
              <a:ext cx="9694" cy="144016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20" name="Группа 19"/>
            <p:cNvGrpSpPr/>
            <p:nvPr/>
          </p:nvGrpSpPr>
          <p:grpSpPr>
            <a:xfrm>
              <a:off x="1609978" y="1916832"/>
              <a:ext cx="306110" cy="1440160"/>
              <a:chOff x="1609978" y="1916832"/>
              <a:chExt cx="306110" cy="1440160"/>
            </a:xfrm>
          </p:grpSpPr>
          <p:cxnSp>
            <p:nvCxnSpPr>
              <p:cNvPr id="21" name="Прямая соединительная линия 20"/>
              <p:cNvCxnSpPr/>
              <p:nvPr/>
            </p:nvCxnSpPr>
            <p:spPr>
              <a:xfrm>
                <a:off x="1619672" y="1916832"/>
                <a:ext cx="288032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2" name="Прямая соединительная линия 21"/>
              <p:cNvCxnSpPr/>
              <p:nvPr/>
            </p:nvCxnSpPr>
            <p:spPr>
              <a:xfrm>
                <a:off x="1609978" y="3356992"/>
                <a:ext cx="288032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Прямая соединительная линия 22"/>
              <p:cNvCxnSpPr/>
              <p:nvPr/>
            </p:nvCxnSpPr>
            <p:spPr>
              <a:xfrm>
                <a:off x="1628056" y="2636912"/>
                <a:ext cx="288032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60832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9926761"/>
              </p:ext>
            </p:extLst>
          </p:nvPr>
        </p:nvGraphicFramePr>
        <p:xfrm>
          <a:off x="250825" y="2155150"/>
          <a:ext cx="8464550" cy="48479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31673"/>
                <a:gridCol w="4232877"/>
              </a:tblGrid>
              <a:tr h="36735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Деятельность педагога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Деятельность учащихся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16" marB="45716"/>
                </a:tc>
              </a:tr>
              <a:tr h="3840570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Задание.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-Перед вами текст задачи, сможете вы записать условие без моей помощи?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-Если возникнут трудности, к кому вы обратитесь за помощью? </a:t>
                      </a:r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Предлагаю вам выполнить задание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 паре и обозначить на оценочной линеечке  трудно или легко было его выполнить. </a:t>
                      </a:r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этого распределите роли: один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читает отношение в задаче, 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второй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оформляет условие задачи в модели. 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Одной паре предложено выполнить работу на обратной стороне доски. На работу – 5 минут.</a:t>
                      </a:r>
                      <a:endParaRPr lang="ru-RU" sz="1600" i="1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аллее растёт 27 клёнов, берёз на 4 меньше, чем клёнов, а лип на 10 больше, чем берёз, дубов на 15 меньше, чем лип.  Сколько всего деревьев растёт в аллее?</a:t>
                      </a: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9" marR="91439" marT="45716" marB="45716"/>
                </a:tc>
                <a:tc>
                  <a:txBody>
                    <a:bodyPr/>
                    <a:lstStyle/>
                    <a:p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-Да,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сможем.</a:t>
                      </a: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-Обратимся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руг к другу.</a:t>
                      </a: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Распределяют роли, договариваются.</a:t>
                      </a: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Работают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 паре, оценивают.</a:t>
                      </a: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9" marR="91439" marT="45716" marB="45716"/>
                </a:tc>
              </a:tr>
            </a:tbl>
          </a:graphicData>
        </a:graphic>
      </p:graphicFrame>
      <p:sp>
        <p:nvSpPr>
          <p:cNvPr id="6157" name="Прямоугольник 2"/>
          <p:cNvSpPr>
            <a:spLocks noChangeArrowheads="1"/>
          </p:cNvSpPr>
          <p:nvPr/>
        </p:nvSpPr>
        <p:spPr bwMode="auto">
          <a:xfrm>
            <a:off x="250825" y="140759"/>
            <a:ext cx="8715375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3 этап  - Постановка задачи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(10 минут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defRPr/>
            </a:pPr>
            <a:r>
              <a:rPr lang="ru-RU" u="sng" dirty="0"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создание ситуации « разрыва»,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позволяющей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определить границу знания и незнания.</a:t>
            </a:r>
          </a:p>
          <a:p>
            <a:pPr>
              <a:defRPr/>
            </a:pPr>
            <a:r>
              <a:rPr lang="ru-RU" u="sng" dirty="0">
                <a:latin typeface="Times New Roman" pitchFamily="18" charset="0"/>
                <a:cs typeface="Times New Roman" pitchFamily="18" charset="0"/>
              </a:rPr>
              <a:t>Метод обучения: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проблемный.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u="sng" dirty="0">
                <a:latin typeface="Times New Roman" pitchFamily="18" charset="0"/>
                <a:cs typeface="Times New Roman" pitchFamily="18" charset="0"/>
              </a:rPr>
              <a:t>Форма работы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парная.</a:t>
            </a:r>
          </a:p>
          <a:p>
            <a:pPr>
              <a:defRPr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Формируемые 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умения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умение определять границы знания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незнания, умение организовывать сотрудничество.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43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9415207"/>
              </p:ext>
            </p:extLst>
          </p:nvPr>
        </p:nvGraphicFramePr>
        <p:xfrm>
          <a:off x="323528" y="116632"/>
          <a:ext cx="8643938" cy="629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1969"/>
                <a:gridCol w="4321969"/>
              </a:tblGrid>
              <a:tr h="33530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Деятельность педагога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Деятельность учащихся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4" marB="45724"/>
                </a:tc>
              </a:tr>
              <a:tr h="59638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-Как оценили выполнение задания?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-Поднимите руку,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кто не смог выполнить задание?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-Кто испытывал затруднение?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-Прежде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чем выяснить в чём затруднение, давайте проверим работу выполненную на доске.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      27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                      на 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                        на 10           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       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?             на 15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?</a:t>
                      </a: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-Поднимите руку у кого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работа выполнена так же.</a:t>
                      </a: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9" marR="91439"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Поднимают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руку 6 человек.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Все остальные.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Проверяют работу и показывают знаками согласия или несогласия.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Приходят к выводу, что работа выполнена верно.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Большинство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детей выполнили работу без ошибок.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9" marR="91439" marT="45724" marB="45724"/>
                </a:tc>
              </a:tr>
            </a:tbl>
          </a:graphicData>
        </a:graphic>
      </p:graphicFrame>
      <p:grpSp>
        <p:nvGrpSpPr>
          <p:cNvPr id="23" name="Группа 22"/>
          <p:cNvGrpSpPr/>
          <p:nvPr/>
        </p:nvGrpSpPr>
        <p:grpSpPr>
          <a:xfrm>
            <a:off x="744479" y="4005064"/>
            <a:ext cx="2589868" cy="1313878"/>
            <a:chOff x="4913194" y="1035002"/>
            <a:chExt cx="3331214" cy="2304256"/>
          </a:xfrm>
        </p:grpSpPr>
        <p:sp>
          <p:nvSpPr>
            <p:cNvPr id="7199" name="Правая фигурная скобка 7198"/>
            <p:cNvSpPr/>
            <p:nvPr/>
          </p:nvSpPr>
          <p:spPr>
            <a:xfrm>
              <a:off x="7956376" y="1035002"/>
              <a:ext cx="288032" cy="2304256"/>
            </a:xfrm>
            <a:prstGeom prst="rightBrac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1" name="Группа 20"/>
            <p:cNvGrpSpPr/>
            <p:nvPr/>
          </p:nvGrpSpPr>
          <p:grpSpPr>
            <a:xfrm>
              <a:off x="4913194" y="1052736"/>
              <a:ext cx="2838734" cy="2168136"/>
              <a:chOff x="4913194" y="1052736"/>
              <a:chExt cx="2838734" cy="2168136"/>
            </a:xfrm>
          </p:grpSpPr>
          <p:cxnSp>
            <p:nvCxnSpPr>
              <p:cNvPr id="16" name="Прямая соединительная линия 15"/>
              <p:cNvCxnSpPr/>
              <p:nvPr/>
            </p:nvCxnSpPr>
            <p:spPr>
              <a:xfrm>
                <a:off x="4932040" y="1628800"/>
                <a:ext cx="0" cy="21602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Прямая соединительная линия 19"/>
              <p:cNvCxnSpPr/>
              <p:nvPr/>
            </p:nvCxnSpPr>
            <p:spPr>
              <a:xfrm>
                <a:off x="6804248" y="1628800"/>
                <a:ext cx="0" cy="21602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19" name="Группа 18"/>
              <p:cNvGrpSpPr/>
              <p:nvPr/>
            </p:nvGrpSpPr>
            <p:grpSpPr>
              <a:xfrm>
                <a:off x="4913194" y="1052736"/>
                <a:ext cx="2838734" cy="2168136"/>
                <a:chOff x="4913194" y="1052736"/>
                <a:chExt cx="2838734" cy="2168136"/>
              </a:xfrm>
            </p:grpSpPr>
            <p:grpSp>
              <p:nvGrpSpPr>
                <p:cNvPr id="9" name="Группа 8"/>
                <p:cNvGrpSpPr/>
                <p:nvPr/>
              </p:nvGrpSpPr>
              <p:grpSpPr>
                <a:xfrm>
                  <a:off x="4913194" y="1733266"/>
                  <a:ext cx="1910687" cy="204755"/>
                  <a:chOff x="4913194" y="1733266"/>
                  <a:chExt cx="1910687" cy="204755"/>
                </a:xfrm>
              </p:grpSpPr>
              <p:cxnSp>
                <p:nvCxnSpPr>
                  <p:cNvPr id="18" name="Прямая соединительная линия 17"/>
                  <p:cNvCxnSpPr/>
                  <p:nvPr/>
                </p:nvCxnSpPr>
                <p:spPr>
                  <a:xfrm>
                    <a:off x="4932040" y="1736812"/>
                    <a:ext cx="1872208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180" name="Полилиния 7179"/>
                  <p:cNvSpPr/>
                  <p:nvPr/>
                </p:nvSpPr>
                <p:spPr>
                  <a:xfrm>
                    <a:off x="4913194" y="1733266"/>
                    <a:ext cx="1910687" cy="204755"/>
                  </a:xfrm>
                  <a:custGeom>
                    <a:avLst/>
                    <a:gdLst>
                      <a:gd name="connsiteX0" fmla="*/ 0 w 1910687"/>
                      <a:gd name="connsiteY0" fmla="*/ 13647 h 204755"/>
                      <a:gd name="connsiteX1" fmla="*/ 1009934 w 1910687"/>
                      <a:gd name="connsiteY1" fmla="*/ 204716 h 204755"/>
                      <a:gd name="connsiteX2" fmla="*/ 1910687 w 1910687"/>
                      <a:gd name="connsiteY2" fmla="*/ 0 h 204755"/>
                      <a:gd name="connsiteX3" fmla="*/ 1910687 w 1910687"/>
                      <a:gd name="connsiteY3" fmla="*/ 0 h 20475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910687" h="204755">
                        <a:moveTo>
                          <a:pt x="0" y="13647"/>
                        </a:moveTo>
                        <a:cubicBezTo>
                          <a:pt x="345743" y="110318"/>
                          <a:pt x="691486" y="206990"/>
                          <a:pt x="1009934" y="204716"/>
                        </a:cubicBezTo>
                        <a:cubicBezTo>
                          <a:pt x="1328382" y="202442"/>
                          <a:pt x="1910687" y="0"/>
                          <a:pt x="1910687" y="0"/>
                        </a:cubicBezTo>
                        <a:lnTo>
                          <a:pt x="1910687" y="0"/>
                        </a:lnTo>
                      </a:path>
                    </a:pathLst>
                  </a:cu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15" name="Группа 14"/>
                <p:cNvGrpSpPr/>
                <p:nvPr/>
              </p:nvGrpSpPr>
              <p:grpSpPr>
                <a:xfrm>
                  <a:off x="4913194" y="2852936"/>
                  <a:ext cx="1583140" cy="367936"/>
                  <a:chOff x="4913194" y="2852936"/>
                  <a:chExt cx="1583140" cy="367936"/>
                </a:xfrm>
              </p:grpSpPr>
              <p:cxnSp>
                <p:nvCxnSpPr>
                  <p:cNvPr id="28" name="Прямая соединительная линия 27"/>
                  <p:cNvCxnSpPr/>
                  <p:nvPr/>
                </p:nvCxnSpPr>
                <p:spPr>
                  <a:xfrm>
                    <a:off x="4932040" y="2996952"/>
                    <a:ext cx="1544662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Прямая соединительная линия 29"/>
                  <p:cNvCxnSpPr/>
                  <p:nvPr/>
                </p:nvCxnSpPr>
                <p:spPr>
                  <a:xfrm>
                    <a:off x="4932040" y="2852936"/>
                    <a:ext cx="0" cy="288032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68" name="Прямая соединительная линия 7167"/>
                  <p:cNvCxnSpPr/>
                  <p:nvPr/>
                </p:nvCxnSpPr>
                <p:spPr>
                  <a:xfrm>
                    <a:off x="6476702" y="2874676"/>
                    <a:ext cx="0" cy="288032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196" name="Полилиния 7195"/>
                  <p:cNvSpPr/>
                  <p:nvPr/>
                </p:nvSpPr>
                <p:spPr>
                  <a:xfrm>
                    <a:off x="4913194" y="2988860"/>
                    <a:ext cx="1583140" cy="232012"/>
                  </a:xfrm>
                  <a:custGeom>
                    <a:avLst/>
                    <a:gdLst>
                      <a:gd name="connsiteX0" fmla="*/ 0 w 1583140"/>
                      <a:gd name="connsiteY0" fmla="*/ 0 h 232012"/>
                      <a:gd name="connsiteX1" fmla="*/ 791570 w 1583140"/>
                      <a:gd name="connsiteY1" fmla="*/ 232012 h 232012"/>
                      <a:gd name="connsiteX2" fmla="*/ 1583140 w 1583140"/>
                      <a:gd name="connsiteY2" fmla="*/ 0 h 232012"/>
                      <a:gd name="connsiteX3" fmla="*/ 1583140 w 1583140"/>
                      <a:gd name="connsiteY3" fmla="*/ 0 h 2320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583140" h="232012">
                        <a:moveTo>
                          <a:pt x="0" y="0"/>
                        </a:moveTo>
                        <a:cubicBezTo>
                          <a:pt x="263856" y="116006"/>
                          <a:pt x="527713" y="232012"/>
                          <a:pt x="791570" y="232012"/>
                        </a:cubicBezTo>
                        <a:cubicBezTo>
                          <a:pt x="1055427" y="232012"/>
                          <a:pt x="1583140" y="0"/>
                          <a:pt x="1583140" y="0"/>
                        </a:cubicBezTo>
                        <a:lnTo>
                          <a:pt x="1583140" y="0"/>
                        </a:lnTo>
                      </a:path>
                    </a:pathLst>
                  </a:cu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13" name="Группа 12"/>
                <p:cNvGrpSpPr/>
                <p:nvPr/>
              </p:nvGrpSpPr>
              <p:grpSpPr>
                <a:xfrm>
                  <a:off x="4926842" y="2292790"/>
                  <a:ext cx="2813510" cy="450505"/>
                  <a:chOff x="4926842" y="2292790"/>
                  <a:chExt cx="2813510" cy="450505"/>
                </a:xfrm>
              </p:grpSpPr>
              <p:cxnSp>
                <p:nvCxnSpPr>
                  <p:cNvPr id="22" name="Прямая соединительная линия 21"/>
                  <p:cNvCxnSpPr/>
                  <p:nvPr/>
                </p:nvCxnSpPr>
                <p:spPr>
                  <a:xfrm>
                    <a:off x="4932040" y="2348880"/>
                    <a:ext cx="0" cy="144016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" name="Прямая соединительная линия 23"/>
                  <p:cNvCxnSpPr/>
                  <p:nvPr/>
                </p:nvCxnSpPr>
                <p:spPr>
                  <a:xfrm>
                    <a:off x="4932040" y="2420888"/>
                    <a:ext cx="2808312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" name="Прямая соединительная линия 25"/>
                  <p:cNvCxnSpPr/>
                  <p:nvPr/>
                </p:nvCxnSpPr>
                <p:spPr>
                  <a:xfrm>
                    <a:off x="7740352" y="2348880"/>
                    <a:ext cx="0" cy="144016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83" name="Прямая соединительная линия 7182"/>
                  <p:cNvCxnSpPr/>
                  <p:nvPr/>
                </p:nvCxnSpPr>
                <p:spPr>
                  <a:xfrm>
                    <a:off x="6804248" y="2348880"/>
                    <a:ext cx="19633" cy="144016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191" name="Полилиния 7190"/>
                  <p:cNvSpPr/>
                  <p:nvPr/>
                </p:nvSpPr>
                <p:spPr>
                  <a:xfrm>
                    <a:off x="6810233" y="2292790"/>
                    <a:ext cx="900752" cy="122864"/>
                  </a:xfrm>
                  <a:custGeom>
                    <a:avLst/>
                    <a:gdLst>
                      <a:gd name="connsiteX0" fmla="*/ 0 w 900752"/>
                      <a:gd name="connsiteY0" fmla="*/ 122864 h 122864"/>
                      <a:gd name="connsiteX1" fmla="*/ 491319 w 900752"/>
                      <a:gd name="connsiteY1" fmla="*/ 34 h 122864"/>
                      <a:gd name="connsiteX2" fmla="*/ 900752 w 900752"/>
                      <a:gd name="connsiteY2" fmla="*/ 109216 h 122864"/>
                      <a:gd name="connsiteX3" fmla="*/ 900752 w 900752"/>
                      <a:gd name="connsiteY3" fmla="*/ 109216 h 1228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900752" h="122864">
                        <a:moveTo>
                          <a:pt x="0" y="122864"/>
                        </a:moveTo>
                        <a:cubicBezTo>
                          <a:pt x="170597" y="62586"/>
                          <a:pt x="341194" y="2309"/>
                          <a:pt x="491319" y="34"/>
                        </a:cubicBezTo>
                        <a:cubicBezTo>
                          <a:pt x="641444" y="-2241"/>
                          <a:pt x="900752" y="109216"/>
                          <a:pt x="900752" y="109216"/>
                        </a:cubicBezTo>
                        <a:lnTo>
                          <a:pt x="900752" y="109216"/>
                        </a:lnTo>
                      </a:path>
                    </a:pathLst>
                  </a:cu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7192" name="Полилиния 7191"/>
                  <p:cNvSpPr/>
                  <p:nvPr/>
                </p:nvSpPr>
                <p:spPr>
                  <a:xfrm>
                    <a:off x="6455391" y="2402006"/>
                    <a:ext cx="1241946" cy="150179"/>
                  </a:xfrm>
                  <a:custGeom>
                    <a:avLst/>
                    <a:gdLst>
                      <a:gd name="connsiteX0" fmla="*/ 1241946 w 1241946"/>
                      <a:gd name="connsiteY0" fmla="*/ 13648 h 150179"/>
                      <a:gd name="connsiteX1" fmla="*/ 627797 w 1241946"/>
                      <a:gd name="connsiteY1" fmla="*/ 150125 h 150179"/>
                      <a:gd name="connsiteX2" fmla="*/ 0 w 1241946"/>
                      <a:gd name="connsiteY2" fmla="*/ 0 h 150179"/>
                      <a:gd name="connsiteX3" fmla="*/ 0 w 1241946"/>
                      <a:gd name="connsiteY3" fmla="*/ 0 h 15017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241946" h="150179">
                        <a:moveTo>
                          <a:pt x="1241946" y="13648"/>
                        </a:moveTo>
                        <a:cubicBezTo>
                          <a:pt x="1038367" y="83024"/>
                          <a:pt x="834788" y="152400"/>
                          <a:pt x="627797" y="150125"/>
                        </a:cubicBezTo>
                        <a:cubicBezTo>
                          <a:pt x="420806" y="147850"/>
                          <a:pt x="0" y="0"/>
                          <a:pt x="0" y="0"/>
                        </a:cubicBezTo>
                        <a:lnTo>
                          <a:pt x="0" y="0"/>
                        </a:lnTo>
                      </a:path>
                    </a:pathLst>
                  </a:cu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cxnSp>
                <p:nvCxnSpPr>
                  <p:cNvPr id="7195" name="Прямая соединительная линия 7194"/>
                  <p:cNvCxnSpPr/>
                  <p:nvPr/>
                </p:nvCxnSpPr>
                <p:spPr>
                  <a:xfrm>
                    <a:off x="6476702" y="2292790"/>
                    <a:ext cx="0" cy="200106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198" name="Полилиния 7197"/>
                  <p:cNvSpPr/>
                  <p:nvPr/>
                </p:nvSpPr>
                <p:spPr>
                  <a:xfrm>
                    <a:off x="4926842" y="2402006"/>
                    <a:ext cx="2756848" cy="341289"/>
                  </a:xfrm>
                  <a:custGeom>
                    <a:avLst/>
                    <a:gdLst>
                      <a:gd name="connsiteX0" fmla="*/ 0 w 2756848"/>
                      <a:gd name="connsiteY0" fmla="*/ 27295 h 341289"/>
                      <a:gd name="connsiteX1" fmla="*/ 1433015 w 2756848"/>
                      <a:gd name="connsiteY1" fmla="*/ 341194 h 341289"/>
                      <a:gd name="connsiteX2" fmla="*/ 2756848 w 2756848"/>
                      <a:gd name="connsiteY2" fmla="*/ 0 h 341289"/>
                      <a:gd name="connsiteX3" fmla="*/ 2756848 w 2756848"/>
                      <a:gd name="connsiteY3" fmla="*/ 0 h 34128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2756848" h="341289">
                        <a:moveTo>
                          <a:pt x="0" y="27295"/>
                        </a:moveTo>
                        <a:cubicBezTo>
                          <a:pt x="486770" y="186519"/>
                          <a:pt x="973540" y="345743"/>
                          <a:pt x="1433015" y="341194"/>
                        </a:cubicBezTo>
                        <a:cubicBezTo>
                          <a:pt x="1892490" y="336645"/>
                          <a:pt x="2756848" y="0"/>
                          <a:pt x="2756848" y="0"/>
                        </a:cubicBezTo>
                        <a:lnTo>
                          <a:pt x="2756848" y="0"/>
                        </a:lnTo>
                      </a:path>
                    </a:pathLst>
                  </a:cu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17" name="Группа 16"/>
                <p:cNvGrpSpPr/>
                <p:nvPr/>
              </p:nvGrpSpPr>
              <p:grpSpPr>
                <a:xfrm>
                  <a:off x="4926842" y="1052736"/>
                  <a:ext cx="2825086" cy="349480"/>
                  <a:chOff x="4926842" y="1052736"/>
                  <a:chExt cx="2825086" cy="349480"/>
                </a:xfrm>
              </p:grpSpPr>
              <p:cxnSp>
                <p:nvCxnSpPr>
                  <p:cNvPr id="10" name="Прямая соединительная линия 9"/>
                  <p:cNvCxnSpPr/>
                  <p:nvPr/>
                </p:nvCxnSpPr>
                <p:spPr>
                  <a:xfrm>
                    <a:off x="4932040" y="1196752"/>
                    <a:ext cx="2808312" cy="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7" name="Группа 6"/>
                  <p:cNvGrpSpPr/>
                  <p:nvPr/>
                </p:nvGrpSpPr>
                <p:grpSpPr>
                  <a:xfrm>
                    <a:off x="4926842" y="1052736"/>
                    <a:ext cx="2825086" cy="349480"/>
                    <a:chOff x="4926842" y="1052736"/>
                    <a:chExt cx="2825086" cy="349480"/>
                  </a:xfrm>
                </p:grpSpPr>
                <p:cxnSp>
                  <p:nvCxnSpPr>
                    <p:cNvPr id="12" name="Прямая соединительная линия 11"/>
                    <p:cNvCxnSpPr/>
                    <p:nvPr/>
                  </p:nvCxnSpPr>
                  <p:spPr>
                    <a:xfrm>
                      <a:off x="4932040" y="1052736"/>
                      <a:ext cx="0" cy="288032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" name="Прямая соединительная линия 13"/>
                    <p:cNvCxnSpPr/>
                    <p:nvPr/>
                  </p:nvCxnSpPr>
                  <p:spPr>
                    <a:xfrm>
                      <a:off x="7740352" y="1052736"/>
                      <a:ext cx="0" cy="288032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7173" name="Полилиния 7172"/>
                    <p:cNvSpPr/>
                    <p:nvPr/>
                  </p:nvSpPr>
                  <p:spPr>
                    <a:xfrm>
                      <a:off x="4926842" y="1078106"/>
                      <a:ext cx="2825086" cy="122897"/>
                    </a:xfrm>
                    <a:custGeom>
                      <a:avLst/>
                      <a:gdLst>
                        <a:gd name="connsiteX0" fmla="*/ 0 w 2825086"/>
                        <a:gd name="connsiteY0" fmla="*/ 109249 h 122897"/>
                        <a:gd name="connsiteX1" fmla="*/ 1473958 w 2825086"/>
                        <a:gd name="connsiteY1" fmla="*/ 67 h 122897"/>
                        <a:gd name="connsiteX2" fmla="*/ 2797791 w 2825086"/>
                        <a:gd name="connsiteY2" fmla="*/ 122897 h 122897"/>
                        <a:gd name="connsiteX3" fmla="*/ 2797791 w 2825086"/>
                        <a:gd name="connsiteY3" fmla="*/ 122897 h 122897"/>
                        <a:gd name="connsiteX4" fmla="*/ 2825086 w 2825086"/>
                        <a:gd name="connsiteY4" fmla="*/ 122897 h 12289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825086" h="122897">
                          <a:moveTo>
                            <a:pt x="0" y="109249"/>
                          </a:moveTo>
                          <a:cubicBezTo>
                            <a:pt x="503830" y="53520"/>
                            <a:pt x="1007660" y="-2208"/>
                            <a:pt x="1473958" y="67"/>
                          </a:cubicBezTo>
                          <a:cubicBezTo>
                            <a:pt x="1940256" y="2342"/>
                            <a:pt x="2797791" y="122897"/>
                            <a:pt x="2797791" y="122897"/>
                          </a:cubicBezTo>
                          <a:lnTo>
                            <a:pt x="2797791" y="122897"/>
                          </a:lnTo>
                          <a:lnTo>
                            <a:pt x="2825086" y="122897"/>
                          </a:lnTo>
                        </a:path>
                      </a:pathLst>
                    </a:custGeom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7174" name="Полилиния 7173"/>
                    <p:cNvSpPr/>
                    <p:nvPr/>
                  </p:nvSpPr>
                  <p:spPr>
                    <a:xfrm>
                      <a:off x="6804248" y="1196753"/>
                      <a:ext cx="920385" cy="154436"/>
                    </a:xfrm>
                    <a:custGeom>
                      <a:avLst/>
                      <a:gdLst>
                        <a:gd name="connsiteX0" fmla="*/ 0 w 887105"/>
                        <a:gd name="connsiteY0" fmla="*/ 13648 h 136537"/>
                        <a:gd name="connsiteX1" fmla="*/ 491320 w 887105"/>
                        <a:gd name="connsiteY1" fmla="*/ 136477 h 136537"/>
                        <a:gd name="connsiteX2" fmla="*/ 887105 w 887105"/>
                        <a:gd name="connsiteY2" fmla="*/ 0 h 136537"/>
                        <a:gd name="connsiteX3" fmla="*/ 887105 w 887105"/>
                        <a:gd name="connsiteY3" fmla="*/ 0 h 13653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887105" h="136537">
                          <a:moveTo>
                            <a:pt x="0" y="13648"/>
                          </a:moveTo>
                          <a:cubicBezTo>
                            <a:pt x="171734" y="76200"/>
                            <a:pt x="343469" y="138752"/>
                            <a:pt x="491320" y="136477"/>
                          </a:cubicBezTo>
                          <a:cubicBezTo>
                            <a:pt x="639171" y="134202"/>
                            <a:pt x="887105" y="0"/>
                            <a:pt x="887105" y="0"/>
                          </a:cubicBezTo>
                          <a:lnTo>
                            <a:pt x="887105" y="0"/>
                          </a:lnTo>
                        </a:path>
                      </a:pathLst>
                    </a:custGeom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cxnSp>
                  <p:nvCxnSpPr>
                    <p:cNvPr id="7176" name="Прямая соединительная линия 7175"/>
                    <p:cNvCxnSpPr/>
                    <p:nvPr/>
                  </p:nvCxnSpPr>
                  <p:spPr>
                    <a:xfrm flipV="1">
                      <a:off x="6804248" y="1139554"/>
                      <a:ext cx="0" cy="262662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</p:grpSp>
      </p:grpSp>
      <p:grpSp>
        <p:nvGrpSpPr>
          <p:cNvPr id="35" name="Группа 34"/>
          <p:cNvGrpSpPr/>
          <p:nvPr/>
        </p:nvGrpSpPr>
        <p:grpSpPr>
          <a:xfrm>
            <a:off x="2378004" y="980728"/>
            <a:ext cx="306110" cy="932086"/>
            <a:chOff x="1609978" y="1916832"/>
            <a:chExt cx="306110" cy="1440160"/>
          </a:xfrm>
        </p:grpSpPr>
        <p:cxnSp>
          <p:nvCxnSpPr>
            <p:cNvPr id="36" name="Прямая соединительная линия 35"/>
            <p:cNvCxnSpPr/>
            <p:nvPr/>
          </p:nvCxnSpPr>
          <p:spPr>
            <a:xfrm flipH="1">
              <a:off x="1773550" y="1916832"/>
              <a:ext cx="9694" cy="144016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37" name="Группа 36"/>
            <p:cNvGrpSpPr/>
            <p:nvPr/>
          </p:nvGrpSpPr>
          <p:grpSpPr>
            <a:xfrm>
              <a:off x="1609978" y="1916832"/>
              <a:ext cx="306110" cy="1440160"/>
              <a:chOff x="1609978" y="1916832"/>
              <a:chExt cx="306110" cy="1440160"/>
            </a:xfrm>
          </p:grpSpPr>
          <p:cxnSp>
            <p:nvCxnSpPr>
              <p:cNvPr id="38" name="Прямая соединительная линия 37"/>
              <p:cNvCxnSpPr/>
              <p:nvPr/>
            </p:nvCxnSpPr>
            <p:spPr>
              <a:xfrm>
                <a:off x="1619672" y="1916832"/>
                <a:ext cx="288032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Прямая соединительная линия 38"/>
              <p:cNvCxnSpPr/>
              <p:nvPr/>
            </p:nvCxnSpPr>
            <p:spPr>
              <a:xfrm>
                <a:off x="1609978" y="3356992"/>
                <a:ext cx="288032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Прямая соединительная линия 39"/>
              <p:cNvCxnSpPr/>
              <p:nvPr/>
            </p:nvCxnSpPr>
            <p:spPr>
              <a:xfrm>
                <a:off x="1628056" y="2636912"/>
                <a:ext cx="288032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3" name="TextBox 2"/>
          <p:cNvSpPr txBox="1"/>
          <p:nvPr/>
        </p:nvSpPr>
        <p:spPr>
          <a:xfrm>
            <a:off x="2131503" y="670426"/>
            <a:ext cx="18964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л</a:t>
            </a:r>
            <a:r>
              <a:rPr lang="ru-RU" sz="1200" dirty="0" smtClean="0"/>
              <a:t>егко выполнить</a:t>
            </a:r>
            <a:endParaRPr lang="ru-RU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1958971" y="1163914"/>
            <a:ext cx="11845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затрудняюсь</a:t>
            </a:r>
            <a:endParaRPr lang="ru-RU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1799240" y="1926103"/>
            <a:ext cx="15788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трудно выполнить 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81337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047664"/>
              </p:ext>
            </p:extLst>
          </p:nvPr>
        </p:nvGraphicFramePr>
        <p:xfrm>
          <a:off x="323528" y="116632"/>
          <a:ext cx="8643938" cy="65227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1969"/>
                <a:gridCol w="4321969"/>
              </a:tblGrid>
              <a:tr h="33530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Деятельность педагога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Деятельность учащихся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4" marB="45724"/>
                </a:tc>
              </a:tr>
              <a:tr h="59638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-В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чем же тогда затруднение, ведь все отношения, представленные в задаче показаны на чертеже?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-Что тогда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нужно сделать?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-Какая учебная задача  стоит перед нами на уроке?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</a:t>
                      </a: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9" marR="91439"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-Опираясь на этот чертёж невозможно решить задачу.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-Легко запутаться в решении.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Чертёж получился неудобный, пересекаются линии, много отношений и объектов, значит мы не справимся с решением задачи.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-Изменить модель к задаче.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Обучающиеся  понимают, что способ моделирования условия задачи,  которым они владеют, применить  затруднительно для решения  данной задачи, и чертёж здесь не подходит.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-Найти удобную модель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для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записи условия задачи с большим количеством отношений и объектов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(рядом с чертежом фиксируется знак вопроса – задача на урок).</a:t>
                      </a:r>
                      <a:endParaRPr lang="ru-RU" sz="1600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9" marR="91439" marT="45724" marB="4572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750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38" y="142875"/>
            <a:ext cx="7286625" cy="3698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4 этап  - Решение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поставленной задачи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(20 минут)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919430"/>
              </p:ext>
            </p:extLst>
          </p:nvPr>
        </p:nvGraphicFramePr>
        <p:xfrm>
          <a:off x="250825" y="1989138"/>
          <a:ext cx="8712200" cy="46259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56100"/>
                <a:gridCol w="4356100"/>
              </a:tblGrid>
              <a:tr h="33923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Деятельность педагога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2" marR="91432"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Деятельность учащихся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2" marR="91432" marT="45726" marB="45726"/>
                </a:tc>
              </a:tr>
              <a:tr h="4286737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-Как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можно расположить объекты, чтобы не было пересечения отношений? </a:t>
                      </a:r>
                    </a:p>
                    <a:p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-Можно ли объекты обозначать другими значками?</a:t>
                      </a:r>
                    </a:p>
                    <a:p>
                      <a:endParaRPr lang="ru-RU" sz="1600" kern="1200" baseline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kern="1200" baseline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kern="1200" baseline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-Давайте обозначим объекты клеточкой. </a:t>
                      </a:r>
                    </a:p>
                  </a:txBody>
                  <a:tcPr marL="91432" marR="91432" marT="45726" marB="45726"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Варианты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ответов: </a:t>
                      </a:r>
                    </a:p>
                    <a:p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-Расположить дальше друг от друга.</a:t>
                      </a:r>
                    </a:p>
                    <a:p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-Обозначить объекты по – другому: кружочком, треугольником и т.п. </a:t>
                      </a: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Работают в тетради, обозначая все 4 объекта клеточками.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</a:t>
                      </a:r>
                    </a:p>
                  </a:txBody>
                  <a:tcPr marL="91432" marR="91432" marT="45726" marB="45726"/>
                </a:tc>
              </a:tr>
            </a:tbl>
          </a:graphicData>
        </a:graphic>
      </p:graphicFrame>
      <p:sp>
        <p:nvSpPr>
          <p:cNvPr id="8206" name="Прямоугольник 3"/>
          <p:cNvSpPr>
            <a:spLocks noChangeArrowheads="1"/>
          </p:cNvSpPr>
          <p:nvPr/>
        </p:nvSpPr>
        <p:spPr bwMode="auto">
          <a:xfrm>
            <a:off x="142875" y="500063"/>
            <a:ext cx="900112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u="sng" dirty="0"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создание ситуации «открытия» способа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моделирования условия задачи с большим количеством отношений и объектов.</a:t>
            </a:r>
          </a:p>
          <a:p>
            <a:pPr>
              <a:defRPr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Метод 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обучения: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частично – поисковый.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u="sng" dirty="0">
                <a:latin typeface="Times New Roman" pitchFamily="18" charset="0"/>
                <a:cs typeface="Times New Roman" pitchFamily="18" charset="0"/>
              </a:rPr>
              <a:t>Форма работы: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фронтальная.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u="sng" dirty="0">
                <a:latin typeface="Times New Roman" pitchFamily="18" charset="0"/>
                <a:cs typeface="Times New Roman" pitchFamily="18" charset="0"/>
              </a:rPr>
              <a:t>Формируемые умения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моделирование; умение выдвигать гипотезы и их обосновывать.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62214" y="4228851"/>
            <a:ext cx="216024" cy="2160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Группа 6"/>
          <p:cNvGrpSpPr/>
          <p:nvPr/>
        </p:nvGrpSpPr>
        <p:grpSpPr>
          <a:xfrm>
            <a:off x="4917182" y="4444875"/>
            <a:ext cx="3501579" cy="1497807"/>
            <a:chOff x="4860032" y="3616200"/>
            <a:chExt cx="3501579" cy="1497807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4860032" y="3616201"/>
              <a:ext cx="432048" cy="38886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868144" y="3616201"/>
              <a:ext cx="432048" cy="38886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6887688" y="3616201"/>
              <a:ext cx="432048" cy="38886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7929563" y="3616200"/>
              <a:ext cx="432048" cy="38886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455640" y="4725144"/>
              <a:ext cx="432048" cy="38886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08576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Термический</Template>
  <TotalTime>918</TotalTime>
  <Words>1680</Words>
  <Application>Microsoft Office PowerPoint</Application>
  <PresentationFormat>Экран (4:3)</PresentationFormat>
  <Paragraphs>461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Главная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83</cp:revision>
  <dcterms:created xsi:type="dcterms:W3CDTF">2012-10-21T04:45:30Z</dcterms:created>
  <dcterms:modified xsi:type="dcterms:W3CDTF">2012-11-18T08:42:46Z</dcterms:modified>
</cp:coreProperties>
</file>