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5" r:id="rId6"/>
    <p:sldId id="266" r:id="rId7"/>
    <p:sldId id="259" r:id="rId8"/>
    <p:sldId id="268" r:id="rId9"/>
    <p:sldId id="269" r:id="rId10"/>
    <p:sldId id="260" r:id="rId11"/>
    <p:sldId id="264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13978218_bez-imeni-4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76672"/>
            <a:ext cx="8712968" cy="5832648"/>
          </a:xfrm>
        </p:spPr>
        <p:txBody>
          <a:bodyPr>
            <a:normAutofit/>
          </a:bodyPr>
          <a:lstStyle/>
          <a:p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Креативный потенциал педагогов 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(нетрадиционные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формы работы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50000">
                <a:schemeClr val="accent6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Любая традиционная форма может быть активной, если построена грамотно по содержанию и методам и реализует такие важные функции, как информационная, ориентирующая и развивающая.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50000">
                <a:schemeClr val="accent6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indent="376238">
              <a:buNone/>
            </a:pPr>
            <a:endParaRPr lang="ru-RU" dirty="0" smtClean="0"/>
          </a:p>
          <a:p>
            <a:pPr indent="376238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Педагог-творец видит шире и значительно дальше. Каждый педагог так или иначе преобразует педагогическую действительность, но только педагог-творец активно борется за кардинальные преобразования и сам в этом деле является наглядным примером.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5000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>
              <a:buNone/>
            </a:pP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204864"/>
            <a:ext cx="71571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50000">
                <a:schemeClr val="accent6">
                  <a:alpha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ТВОРЧЕСТВО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это деятельность, порождающая нечто качественно новое и отличающаяся неповторимостью, оригинальностью.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ТВОРЧЕСТВО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это новизна, в учебном процессе она представлена, прежде всего, научными открытиями, выявлением ранее неопознанных закономерностей обучения и воспитания, исследовательской, экспериментальной разработкой высокоэффективных методик.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50000">
                <a:schemeClr val="accent6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endParaRPr lang="ru-RU" dirty="0" smtClean="0"/>
          </a:p>
          <a:p>
            <a:pPr marL="90488" indent="269875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ПЕДАГОГИЧЕСКОЕ ТВОРЧЕСТВО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активный процесс, направленный на поиск более совершенных форм учебно-развивающей работы, успешное решение педагогических проблем, улучшение качества образования, активный процесс работы.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50000">
                <a:schemeClr val="accent6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i="1" dirty="0" smtClean="0"/>
              <a:t>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Признаки креативности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Оригинальность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Эвристичность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Фантазия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Активность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Концентрированность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Четкость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Чувствительность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50000">
                <a:schemeClr val="accent6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marL="90488" indent="269875">
              <a:buNone/>
            </a:pPr>
            <a:r>
              <a:rPr lang="ru-RU" dirty="0" smtClean="0"/>
              <a:t> </a:t>
            </a:r>
          </a:p>
          <a:p>
            <a:pPr marL="90488" indent="269875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Источником творческой самореализации личности в развитом коллективе выступают внутриколлективная жизнь, традиции, психологический климат. </a:t>
            </a:r>
          </a:p>
          <a:p>
            <a:pPr marL="90488" indent="269875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90488" indent="269875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творческую продуктивность педагогов непосредственно влияет мотивация. Ведущим мотивом, по мнению психологов, выступает интерес к творческой деятельности.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50000">
                <a:schemeClr val="accent6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marL="90488" indent="360363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современных условиях обновляются статус педагога, его образовательные функции, соответственно меняются требования к его профессионально-педагогической компетентности. </a:t>
            </a:r>
          </a:p>
          <a:p>
            <a:pPr marL="90488" indent="360363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абота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детском саду должна способствовать активизации личности воспитателя, совершенствованию его творческой деятельности.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50000">
                <a:schemeClr val="accent6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90488" indent="449263" algn="ctr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</a:p>
          <a:p>
            <a:pPr marL="90488" indent="449263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Проблемные консультации </a:t>
            </a:r>
          </a:p>
          <a:p>
            <a:pPr marL="90488" indent="449263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Семинары – практикумы, творческие занятия</a:t>
            </a:r>
          </a:p>
          <a:p>
            <a:pPr marL="90488" indent="449263"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pPr marL="90488" indent="449263">
              <a:buFont typeface="Wingdings" pitchFamily="2" charset="2"/>
              <a:buChar char="Ø"/>
            </a:pPr>
            <a:endParaRPr lang="ru-RU" dirty="0" smtClean="0"/>
          </a:p>
        </p:txBody>
      </p:sp>
      <p:pic>
        <p:nvPicPr>
          <p:cNvPr id="1026" name="Picture 2" descr="E:\АННЕ В\IMG_0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140968"/>
            <a:ext cx="4128459" cy="3096344"/>
          </a:xfrm>
          <a:prstGeom prst="rect">
            <a:avLst/>
          </a:prstGeom>
          <a:noFill/>
        </p:spPr>
      </p:pic>
      <p:pic>
        <p:nvPicPr>
          <p:cNvPr id="1027" name="Picture 3" descr="E:\АННЕ В\P42313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16832"/>
            <a:ext cx="4104456" cy="3078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5000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marL="90488" indent="449263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Деловая игра</a:t>
            </a:r>
          </a:p>
          <a:p>
            <a:pPr marL="90488" indent="449263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Групповая дискуссия </a:t>
            </a:r>
          </a:p>
          <a:p>
            <a:pPr marL="90488" indent="449263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Публикация в интернете</a:t>
            </a:r>
          </a:p>
          <a:p>
            <a:pPr marL="90488" indent="449263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Советы педагогов в форме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конкурсы педагогического мастерства</a:t>
            </a:r>
          </a:p>
          <a:p>
            <a:pPr marL="90488" indent="449263"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2050" name="Picture 2" descr="E:\АННЕ В\Фото0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24944"/>
            <a:ext cx="3923928" cy="2942946"/>
          </a:xfrm>
          <a:prstGeom prst="rect">
            <a:avLst/>
          </a:prstGeom>
          <a:noFill/>
        </p:spPr>
      </p:pic>
      <p:pic>
        <p:nvPicPr>
          <p:cNvPr id="6" name="Picture 3" descr="E:\АННЕ В\SAM_02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501008"/>
            <a:ext cx="3995936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5000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marL="90488" indent="449263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индивидуальной программы</a:t>
            </a:r>
          </a:p>
          <a:p>
            <a:pPr marL="90488" indent="449263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Смотры-конкурсы, интеллектуальные игры, концерты к праздникам, открытые просмотры, мастер-классы, создание стенгазет</a:t>
            </a:r>
          </a:p>
          <a:p>
            <a:pPr marL="90488" indent="449263"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3074" name="Picture 2" descr="E:\АННЕ В\IMG_0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7669" y="4625752"/>
            <a:ext cx="2976331" cy="2232248"/>
          </a:xfrm>
          <a:prstGeom prst="rect">
            <a:avLst/>
          </a:prstGeom>
          <a:noFill/>
        </p:spPr>
      </p:pic>
      <p:pic>
        <p:nvPicPr>
          <p:cNvPr id="3075" name="Picture 3" descr="E:\АННЕ В\P41512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132856"/>
            <a:ext cx="3168351" cy="2376264"/>
          </a:xfrm>
          <a:prstGeom prst="rect">
            <a:avLst/>
          </a:prstGeom>
          <a:noFill/>
        </p:spPr>
      </p:pic>
      <p:pic>
        <p:nvPicPr>
          <p:cNvPr id="3076" name="Picture 4" descr="E:\АННА васильевна\SAM_06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17132"/>
            <a:ext cx="2987824" cy="2240868"/>
          </a:xfrm>
          <a:prstGeom prst="rect">
            <a:avLst/>
          </a:prstGeom>
          <a:noFill/>
        </p:spPr>
      </p:pic>
      <p:pic>
        <p:nvPicPr>
          <p:cNvPr id="3077" name="Picture 5" descr="E:\АННЕ В\P12405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9691" y="2132856"/>
            <a:ext cx="2784309" cy="2088232"/>
          </a:xfrm>
          <a:prstGeom prst="rect">
            <a:avLst/>
          </a:prstGeom>
          <a:noFill/>
        </p:spPr>
      </p:pic>
      <p:pic>
        <p:nvPicPr>
          <p:cNvPr id="3078" name="Picture 6" descr="E:\АННЕ В\P52815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204864"/>
            <a:ext cx="2843808" cy="2132856"/>
          </a:xfrm>
          <a:prstGeom prst="rect">
            <a:avLst/>
          </a:prstGeom>
          <a:noFill/>
        </p:spPr>
      </p:pic>
      <p:pic>
        <p:nvPicPr>
          <p:cNvPr id="3079" name="Picture 7" descr="E:\АННЕ В\P529156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4689140"/>
            <a:ext cx="2891813" cy="2168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273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1</cp:lastModifiedBy>
  <cp:revision>16</cp:revision>
  <dcterms:created xsi:type="dcterms:W3CDTF">2014-10-24T10:01:10Z</dcterms:created>
  <dcterms:modified xsi:type="dcterms:W3CDTF">2014-10-28T04:48:33Z</dcterms:modified>
</cp:coreProperties>
</file>