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419A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5" autoAdjust="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59458-BF54-4ABE-AFA4-F073D7293A3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13DF-6C1D-44EB-8E44-F32ECD464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Цель программы: </a:t>
            </a:r>
            <a:br>
              <a:rPr lang="ru-RU" dirty="0" smtClean="0"/>
            </a:br>
            <a:r>
              <a:rPr lang="ru-RU" dirty="0" smtClean="0"/>
              <a:t>Ввести детей в мир народной культуры, способствовать принятию ими нравственных ценностей народов России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13DF-6C1D-44EB-8E44-F32ECD4647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DAC1-54DF-4C6C-BCC5-E49C16776B9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6C8D-1034-42E9-BADC-3A77E3744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286411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6419AF"/>
                </a:solidFill>
              </a:rPr>
              <a:t>Народное творчество как средство духовно-нравственного воспитания младших школьников.</a:t>
            </a:r>
            <a:endParaRPr lang="ru-RU" i="1" dirty="0">
              <a:solidFill>
                <a:srgbClr val="6419A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628652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69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dirty="0" smtClean="0"/>
              <a:t>- воспитание у детей уважительного отношения к своему прошлому, к истории и культуре своего народа</a:t>
            </a:r>
            <a:endParaRPr lang="ru-RU" dirty="0"/>
          </a:p>
        </p:txBody>
      </p:sp>
    </p:spTree>
  </p:cSld>
  <p:clrMapOvr>
    <a:masterClrMapping/>
  </p:clrMapOvr>
  <p:transition advTm="6859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Принципы программы: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доступность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свобода выбора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системность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разнообразие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постепенное усложнение материала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8328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2000240"/>
            <a:ext cx="3429024" cy="24288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Предмет изучения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24288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Детский фольклор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000372"/>
            <a:ext cx="257176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Народная одежда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72074"/>
            <a:ext cx="257176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Народная медицина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57166"/>
            <a:ext cx="235745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ДПИ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1071546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Обряды и обычаи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3000372"/>
            <a:ext cx="235745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Сказки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5643578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Народная кухня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5072074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Народная поэзия</a:t>
            </a:r>
            <a:endParaRPr lang="ru-RU" sz="2400" dirty="0"/>
          </a:p>
        </p:txBody>
      </p:sp>
    </p:spTree>
  </p:cSld>
  <p:clrMapOvr>
    <a:masterClrMapping/>
  </p:clrMapOvr>
  <p:transition advTm="114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4357718"/>
          </a:xfrm>
        </p:spPr>
        <p:txBody>
          <a:bodyPr>
            <a:normAutofit/>
          </a:bodyPr>
          <a:lstStyle/>
          <a:p>
            <a:r>
              <a:rPr lang="ru-RU" sz="8000" b="1" i="1" dirty="0" smtClean="0"/>
              <a:t>Виды деятельности:</a:t>
            </a:r>
            <a:endParaRPr lang="ru-RU" sz="8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71604" y="6357958"/>
            <a:ext cx="6400800" cy="1857388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 advTm="5859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6419AF"/>
                </a:solidFill>
              </a:rPr>
              <a:t>Игровая</a:t>
            </a:r>
            <a:endParaRPr lang="ru-RU" sz="7200" dirty="0">
              <a:solidFill>
                <a:srgbClr val="6419AF"/>
              </a:solidFill>
            </a:endParaRPr>
          </a:p>
        </p:txBody>
      </p:sp>
      <p:pic>
        <p:nvPicPr>
          <p:cNvPr id="3" name="Рисунок 2" descr="Изображение 0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1500174"/>
            <a:ext cx="6979920" cy="5234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29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2868618"/>
          </a:xfrm>
        </p:spPr>
        <p:txBody>
          <a:bodyPr>
            <a:noAutofit/>
          </a:bodyPr>
          <a:lstStyle/>
          <a:p>
            <a:endParaRPr lang="ru-RU" sz="7200" dirty="0"/>
          </a:p>
        </p:txBody>
      </p:sp>
      <p:pic>
        <p:nvPicPr>
          <p:cNvPr id="4" name="Рисунок 3" descr="2010 04 22 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357298"/>
            <a:ext cx="7858180" cy="5500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5062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280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Досугово-развлекательная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Изображение 12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5852" y="1285860"/>
            <a:ext cx="6979920" cy="5234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29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4419" y="285728"/>
            <a:ext cx="3878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Трудовая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Рисунок 2" descr="PICT41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1500174"/>
            <a:ext cx="7715304" cy="5357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3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50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Художественное творчество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PICT41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428736"/>
            <a:ext cx="8786842" cy="5286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5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272466" cy="1470025"/>
          </a:xfrm>
        </p:spPr>
        <p:txBody>
          <a:bodyPr>
            <a:normAutofit/>
          </a:bodyPr>
          <a:lstStyle/>
          <a:p>
            <a:r>
              <a:rPr lang="ru-RU" i="1" dirty="0" smtClean="0"/>
              <a:t>Реализация программы - 4 года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643998" cy="5072098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rgbClr val="0070C0"/>
                </a:solidFill>
              </a:rPr>
              <a:t> 1 класс «Зачин дело красит»</a:t>
            </a:r>
          </a:p>
          <a:p>
            <a:pPr algn="l"/>
            <a:r>
              <a:rPr lang="ru-RU" sz="4400" dirty="0" smtClean="0">
                <a:solidFill>
                  <a:srgbClr val="0070C0"/>
                </a:solidFill>
              </a:rPr>
              <a:t>2 класс «Времена года»</a:t>
            </a:r>
          </a:p>
          <a:p>
            <a:pPr algn="l"/>
            <a:r>
              <a:rPr lang="ru-RU" sz="4400" dirty="0" smtClean="0">
                <a:solidFill>
                  <a:srgbClr val="0070C0"/>
                </a:solidFill>
              </a:rPr>
              <a:t>3 класс «Семья»</a:t>
            </a:r>
          </a:p>
          <a:p>
            <a:pPr algn="l"/>
            <a:r>
              <a:rPr lang="ru-RU" sz="4400" dirty="0" smtClean="0">
                <a:solidFill>
                  <a:srgbClr val="0070C0"/>
                </a:solidFill>
              </a:rPr>
              <a:t>4 класс «История моего народа»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4348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Из опыта работы учителя начальных классов МОУ «СОШ №17» </a:t>
            </a:r>
            <a:r>
              <a:rPr lang="ru-RU" sz="3600" dirty="0" err="1" smtClean="0">
                <a:solidFill>
                  <a:srgbClr val="00B050"/>
                </a:solidFill>
              </a:rPr>
              <a:t>Решетняк</a:t>
            </a:r>
            <a:r>
              <a:rPr lang="ru-RU" sz="3600" dirty="0" smtClean="0">
                <a:solidFill>
                  <a:srgbClr val="00B050"/>
                </a:solidFill>
              </a:rPr>
              <a:t> И.А.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Изображение 12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1643050"/>
            <a:ext cx="6034617" cy="4525963"/>
          </a:xfrm>
        </p:spPr>
      </p:pic>
    </p:spTree>
  </p:cSld>
  <p:clrMapOvr>
    <a:masterClrMapping/>
  </p:clrMapOvr>
  <p:transition advTm="56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prstTxWarp prst="textWave4">
              <a:avLst/>
            </a:prstTxWarp>
            <a:scene3d>
              <a:camera prst="isometricOffAxis1Right"/>
              <a:lightRig rig="threePt" dir="t"/>
            </a:scene3d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Ключевые дела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5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Театральный праздник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P142088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406" y="1357298"/>
            <a:ext cx="9072594" cy="5500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3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Ярмарка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 descr="Изображение 0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1500174"/>
            <a:ext cx="6979920" cy="5234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7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Народные гуляния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Изображение 12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00232" y="1285860"/>
            <a:ext cx="4990158" cy="523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Выставка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PICT41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414" y="1500174"/>
            <a:ext cx="6572296" cy="5143536"/>
          </a:xfrm>
          <a:prstGeom prst="rect">
            <a:avLst/>
          </a:prstGeom>
        </p:spPr>
      </p:pic>
    </p:spTree>
  </p:cSld>
  <p:clrMapOvr>
    <a:masterClrMapping/>
  </p:clrMapOvr>
  <p:transition advTm="118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086724" cy="1143000"/>
          </a:xfrm>
        </p:spPr>
        <p:txBody>
          <a:bodyPr>
            <a:prstTxWarp prst="textWave2">
              <a:avLst>
                <a:gd name="adj1" fmla="val 12500"/>
                <a:gd name="adj2" fmla="val 2914"/>
              </a:avLst>
            </a:prstTxWarp>
          </a:bodyPr>
          <a:lstStyle/>
          <a:p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класс</a:t>
            </a:r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70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358246" cy="6072230"/>
          </a:xfrm>
        </p:spPr>
        <p:txBody>
          <a:bodyPr/>
          <a:lstStyle/>
          <a:p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Природа – матушка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Здравствуй, зимушка – зима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Семейный очаг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Мы  - мастера умельцы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9907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57224" y="500042"/>
            <a:ext cx="7715304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285992"/>
            <a:ext cx="34290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Устное народное творчество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928802"/>
            <a:ext cx="27146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Небылицы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Частушки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Колыбельные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2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412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2714644" cy="2500330"/>
          </a:xfrm>
          <a:prstGeom prst="rect">
            <a:avLst/>
          </a:prstGeom>
        </p:spPr>
      </p:pic>
      <p:pic>
        <p:nvPicPr>
          <p:cNvPr id="3" name="Рисунок 2" descr="PICT412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08584" y="4214818"/>
            <a:ext cx="3335416" cy="2643182"/>
          </a:xfrm>
          <a:prstGeom prst="rect">
            <a:avLst/>
          </a:prstGeom>
        </p:spPr>
      </p:pic>
      <p:pic>
        <p:nvPicPr>
          <p:cNvPr id="4" name="Рисунок 3" descr="PICT41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8662" y="3214686"/>
            <a:ext cx="3357554" cy="3000372"/>
          </a:xfrm>
          <a:prstGeom prst="rect">
            <a:avLst/>
          </a:prstGeom>
        </p:spPr>
      </p:pic>
      <p:pic>
        <p:nvPicPr>
          <p:cNvPr id="9" name="Рисунок 8" descr="2010 04 22 01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000628" y="0"/>
            <a:ext cx="2857488" cy="4073440"/>
          </a:xfrm>
          <a:prstGeom prst="rect">
            <a:avLst/>
          </a:prstGeom>
        </p:spPr>
      </p:pic>
    </p:spTree>
  </p:cSld>
  <p:clrMapOvr>
    <a:masterClrMapping/>
  </p:clrMapOvr>
  <p:transition advTm="168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8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6072206"/>
            <a:ext cx="3548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Семья </a:t>
            </a:r>
            <a:r>
              <a:rPr lang="ru-RU" sz="3600" dirty="0" err="1" smtClean="0"/>
              <a:t>Шалаевых</a:t>
            </a:r>
            <a:endParaRPr lang="ru-RU" sz="3600" dirty="0"/>
          </a:p>
        </p:txBody>
      </p:sp>
    </p:spTree>
  </p:cSld>
  <p:clrMapOvr>
    <a:masterClrMapping/>
  </p:clrMapOvr>
  <p:transition advTm="3634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i="1" dirty="0" smtClean="0">
                <a:solidFill>
                  <a:srgbClr val="FF0000"/>
                </a:solidFill>
              </a:rPr>
              <a:t>Предпосылки:</a:t>
            </a:r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>1. Внедрение ФГОС </a:t>
            </a:r>
            <a:r>
              <a:rPr lang="en-US" sz="4000" i="1" dirty="0" smtClean="0">
                <a:solidFill>
                  <a:srgbClr val="002060"/>
                </a:solidFill>
              </a:rPr>
              <a:t>II </a:t>
            </a:r>
            <a:r>
              <a:rPr lang="ru-RU" sz="4000" i="1" dirty="0" smtClean="0">
                <a:solidFill>
                  <a:srgbClr val="002060"/>
                </a:solidFill>
              </a:rPr>
              <a:t>поколения;</a:t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>2. Реализация накопленного опыта.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logo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3143248"/>
            <a:ext cx="7500990" cy="2500330"/>
          </a:xfrm>
          <a:prstGeom prst="rect">
            <a:avLst/>
          </a:prstGeom>
        </p:spPr>
      </p:pic>
    </p:spTree>
  </p:cSld>
  <p:clrMapOvr>
    <a:masterClrMapping/>
  </p:clrMapOvr>
  <p:transition advTm="775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5613" y="5780782"/>
            <a:ext cx="22659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Джигитовка</a:t>
            </a:r>
          </a:p>
          <a:p>
            <a:r>
              <a:rPr lang="ru-RU" sz="2000" dirty="0" err="1" smtClean="0"/>
              <a:t>Шалаев</a:t>
            </a:r>
            <a:r>
              <a:rPr lang="ru-RU" sz="2000" dirty="0" smtClean="0"/>
              <a:t> Добрыня</a:t>
            </a:r>
            <a:endParaRPr lang="ru-RU" sz="2000" dirty="0"/>
          </a:p>
        </p:txBody>
      </p:sp>
    </p:spTree>
  </p:cSld>
  <p:clrMapOvr>
    <a:masterClrMapping/>
  </p:clrMapOvr>
  <p:transition advTm="4313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S85237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3500462" cy="285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50030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Осенины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Изображение 0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8" y="0"/>
            <a:ext cx="3428992" cy="2928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322" y="2643182"/>
            <a:ext cx="101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Колядки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01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3714728"/>
            <a:ext cx="3428992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6572272"/>
            <a:ext cx="146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Покров День</a:t>
            </a:r>
            <a:endParaRPr lang="ru-RU" dirty="0"/>
          </a:p>
        </p:txBody>
      </p:sp>
      <p:pic>
        <p:nvPicPr>
          <p:cNvPr id="8" name="Рисунок 7" descr="Изображение 123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929158" y="3786190"/>
            <a:ext cx="4214842" cy="3071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6578" y="6429396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Выборы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09276" y="2967335"/>
            <a:ext cx="4925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Ключевые дела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5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3585211" cy="2688908"/>
          </a:xfrm>
          <a:prstGeom prst="rect">
            <a:avLst/>
          </a:prstGeom>
        </p:spPr>
      </p:pic>
      <p:pic>
        <p:nvPicPr>
          <p:cNvPr id="3" name="Рисунок 2" descr="Изображение 0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06283" y="3454712"/>
            <a:ext cx="4537717" cy="3403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1" y="1000108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Масленица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            коротенька,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857628"/>
            <a:ext cx="390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Тебя встретим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хорошенько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41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dirty="0" smtClean="0"/>
              <a:t>Сотрудничество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00240"/>
            <a:ext cx="6400800" cy="43529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Музеи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Омское Казачество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ЦТ «Амурский»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Центр искусств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ДТ «Мечта»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42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1 уровень - Взаимодействие с руководителем</a:t>
            </a:r>
          </a:p>
          <a:p>
            <a:pPr marL="514350" indent="-514350">
              <a:buNone/>
            </a:pPr>
            <a:r>
              <a:rPr lang="ru-RU" dirty="0" smtClean="0"/>
              <a:t>2 уровень - Взаимодействие внутри коллектива</a:t>
            </a:r>
          </a:p>
          <a:p>
            <a:pPr marL="514350" indent="-514350">
              <a:buNone/>
            </a:pPr>
            <a:r>
              <a:rPr lang="ru-RU" dirty="0" smtClean="0"/>
              <a:t>3 уровень - Взаимодействие с социальными субъектами за пределами школы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 advTm="17766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Методика А.Н. </a:t>
            </a:r>
            <a:r>
              <a:rPr lang="ru-RU" dirty="0" err="1" smtClean="0"/>
              <a:t>Лутошкина</a:t>
            </a:r>
            <a:r>
              <a:rPr lang="ru-RU" dirty="0" smtClean="0"/>
              <a:t> «Какой у нас коллектив»</a:t>
            </a:r>
          </a:p>
          <a:p>
            <a:r>
              <a:rPr lang="ru-RU" dirty="0" smtClean="0"/>
              <a:t>Педагогическое наблюдение</a:t>
            </a:r>
          </a:p>
          <a:p>
            <a:r>
              <a:rPr lang="ru-RU" dirty="0" smtClean="0"/>
              <a:t>Тесты</a:t>
            </a:r>
          </a:p>
          <a:p>
            <a:r>
              <a:rPr lang="ru-RU" dirty="0" smtClean="0"/>
              <a:t>Самооценка детей («Я узнал как…», «Я могу помочь другим…», «У меня хорошо получается…») </a:t>
            </a:r>
            <a:endParaRPr lang="ru-RU" dirty="0"/>
          </a:p>
        </p:txBody>
      </p:sp>
    </p:spTree>
  </p:cSld>
  <p:clrMapOvr>
    <a:masterClrMapping/>
  </p:clrMapOvr>
  <p:transition advTm="403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«Традиции и обычаи народов России»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Изображение 0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17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4429155"/>
          </a:xfrm>
        </p:spPr>
        <p:txBody>
          <a:bodyPr>
            <a:normAutofit/>
          </a:bodyPr>
          <a:lstStyle/>
          <a:p>
            <a:pPr indent="180000" algn="l"/>
            <a:r>
              <a:rPr lang="ru-RU" i="1" dirty="0" smtClean="0">
                <a:solidFill>
                  <a:srgbClr val="0070C0"/>
                </a:solidFill>
              </a:rPr>
              <a:t>Цель программы: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Ввести детей в мир народной культуры, способствовать принятию ими нравственных ценностей народов России.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74099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8063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Задачи программы:</a:t>
            </a:r>
            <a:endParaRPr lang="ru-RU" sz="9600" dirty="0"/>
          </a:p>
        </p:txBody>
      </p:sp>
    </p:spTree>
  </p:cSld>
  <p:clrMapOvr>
    <a:masterClrMapping/>
  </p:clrMapOvr>
  <p:transition advTm="1344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0720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создание условий для интеллектуального, нравственного и эмоционального самовыражения младших школьников, развитие познавательного потенциала личности.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5049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8781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dirty="0" smtClean="0"/>
              <a:t>- создание условий  для формирования и сплочения коллектива и развития личности в нем</a:t>
            </a:r>
            <a:endParaRPr lang="ru-RU" dirty="0"/>
          </a:p>
        </p:txBody>
      </p:sp>
    </p:spTree>
  </p:cSld>
  <p:clrMapOvr>
    <a:masterClrMapping/>
  </p:clrMapOvr>
  <p:transition advTm="5391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dirty="0" smtClean="0"/>
              <a:t>- формирование толерантности как нормы осознанного и доброжелательного отношения к другому человеку, его традициям, ценностям народов России</a:t>
            </a:r>
            <a:endParaRPr lang="ru-RU" dirty="0"/>
          </a:p>
        </p:txBody>
      </p:sp>
    </p:spTree>
  </p:cSld>
  <p:clrMapOvr>
    <a:masterClrMapping/>
  </p:clrMapOvr>
  <p:transition advTm="9516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289</Words>
  <Application>Microsoft Office PowerPoint</Application>
  <PresentationFormat>Экран (4:3)</PresentationFormat>
  <Paragraphs>85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Народное творчество как средство духовно-нравственного воспитания младших школьников.</vt:lpstr>
      <vt:lpstr>Из опыта работы учителя начальных классов МОУ «СОШ №17» Решетняк И.А.</vt:lpstr>
      <vt:lpstr>Предпосылки: 1. Внедрение ФГОС II поколения; 2. Реализация накопленного опыта.</vt:lpstr>
      <vt:lpstr>«Традиции и обычаи народов России»</vt:lpstr>
      <vt:lpstr>Цель программы:  Ввести детей в мир народной культуры, способствовать принятию ими нравственных ценностей народов России.</vt:lpstr>
      <vt:lpstr>Задачи программы:</vt:lpstr>
      <vt:lpstr> - создание условий для интеллектуального, нравственного и эмоционального самовыражения младших школьников, развитие познавательного потенциала личности.</vt:lpstr>
      <vt:lpstr>- создание условий  для формирования и сплочения коллектива и развития личности в нем</vt:lpstr>
      <vt:lpstr>- формирование толерантности как нормы осознанного и доброжелательного отношения к другому человеку, его традициям, ценностям народов России</vt:lpstr>
      <vt:lpstr>- воспитание у детей уважительного отношения к своему прошлому, к истории и культуре своего народа</vt:lpstr>
      <vt:lpstr>Принципы программы:</vt:lpstr>
      <vt:lpstr>Слайд 12</vt:lpstr>
      <vt:lpstr>Виды деятельности:</vt:lpstr>
      <vt:lpstr>Игровая</vt:lpstr>
      <vt:lpstr>Слайд 15</vt:lpstr>
      <vt:lpstr>Слайд 16</vt:lpstr>
      <vt:lpstr>Слайд 17</vt:lpstr>
      <vt:lpstr>Слайд 18</vt:lpstr>
      <vt:lpstr>Реализация программы - 4 года</vt:lpstr>
      <vt:lpstr>Ключевые дела</vt:lpstr>
      <vt:lpstr>Театральный праздник</vt:lpstr>
      <vt:lpstr>Ярмарка</vt:lpstr>
      <vt:lpstr>Народные гуляния</vt:lpstr>
      <vt:lpstr>Выставка</vt:lpstr>
      <vt:lpstr>1 класс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Сотрудничество</vt:lpstr>
      <vt:lpstr>Воспитательные результаты</vt:lpstr>
      <vt:lpstr>Диагностика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Народное творчество как средство духовно-нравственного воспитания младших школьников.</dc:title>
  <dc:creator>Admin</dc:creator>
  <cp:lastModifiedBy>Admin</cp:lastModifiedBy>
  <cp:revision>43</cp:revision>
  <dcterms:created xsi:type="dcterms:W3CDTF">2011-12-19T17:16:00Z</dcterms:created>
  <dcterms:modified xsi:type="dcterms:W3CDTF">2012-01-06T20:20:47Z</dcterms:modified>
</cp:coreProperties>
</file>