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63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4C00-9AAC-4364-9DD8-825E37FA43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CDF1-B18D-42DC-8ECB-7F5A3EC702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0%D0%BE%D0%BC%D0%B0%D0%BD%D0%BE-%D0%B3%D0%B5%D1%80%D0%BC%D0%B0%D0%BD%D1%81%D0%BA%D0%BE%D0%B5_%D0%BF%D1%80%D0%B0%D0%B2%D0%B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umb-laws.net.ru/usa-ny-1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ru.wikipedia.org/wiki/%D0%9E%D0%B1%D1%89%D0%B5%D0%B5_%D0%BF%D1%80%D0%B0%D0%B2%D0%BE" TargetMode="External"/><Relationship Id="rId4" Type="http://schemas.openxmlformats.org/officeDocument/2006/relationships/hyperlink" Target="http://ru.wikipedia.org/wiki/%D0%9A%D0%B0%D0%BD%D0%BE%D0%BD%D0%B8%D1%87%D0%B5%D1%81%D0%BA%D0%BE%D0%B5_%D0%BF%D1%80%D0%B0%D0%B2%D0%B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3%D0%B4_%D0%BF%D1%80%D0%B8%D1%81%D1%8F%D0%B6%D0%BD%D1%8B%D1%85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ru.wikipedia.org/wiki/%D0%90%D0%BD%D0%B3%D0%BB%D0%B8%D0%B9%D1%81%D0%BA%D0%B8%D0%B9_%D1%8F%D0%B7%D1%8B%D0%BA" TargetMode="External"/><Relationship Id="rId4" Type="http://schemas.openxmlformats.org/officeDocument/2006/relationships/hyperlink" Target="http://ru.wikipedia.org/wiki/%D0%9B%D0%B0%D1%82%D0%B8%D0%BD%D1%81%D0%BA%D0%B8%D0%B9_%D1%8F%D0%B7%D1%8B%D0%B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XIV_%D0%B2%D0%B5%D0%BA" TargetMode="External"/><Relationship Id="rId3" Type="http://schemas.openxmlformats.org/officeDocument/2006/relationships/hyperlink" Target="http://ru.wikipedia.org/wiki/%D0%90%D0%BD%D0%B3%D0%BB%D0%B8%D0%B9%D1%81%D0%BA%D0%B8%D0%B9_%D1%8F%D0%B7%D1%8B%D0%BA" TargetMode="External"/><Relationship Id="rId7" Type="http://schemas.openxmlformats.org/officeDocument/2006/relationships/hyperlink" Target="http://ru.wikipedia.org/wiki/XIII_%D0%B2%D0%B5%D0%BA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F%D1%80%D0%B0%D0%B2%D0%BE_%D1%81%D0%BF%D1%80%D0%B0%D0%B2%D0%B5%D0%B4%D0%BB%D0%B8%D0%B2%D0%BE%D1%81%D1%82%D0%B8" TargetMode="External"/><Relationship Id="rId11" Type="http://schemas.openxmlformats.org/officeDocument/2006/relationships/hyperlink" Target="http://ru.wikipedia.org/wiki/%D0%98%D1%81%D1%82%D0%BE%D1%87%D0%BD%D0%B8%D0%BA_%D0%BF%D1%80%D0%B0%D0%B2%D0%B0" TargetMode="External"/><Relationship Id="rId5" Type="http://schemas.openxmlformats.org/officeDocument/2006/relationships/hyperlink" Target="http://ru.wikipedia.org/wiki/%D0%90%D0%BD%D0%B3%D0%BB%D0%BE%D1%81%D0%B0%D0%BA%D1%81%D0%BE%D0%BD%D1%81%D0%BA%D0%B0%D1%8F_%D0%BF%D1%80%D0%B0%D0%B2%D0%BE%D0%B2%D0%B0%D1%8F_%D1%81%D0%B5%D0%BC%D1%8C%D1%8F" TargetMode="External"/><Relationship Id="rId10" Type="http://schemas.openxmlformats.org/officeDocument/2006/relationships/hyperlink" Target="http://ru.wikipedia.org/w/index.php?title=%D0%9A%D0%BE%D1%80%D0%BE%D0%BB%D0%B5%D0%B2%D1%81%D0%BA%D0%B8%D0%B9_%D1%81%D1%83%D0%B4&amp;action=edit&amp;redlink=1" TargetMode="External"/><Relationship Id="rId4" Type="http://schemas.openxmlformats.org/officeDocument/2006/relationships/hyperlink" Target="http://ru.wikipedia.org/wiki/%D0%A1%D1%83%D0%B4%D0%B5%D0%B1%D0%BD%D1%8B%D0%B9_%D0%BF%D1%80%D0%B5%D1%86%D0%B5%D0%B4%D0%B5%D0%BD%D1%82" TargetMode="External"/><Relationship Id="rId9" Type="http://schemas.openxmlformats.org/officeDocument/2006/relationships/hyperlink" Target="http://ru.wikipedia.org/wiki/%D0%9F%D1%80%D0%B0%D0%B2%D0%BE%D0%B2%D0%BE%D0%B9_%D0%BE%D0%B1%D1%8B%D1%87%D0%B0%D0%B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1%80%D0%B8%D1%82%D0%B0%D0%BD%D1%81%D0%BA%D0%B0%D1%8F_%D0%B8%D0%BC%D0%BF%D0%B5%D1%80%D0%B8%D1%8F" TargetMode="External"/><Relationship Id="rId3" Type="http://schemas.openxmlformats.org/officeDocument/2006/relationships/hyperlink" Target="http://ru.wikipedia.org/wiki/%D0%A1%D0%A8%D0%90" TargetMode="External"/><Relationship Id="rId7" Type="http://schemas.openxmlformats.org/officeDocument/2006/relationships/hyperlink" Target="http://ru.wikipedia.org/wiki/%D0%A4%D1%80%D0%B0%D0%BD%D1%86%D1%83%D0%B7%D1%81%D0%BA%D0%BE%D0%B5_%D0%BF%D1%80%D0%B0%D0%B2%D0%BE" TargetMode="External"/><Relationship Id="rId2" Type="http://schemas.openxmlformats.org/officeDocument/2006/relationships/hyperlink" Target="http://ru.wikipedia.org/wiki/%D0%92%D0%B5%D0%BB%D0%B8%D0%BA%D0%BE%D0%B1%D1%80%D0%B8%D1%82%D0%B0%D0%BD%D0%B8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A%D0%B2%D0%B5%D0%B1%D0%B5%D0%BA" TargetMode="External"/><Relationship Id="rId5" Type="http://schemas.openxmlformats.org/officeDocument/2006/relationships/hyperlink" Target="http://ru.wikipedia.org/wiki/%D0%9B%D1%83%D0%B8%D0%B7%D0%B8%D0%B0%D0%BD%D0%B0" TargetMode="External"/><Relationship Id="rId4" Type="http://schemas.openxmlformats.org/officeDocument/2006/relationships/hyperlink" Target="http://ru.wikipedia.org/wiki/%D0%9A%D0%B0%D0%BD%D0%B0%D0%B4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Англо-саксонское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Деловая игра</a:t>
            </a:r>
            <a:endParaRPr lang="ru-RU" dirty="0"/>
          </a:p>
        </p:txBody>
      </p:sp>
      <p:pic>
        <p:nvPicPr>
          <p:cNvPr id="4" name="Содержимое 3" descr="су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355" y="304800"/>
            <a:ext cx="2310245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.</a:t>
            </a:r>
            <a:r>
              <a:rPr lang="ru-RU" dirty="0"/>
              <a:t> Англосаксонское общее право отличается от правовых и юридических систем </a:t>
            </a:r>
            <a:r>
              <a:rPr lang="ru-RU" dirty="0">
                <a:hlinkClick r:id="rId2" tooltip="Романо-германское право"/>
              </a:rPr>
              <a:t>романо-германского типа</a:t>
            </a:r>
            <a:r>
              <a:rPr lang="ru-RU" dirty="0"/>
              <a:t> — кодифицированных. Общеправовые системы придают большое значение судебным решениям, которые считаются «нормой права» с той же силой закона, как и акты парламента.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кодекс Наполеона, прямо запрещает французскому судье создавать судебный прецедент.</a:t>
            </a:r>
          </a:p>
        </p:txBody>
      </p:sp>
      <p:pic>
        <p:nvPicPr>
          <p:cNvPr id="4" name="Содержимое 3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3276600"/>
            <a:ext cx="4577892" cy="3429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Казусы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Special cases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dirty="0"/>
              <a:t>Глупые законы Нью-Йорка, США </a:t>
            </a:r>
            <a:endParaRPr lang="ru-RU" sz="2800" dirty="0"/>
          </a:p>
          <a:p>
            <a:r>
              <a:rPr lang="ru-RU" dirty="0"/>
              <a:t>Женщине можно ходить по улицам </a:t>
            </a:r>
            <a:r>
              <a:rPr lang="ru-RU" dirty="0" err="1"/>
              <a:t>топлесс</a:t>
            </a:r>
            <a:r>
              <a:rPr lang="ru-RU" dirty="0"/>
              <a:t>, но только в том случае, если она ясно дает понять, что </a:t>
            </a:r>
            <a:r>
              <a:rPr lang="ru-RU" dirty="0" err="1"/>
              <a:t>топлесс</a:t>
            </a:r>
            <a:r>
              <a:rPr lang="ru-RU" dirty="0"/>
              <a:t> "не является частью ее бизнеса".</a:t>
            </a:r>
            <a:endParaRPr lang="ru-RU" sz="2800" dirty="0"/>
          </a:p>
          <a:p>
            <a:r>
              <a:rPr lang="ru-RU" dirty="0"/>
              <a:t>Запрещается курить, находясь ближе 30 метров от входа в ближайшее здание.</a:t>
            </a:r>
            <a:endParaRPr lang="ru-RU" sz="2800" dirty="0"/>
          </a:p>
          <a:p>
            <a:r>
              <a:rPr lang="ru-RU" dirty="0"/>
              <a:t>Жителям штата запрещается приветствовать друг друга, засовывая друг другу в нос пальцы.</a:t>
            </a:r>
            <a:endParaRPr lang="ru-RU" sz="2800" dirty="0"/>
          </a:p>
          <a:p>
            <a:r>
              <a:rPr lang="ru-RU" dirty="0"/>
              <a:t>За попытку флирта на улице полагается штраф в $25.</a:t>
            </a:r>
            <a:endParaRPr lang="ru-RU" sz="2800" dirty="0"/>
          </a:p>
          <a:p>
            <a:r>
              <a:rPr lang="ru-RU" dirty="0"/>
              <a:t>Закон запрещает бросать кому-либо в голову мячи ради развлечения.</a:t>
            </a:r>
            <a:endParaRPr lang="ru-RU" sz="2800" dirty="0"/>
          </a:p>
          <a:p>
            <a:r>
              <a:rPr lang="ru-RU" dirty="0"/>
              <a:t>Старый закон предусматривает смертную казнь за ... прыжки с крыши здания.</a:t>
            </a:r>
            <a:endParaRPr lang="ru-RU" sz="2800" dirty="0"/>
          </a:p>
          <a:p>
            <a:r>
              <a:rPr lang="ru-RU" dirty="0"/>
              <a:t>По воскресеньям запрещается носить мороженое в кармане своих штанов.</a:t>
            </a:r>
            <a:endParaRPr lang="ru-RU" sz="2800" dirty="0"/>
          </a:p>
          <a:p>
            <a:r>
              <a:rPr lang="ru-RU" dirty="0"/>
              <a:t>Закон предписывает каждому, кто едет в лифте, ни с кем не разговаривать, держать руки скрещенными на животе и смотреть строго на двери лифта.</a:t>
            </a:r>
            <a:endParaRPr lang="ru-RU" sz="2800" dirty="0"/>
          </a:p>
          <a:p>
            <a:r>
              <a:rPr lang="ru-RU" dirty="0"/>
              <a:t>Запрещается носить домашние шлепанцы после 10:00 утра.</a:t>
            </a:r>
            <a:endParaRPr lang="ru-RU" sz="2800" dirty="0"/>
          </a:p>
          <a:p>
            <a:r>
              <a:rPr lang="ru-RU" dirty="0" err="1"/>
              <a:t>Carmel</a:t>
            </a:r>
            <a:endParaRPr lang="ru-RU" sz="2800" dirty="0"/>
          </a:p>
          <a:p>
            <a:r>
              <a:rPr lang="ru-RU" dirty="0"/>
              <a:t>Запрещено поедать мороженое стоя в это время на обочине автомобильной дороги.</a:t>
            </a:r>
            <a:endParaRPr lang="ru-RU" sz="2800" dirty="0"/>
          </a:p>
          <a:p>
            <a:r>
              <a:rPr lang="ru-RU" dirty="0"/>
              <a:t>На территории города женщинам запрещено ходить в туфлях на высоком каблуке.</a:t>
            </a:r>
            <a:endParaRPr lang="ru-RU" sz="2800" dirty="0"/>
          </a:p>
          <a:p>
            <a:r>
              <a:rPr lang="ru-RU" dirty="0" err="1"/>
              <a:t>Greene</a:t>
            </a:r>
            <a:endParaRPr lang="ru-RU" sz="2800" dirty="0"/>
          </a:p>
          <a:p>
            <a:r>
              <a:rPr lang="ru-RU" dirty="0"/>
              <a:t>Во время проведения концерта запрещается есть орехи.</a:t>
            </a:r>
            <a:endParaRPr lang="ru-RU" sz="2800" dirty="0"/>
          </a:p>
          <a:p>
            <a:r>
              <a:rPr lang="ru-RU" dirty="0" err="1"/>
              <a:t>Ocean</a:t>
            </a:r>
            <a:r>
              <a:rPr lang="ru-RU" dirty="0"/>
              <a:t> </a:t>
            </a:r>
            <a:r>
              <a:rPr lang="ru-RU" dirty="0" err="1"/>
              <a:t>City</a:t>
            </a:r>
            <a:endParaRPr lang="ru-RU" sz="2800" dirty="0"/>
          </a:p>
          <a:p>
            <a:endParaRPr lang="ru-RU" sz="2800" dirty="0"/>
          </a:p>
          <a:p>
            <a:r>
              <a:rPr lang="en-US" b="1" i="1" dirty="0"/>
              <a:t> </a:t>
            </a:r>
            <a:endParaRPr lang="ru-RU" sz="2800" dirty="0"/>
          </a:p>
          <a:p>
            <a:r>
              <a:rPr lang="en-US" b="1" i="1" dirty="0"/>
              <a:t> </a:t>
            </a:r>
            <a:endParaRPr lang="ru-RU" sz="2800" dirty="0"/>
          </a:p>
          <a:p>
            <a:r>
              <a:rPr lang="en-US" b="1" i="1" dirty="0"/>
              <a:t> 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Казусы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Special cases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Закон, принятый в начале 1900х годов, запрещает мужчинам появляться на Бродвее </a:t>
            </a:r>
            <a:r>
              <a:rPr lang="ru-RU" dirty="0" err="1" smtClean="0"/>
              <a:t>топлесс</a:t>
            </a:r>
            <a:r>
              <a:rPr lang="ru-RU" dirty="0" smtClean="0"/>
              <a:t> - куртка, рубашка или футболка являются необходимым элементом одежды во время нахождения на этой улице.</a:t>
            </a:r>
            <a:endParaRPr lang="ru-RU" sz="2800" dirty="0" smtClean="0"/>
          </a:p>
          <a:p>
            <a:r>
              <a:rPr lang="ru-RU" dirty="0" smtClean="0"/>
              <a:t>Запрещено принимать пищу во время купания в океане.</a:t>
            </a:r>
            <a:endParaRPr lang="ru-RU" sz="2800" dirty="0" smtClean="0"/>
          </a:p>
          <a:p>
            <a:r>
              <a:rPr lang="ru-RU" dirty="0" smtClean="0"/>
              <a:t>Запрещено хлюпать и чавкать во время поедания супа в заведении общественного питания.</a:t>
            </a:r>
            <a:endParaRPr lang="ru-RU" sz="2800" dirty="0" smtClean="0"/>
          </a:p>
          <a:p>
            <a:r>
              <a:rPr lang="ru-RU" dirty="0" smtClean="0"/>
              <a:t>По воскресеньям запрещено играть в </a:t>
            </a:r>
            <a:r>
              <a:rPr lang="ru-RU" dirty="0" err="1" smtClean="0"/>
              <a:t>пинболл</a:t>
            </a:r>
            <a:r>
              <a:rPr lang="ru-RU" dirty="0" smtClean="0"/>
              <a:t> на игровых автоматах.</a:t>
            </a:r>
            <a:endParaRPr lang="ru-RU" sz="2800" dirty="0" smtClean="0"/>
          </a:p>
          <a:p>
            <a:r>
              <a:rPr lang="ru-RU" dirty="0" smtClean="0"/>
              <a:t>Запрещается продавать недоваренные или недожаренные гамбургеры.</a:t>
            </a:r>
            <a:endParaRPr lang="ru-RU" sz="2800" dirty="0" smtClean="0"/>
          </a:p>
          <a:p>
            <a:r>
              <a:rPr lang="ru-RU" dirty="0" smtClean="0"/>
              <a:t>Является незаконным принимать пищу прямо на улице в жилой зоне города.</a:t>
            </a:r>
            <a:endParaRPr lang="ru-RU" sz="2800" dirty="0" smtClean="0"/>
          </a:p>
          <a:p>
            <a:r>
              <a:rPr lang="ru-RU" dirty="0" smtClean="0"/>
              <a:t>Единственным напитком который разрешено употреблять во время пребывания на пляже является обычная питьевая вода и только в пластиковых прозрачных бутылках.</a:t>
            </a:r>
            <a:endParaRPr lang="ru-RU" sz="2800" dirty="0" smtClean="0"/>
          </a:p>
          <a:p>
            <a:r>
              <a:rPr lang="ru-RU" dirty="0" err="1" smtClean="0"/>
              <a:t>Sag</a:t>
            </a:r>
            <a:r>
              <a:rPr lang="ru-RU" dirty="0" smtClean="0"/>
              <a:t> </a:t>
            </a:r>
            <a:r>
              <a:rPr lang="ru-RU" dirty="0" err="1" smtClean="0"/>
              <a:t>Harbor</a:t>
            </a:r>
            <a:endParaRPr lang="ru-RU" sz="2800" dirty="0" smtClean="0"/>
          </a:p>
          <a:p>
            <a:r>
              <a:rPr lang="ru-RU" dirty="0" smtClean="0"/>
              <a:t>В деловой части города гражданам запрещается раздеваться сидя в собственном автомобиле. </a:t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.</a:t>
            </a:r>
            <a:endParaRPr lang="ru-RU" sz="2800" dirty="0" smtClean="0"/>
          </a:p>
          <a:p>
            <a:r>
              <a:rPr lang="ru-RU" dirty="0" smtClean="0"/>
              <a:t>Закон обязывает любого, кто захочет сходить в баню в черте города, озаботиться приобретением "подходящего для помывки в бане костюма". </a:t>
            </a:r>
            <a:br>
              <a:rPr lang="ru-RU" dirty="0" smtClean="0"/>
            </a:br>
            <a:endParaRPr lang="ru-RU" sz="2800" dirty="0" smtClean="0"/>
          </a:p>
          <a:p>
            <a:r>
              <a:rPr lang="ru-RU" dirty="0" smtClean="0"/>
              <a:t>Поливать газоны водой разрешается только из садового шланга, который поливающий держит собственными руками.</a:t>
            </a:r>
            <a:endParaRPr lang="ru-RU" sz="2800" dirty="0" smtClean="0"/>
          </a:p>
          <a:p>
            <a:pPr lvl="1"/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dirty="0" smtClean="0"/>
              <a:t> </a:t>
            </a:r>
            <a:endParaRPr lang="ru-RU" sz="2400" dirty="0" smtClean="0"/>
          </a:p>
          <a:p>
            <a:r>
              <a:rPr lang="en-US" b="1" i="1" dirty="0" smtClean="0"/>
              <a:t> </a:t>
            </a:r>
            <a:endParaRPr lang="ru-RU" sz="2800" dirty="0" smtClean="0"/>
          </a:p>
          <a:p>
            <a:r>
              <a:rPr lang="en-US" b="1" i="1" dirty="0" smtClean="0"/>
              <a:t> </a:t>
            </a:r>
            <a:endParaRPr lang="ru-RU" sz="2800" dirty="0" smtClean="0"/>
          </a:p>
          <a:p>
            <a:r>
              <a:rPr lang="en-US" b="1" i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Англо-саксы</a:t>
            </a:r>
            <a:br>
              <a:rPr lang="ru-RU" dirty="0" smtClean="0"/>
            </a:br>
            <a:r>
              <a:rPr lang="en-US" dirty="0" smtClean="0"/>
              <a:t>Anglo-</a:t>
            </a:r>
            <a:r>
              <a:rPr lang="en-US" dirty="0" err="1" smtClean="0"/>
              <a:t>Saxsons</a:t>
            </a:r>
            <a:endParaRPr lang="ru-RU" dirty="0"/>
          </a:p>
        </p:txBody>
      </p:sp>
      <p:pic>
        <p:nvPicPr>
          <p:cNvPr id="4" name="Содержимое 3" descr="2e7e9947bd11d48e016511578e5c0774_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8216" y="2455005"/>
            <a:ext cx="5687568" cy="281635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pic>
        <p:nvPicPr>
          <p:cNvPr id="4" name="Содержимое 3" descr="судь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676400"/>
            <a:ext cx="3588790" cy="2964021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отличие англо-саксонского права от кодифицированного германо-романского.</a:t>
            </a:r>
          </a:p>
          <a:p>
            <a:r>
              <a:rPr lang="ru-RU" dirty="0" smtClean="0"/>
              <a:t>Почему англичане не отказываются от своей судебной системы?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Общее право</a:t>
            </a:r>
            <a:endParaRPr lang="ru-RU" dirty="0"/>
          </a:p>
        </p:txBody>
      </p:sp>
      <p:pic>
        <p:nvPicPr>
          <p:cNvPr id="4" name="Содержимое 3" descr="англо-саксы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3508772" cy="2339181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. В XII—XIII веках термин </a:t>
            </a:r>
            <a:r>
              <a:rPr lang="ru-RU" i="1" dirty="0"/>
              <a:t>общее право</a:t>
            </a:r>
            <a:r>
              <a:rPr lang="ru-RU" dirty="0"/>
              <a:t> (</a:t>
            </a:r>
            <a:r>
              <a:rPr lang="ru-RU" dirty="0">
                <a:hlinkClick r:id="rId3" tooltip="Латинский язык"/>
              </a:rPr>
              <a:t>лат.</a:t>
            </a:r>
            <a:r>
              <a:rPr lang="ru-RU" dirty="0"/>
              <a:t> </a:t>
            </a:r>
            <a:r>
              <a:rPr lang="la-Latn" i="1" dirty="0"/>
              <a:t>jus commune</a:t>
            </a:r>
            <a:r>
              <a:rPr lang="ru-RU" dirty="0"/>
              <a:t>) был понятием </a:t>
            </a:r>
            <a:r>
              <a:rPr lang="ru-RU" dirty="0">
                <a:hlinkClick r:id="rId4" tooltip="Каноническое право"/>
              </a:rPr>
              <a:t>римско-канонического права</a:t>
            </a:r>
            <a:r>
              <a:rPr lang="ru-RU" dirty="0"/>
              <a:t> и обозначал ту его часть, которая применялась во всем христианском мире, в отличие от местных обычаев (</a:t>
            </a:r>
            <a:r>
              <a:rPr lang="ru-RU" dirty="0">
                <a:hlinkClick r:id="rId3" tooltip="Латинский язык"/>
              </a:rPr>
              <a:t>лат.</a:t>
            </a:r>
            <a:r>
              <a:rPr lang="ru-RU" dirty="0"/>
              <a:t> </a:t>
            </a:r>
            <a:r>
              <a:rPr lang="la-Latn" i="1" dirty="0"/>
              <a:t>lex terrae</a:t>
            </a:r>
            <a:r>
              <a:rPr lang="ru-RU" dirty="0"/>
              <a:t>)</a:t>
            </a:r>
            <a:r>
              <a:rPr lang="ru-RU" baseline="30000" dirty="0">
                <a:hlinkClick r:id="rId5"/>
              </a:rPr>
              <a:t>[1]</a:t>
            </a:r>
            <a:r>
              <a:rPr lang="ru-RU" dirty="0"/>
              <a:t>. Из канонического права этот термин перешёл в создававшуюся в эту эпоху систему королевских судов, также общую для всей средневековой Англии и существовавшую наряду с местными феодальными судами — графскими судами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Королевский суд</a:t>
            </a:r>
            <a:endParaRPr lang="ru-RU" dirty="0"/>
          </a:p>
        </p:txBody>
      </p:sp>
      <p:pic>
        <p:nvPicPr>
          <p:cNvPr id="4" name="Содержимое 3" descr="англо-саксы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3795449" cy="32004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XII веке английские короли начали посылать своих чиновников для решения вопросов управления, в том числе судебных, по различным местам своего королевства. Поначалу они опирались не на королевские законы, которых в то время не существовало, а на опрос свидетелей или соседей, часто в количестве 12 человек, из которых позже сформировалось </a:t>
            </a:r>
            <a:r>
              <a:rPr lang="ru-RU" dirty="0">
                <a:hlinkClick r:id="rId3" tooltip="Суд присяжных"/>
              </a:rPr>
              <a:t>жюри присяжных</a:t>
            </a:r>
            <a:r>
              <a:rPr lang="ru-RU" dirty="0"/>
              <a:t>. В конце XII века опыт работы королевских судей начали обобщать в виде трактатов по английскому общему праву. Первыми из них считаются книга </a:t>
            </a:r>
            <a:r>
              <a:rPr lang="ru-RU" dirty="0" err="1"/>
              <a:t>Глэнвилла</a:t>
            </a:r>
            <a:r>
              <a:rPr lang="ru-RU" dirty="0"/>
              <a:t> «Трактат о законах и обычаях королевства Англии» (</a:t>
            </a:r>
            <a:r>
              <a:rPr lang="ru-RU" dirty="0">
                <a:hlinkClick r:id="rId4" tooltip="Латинский язык"/>
              </a:rPr>
              <a:t>лат.</a:t>
            </a:r>
            <a:r>
              <a:rPr lang="ru-RU" dirty="0"/>
              <a:t> </a:t>
            </a:r>
            <a:r>
              <a:rPr lang="la-Latn" i="1" dirty="0"/>
              <a:t>Tractatus de Legibus et Consuetudinibus Regni Anglae</a:t>
            </a:r>
            <a:r>
              <a:rPr lang="en-US" dirty="0"/>
              <a:t>) </a:t>
            </a:r>
            <a:r>
              <a:rPr lang="ru-RU" dirty="0"/>
              <a:t>и</a:t>
            </a:r>
            <a:r>
              <a:rPr lang="en-US" dirty="0"/>
              <a:t> «</a:t>
            </a:r>
            <a:r>
              <a:rPr lang="ru-RU" dirty="0"/>
              <a:t>Беседа казначея</a:t>
            </a:r>
            <a:r>
              <a:rPr lang="en-US" dirty="0"/>
              <a:t>» (</a:t>
            </a:r>
            <a:r>
              <a:rPr lang="ru-RU" dirty="0" err="1">
                <a:hlinkClick r:id="rId5" tooltip="Английский язык"/>
              </a:rPr>
              <a:t>англ</a:t>
            </a:r>
            <a:r>
              <a:rPr lang="en-US" dirty="0">
                <a:hlinkClick r:id="rId5" tooltip="Английский язык"/>
              </a:rPr>
              <a:t>.</a:t>
            </a:r>
            <a:r>
              <a:rPr lang="en-US" dirty="0"/>
              <a:t> </a:t>
            </a:r>
            <a:r>
              <a:rPr lang="en-US" i="1" dirty="0"/>
              <a:t>The Dialogue of the </a:t>
            </a:r>
            <a:r>
              <a:rPr lang="en-US" i="1" dirty="0" err="1"/>
              <a:t>Exachenquer</a:t>
            </a:r>
            <a:r>
              <a:rPr lang="en-US" dirty="0"/>
              <a:t>), </a:t>
            </a:r>
            <a:r>
              <a:rPr lang="ru-RU" dirty="0"/>
              <a:t>авторство которой приписывают епископу Кентерберийскому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Жюри присяжных</a:t>
            </a:r>
            <a:endParaRPr lang="ru-RU" dirty="0"/>
          </a:p>
        </p:txBody>
      </p:sp>
      <p:pic>
        <p:nvPicPr>
          <p:cNvPr id="4" name="Содержимое 3" descr="пр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469130" cy="353290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Общее право</a:t>
            </a:r>
            <a:endParaRPr lang="ru-RU" dirty="0"/>
          </a:p>
        </p:txBody>
      </p:sp>
      <p:pic>
        <p:nvPicPr>
          <p:cNvPr id="4" name="Содержимое 3" descr="Eike_von_Repgow_Oldenburger_Sachsenspiege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72590" y="2864961"/>
            <a:ext cx="1607820" cy="199644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(</a:t>
            </a:r>
            <a:r>
              <a:rPr lang="ru-RU" dirty="0">
                <a:hlinkClick r:id="rId3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 err="1"/>
              <a:t>common</a:t>
            </a:r>
            <a:r>
              <a:rPr lang="ru-RU" i="1" dirty="0"/>
              <a:t> </a:t>
            </a:r>
            <a:r>
              <a:rPr lang="ru-RU" i="1" dirty="0" err="1"/>
              <a:t>law</a:t>
            </a:r>
            <a:r>
              <a:rPr lang="ru-RU" dirty="0"/>
              <a:t>) — единая система </a:t>
            </a:r>
            <a:r>
              <a:rPr lang="ru-RU" dirty="0">
                <a:hlinkClick r:id="rId4" tooltip="Судебный прецедент"/>
              </a:rPr>
              <a:t>прецедентов</a:t>
            </a:r>
            <a:r>
              <a:rPr lang="ru-RU" dirty="0"/>
              <a:t>, общая для всей Великобритании, одна из составных частей </a:t>
            </a:r>
            <a:r>
              <a:rPr lang="ru-RU" dirty="0">
                <a:hlinkClick r:id="rId5" tooltip="Англосаксонская правовая семья"/>
              </a:rPr>
              <a:t>англосаксонской правовой системы</a:t>
            </a:r>
            <a:r>
              <a:rPr lang="ru-RU" dirty="0"/>
              <a:t> наряду с </a:t>
            </a:r>
            <a:r>
              <a:rPr lang="ru-RU" dirty="0">
                <a:hlinkClick r:id="rId6" tooltip="Право справедливости"/>
              </a:rPr>
              <a:t>правом справедливости</a:t>
            </a:r>
            <a:r>
              <a:rPr lang="ru-RU" dirty="0"/>
              <a:t> (</a:t>
            </a:r>
            <a:r>
              <a:rPr lang="ru-RU" dirty="0">
                <a:hlinkClick r:id="rId3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 err="1"/>
              <a:t>law</a:t>
            </a:r>
            <a:r>
              <a:rPr lang="ru-RU" i="1" dirty="0"/>
              <a:t> </a:t>
            </a:r>
            <a:r>
              <a:rPr lang="ru-RU" i="1" dirty="0" err="1"/>
              <a:t>of</a:t>
            </a:r>
            <a:r>
              <a:rPr lang="ru-RU" i="1" dirty="0"/>
              <a:t> </a:t>
            </a:r>
            <a:r>
              <a:rPr lang="ru-RU" i="1" dirty="0" err="1"/>
              <a:t>equity</a:t>
            </a:r>
            <a:r>
              <a:rPr lang="ru-RU" dirty="0"/>
              <a:t>). Сложилось в </a:t>
            </a:r>
            <a:r>
              <a:rPr lang="ru-RU" dirty="0">
                <a:hlinkClick r:id="rId7" tooltip="XIII век"/>
              </a:rPr>
              <a:t>XIII</a:t>
            </a:r>
            <a:r>
              <a:rPr lang="ru-RU" dirty="0"/>
              <a:t>—</a:t>
            </a:r>
            <a:r>
              <a:rPr lang="ru-RU" dirty="0">
                <a:hlinkClick r:id="rId8" tooltip="XIV век"/>
              </a:rPr>
              <a:t>XIV веках</a:t>
            </a:r>
            <a:r>
              <a:rPr lang="ru-RU" dirty="0"/>
              <a:t> на основе местных </a:t>
            </a:r>
            <a:r>
              <a:rPr lang="ru-RU" dirty="0">
                <a:hlinkClick r:id="rId9" tooltip="Правовой обычай"/>
              </a:rPr>
              <a:t>обычаев</a:t>
            </a:r>
            <a:r>
              <a:rPr lang="ru-RU" dirty="0"/>
              <a:t> и практики </a:t>
            </a:r>
            <a:r>
              <a:rPr lang="ru-RU" dirty="0">
                <a:hlinkClick r:id="rId10" tooltip="Королевский суд (страница отсутствует)"/>
              </a:rPr>
              <a:t>королевских судов</a:t>
            </a:r>
            <a:r>
              <a:rPr lang="ru-RU" dirty="0"/>
              <a:t>. Главным </a:t>
            </a:r>
            <a:r>
              <a:rPr lang="ru-RU" dirty="0">
                <a:hlinkClick r:id="rId11" tooltip="Источник права"/>
              </a:rPr>
              <a:t>источником права</a:t>
            </a:r>
            <a:r>
              <a:rPr lang="ru-RU" dirty="0"/>
              <a:t> в системе общего права признается судебный прецедент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обязывающая </a:t>
            </a:r>
            <a:r>
              <a:rPr lang="ru-RU" dirty="0"/>
              <a:t>сила прецедентов — </a:t>
            </a:r>
            <a:r>
              <a:rPr lang="ru-RU" dirty="0">
                <a:hlinkClick r:id="rId2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 err="1"/>
              <a:t>stare</a:t>
            </a:r>
            <a:r>
              <a:rPr lang="ru-RU" i="1" dirty="0"/>
              <a:t> </a:t>
            </a:r>
            <a:r>
              <a:rPr lang="ru-RU" i="1" dirty="0" err="1"/>
              <a:t>decisis</a:t>
            </a:r>
            <a:r>
              <a:rPr lang="ru-RU" dirty="0"/>
              <a:t>).</a:t>
            </a:r>
          </a:p>
        </p:txBody>
      </p:sp>
      <p:pic>
        <p:nvPicPr>
          <p:cNvPr id="6" name="Содержимое 5" descr="precendentnoe_pravo_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828800"/>
            <a:ext cx="7279339" cy="426719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4906962"/>
          </a:xfrm>
        </p:spPr>
        <p:txBody>
          <a:bodyPr>
            <a:normAutofit fontScale="90000"/>
          </a:bodyPr>
          <a:lstStyle/>
          <a:p>
            <a:r>
              <a:rPr lang="ru-RU" dirty="0"/>
              <a:t>Нормы и принципы общего права распространены преимущественно в тех странах, в которых имеются следы британского правового наследия: </a:t>
            </a:r>
            <a:r>
              <a:rPr lang="ru-RU" dirty="0">
                <a:hlinkClick r:id="rId2" tooltip="Великобритания"/>
              </a:rPr>
              <a:t>Великобритания</a:t>
            </a:r>
            <a:r>
              <a:rPr lang="ru-RU" dirty="0"/>
              <a:t>, </a:t>
            </a:r>
            <a:r>
              <a:rPr lang="ru-RU" dirty="0">
                <a:hlinkClick r:id="rId3" tooltip="США"/>
              </a:rPr>
              <a:t>США</a:t>
            </a:r>
            <a:r>
              <a:rPr lang="ru-RU" dirty="0"/>
              <a:t>, </a:t>
            </a:r>
            <a:r>
              <a:rPr lang="ru-RU" dirty="0">
                <a:hlinkClick r:id="rId4" tooltip="Канада"/>
              </a:rPr>
              <a:t>Канада</a:t>
            </a:r>
            <a:r>
              <a:rPr lang="ru-RU" dirty="0"/>
              <a:t> (без </a:t>
            </a:r>
            <a:r>
              <a:rPr lang="ru-RU" dirty="0">
                <a:hlinkClick r:id="rId5" tooltip="Луизиана"/>
              </a:rPr>
              <a:t>Луизианы</a:t>
            </a:r>
            <a:r>
              <a:rPr lang="ru-RU" dirty="0"/>
              <a:t> и </a:t>
            </a:r>
            <a:r>
              <a:rPr lang="ru-RU" dirty="0">
                <a:hlinkClick r:id="rId6" tooltip="Квебек"/>
              </a:rPr>
              <a:t>Квебека</a:t>
            </a:r>
            <a:r>
              <a:rPr lang="ru-RU" dirty="0"/>
              <a:t>, там сильно влияние </a:t>
            </a:r>
            <a:r>
              <a:rPr lang="ru-RU" dirty="0">
                <a:hlinkClick r:id="rId7" tooltip="Французское право"/>
              </a:rPr>
              <a:t>французской правовой системы</a:t>
            </a:r>
            <a:r>
              <a:rPr lang="ru-RU" dirty="0"/>
              <a:t>) и другие бывшие колонии </a:t>
            </a:r>
            <a:r>
              <a:rPr lang="ru-RU" dirty="0">
                <a:hlinkClick r:id="rId8" tooltip="Британская империя"/>
              </a:rPr>
              <a:t>Британской империи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520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Англо-саксонское право</vt:lpstr>
      <vt:lpstr>Англо-саксы Anglo-Saxsons</vt:lpstr>
      <vt:lpstr>Цель урока</vt:lpstr>
      <vt:lpstr>Общее право</vt:lpstr>
      <vt:lpstr>Королевский суд</vt:lpstr>
      <vt:lpstr>Жюри присяжных</vt:lpstr>
      <vt:lpstr>Общее право</vt:lpstr>
      <vt:lpstr>обязывающая сила прецедентов — англ. stare decisis).</vt:lpstr>
      <vt:lpstr>Нормы и принципы общего права распространены преимущественно в тех странах, в которых имеются следы британского правового наследия: Великобритания, США, Канада (без Луизианы и Квебека, там сильно влияние французской правовой системы) и другие бывшие колонии Британской империи</vt:lpstr>
      <vt:lpstr>отличия</vt:lpstr>
      <vt:lpstr>  кодекс Наполеона, прямо запрещает французскому судье создавать судебный прецедент.</vt:lpstr>
      <vt:lpstr>Казусы Special cases</vt:lpstr>
      <vt:lpstr>Казусы Special cases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Англо-саксонское право</dc:title>
  <dc:creator>Panyukova</dc:creator>
  <cp:lastModifiedBy>Olga</cp:lastModifiedBy>
  <cp:revision>12</cp:revision>
  <dcterms:created xsi:type="dcterms:W3CDTF">2013-02-25T17:54:50Z</dcterms:created>
  <dcterms:modified xsi:type="dcterms:W3CDTF">2013-02-26T12:17:13Z</dcterms:modified>
</cp:coreProperties>
</file>