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78" r:id="rId2"/>
    <p:sldId id="280" r:id="rId3"/>
    <p:sldId id="281" r:id="rId4"/>
    <p:sldId id="284" r:id="rId5"/>
    <p:sldId id="283" r:id="rId6"/>
    <p:sldId id="287" r:id="rId7"/>
    <p:sldId id="288" r:id="rId8"/>
    <p:sldId id="300" r:id="rId9"/>
    <p:sldId id="301" r:id="rId10"/>
    <p:sldId id="302" r:id="rId11"/>
    <p:sldId id="303" r:id="rId12"/>
    <p:sldId id="290" r:id="rId13"/>
    <p:sldId id="291" r:id="rId14"/>
    <p:sldId id="304" r:id="rId15"/>
    <p:sldId id="305" r:id="rId16"/>
    <p:sldId id="306" r:id="rId17"/>
    <p:sldId id="307" r:id="rId18"/>
    <p:sldId id="308" r:id="rId19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583" autoAdjust="0"/>
    <p:restoredTop sz="90929"/>
  </p:normalViewPr>
  <p:slideViewPr>
    <p:cSldViewPr>
      <p:cViewPr varScale="1">
        <p:scale>
          <a:sx n="110" d="100"/>
          <a:sy n="110" d="100"/>
        </p:scale>
        <p:origin x="-7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150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6.xml"/><Relationship Id="rId1" Type="http://schemas.openxmlformats.org/officeDocument/2006/relationships/slide" Target="slides/slide4.xml"/><Relationship Id="rId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784FFD23-A3D5-4DE9-B5C8-88CE5F67602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kumimoji="1" lang="ru-RU" b="0"/>
          </a:p>
        </p:txBody>
      </p:sp>
      <p:pic>
        <p:nvPicPr>
          <p:cNvPr id="4099" name="Picture 3" descr="minispi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4100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kumimoji="1" lang="ru-RU" b="0"/>
          </a:p>
        </p:txBody>
      </p:sp>
      <p:pic>
        <p:nvPicPr>
          <p:cNvPr id="4101" name="Picture 5" descr="minispir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4D1A77A-AB42-4EDE-AC16-99BE30AEE3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057F9-5D5F-496C-9F78-1802375935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90D08-1074-401E-8F7A-F8EA90BE85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66800" y="1752600"/>
            <a:ext cx="37338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53000" y="1752600"/>
            <a:ext cx="37338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1066800" y="3886200"/>
            <a:ext cx="762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0144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452813" y="61071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881813" y="6107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77F39A1-A035-4E82-9F70-453A60FA2E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72866-B2F6-4655-BB65-666D756DA5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29C80-6CF8-43F6-906E-9455666E3A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88B0F-D75A-47BA-A40C-F157BBDD7F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36F67-990D-4045-B67C-E40651A473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7D2E5-0AA8-4045-965A-235D0B1470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B6958-4211-42A4-8819-6EFF21898E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2285B0-1562-406C-BA81-9B7AAB97E2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3DDAB-A3DD-4879-BE89-F109D7E0A1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kumimoji="1" lang="ru-RU" b="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076" name="Picture 4" descr="minispir"/>
          <p:cNvPicPr>
            <a:picLocks noChangeAspect="1" noChangeArrowheads="1"/>
          </p:cNvPicPr>
          <p:nvPr/>
        </p:nvPicPr>
        <p:blipFill>
          <a:blip r:embed="rId14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</p:spPr>
      </p:pic>
      <p:pic>
        <p:nvPicPr>
          <p:cNvPr id="3077" name="Picture 5" descr="minispir"/>
          <p:cNvPicPr>
            <a:picLocks noChangeAspect="1" noChangeArrowheads="1"/>
          </p:cNvPicPr>
          <p:nvPr/>
        </p:nvPicPr>
        <p:blipFill>
          <a:blip r:embed="rId14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endParaRPr lang="ru-RU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ru-RU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8A45179D-E18B-45D4-BD00-8EB14D641A4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04813"/>
            <a:ext cx="7786687" cy="2519362"/>
          </a:xfrm>
        </p:spPr>
        <p:txBody>
          <a:bodyPr/>
          <a:lstStyle/>
          <a:p>
            <a:r>
              <a:rPr lang="ru-RU" sz="3600" b="1" dirty="0" smtClean="0"/>
              <a:t>Педагогический совет.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400" b="1" dirty="0" smtClean="0"/>
              <a:t>Выступление </a:t>
            </a:r>
            <a:r>
              <a:rPr lang="ru-RU" sz="2400" b="1" dirty="0" err="1" smtClean="0"/>
              <a:t>Пантюшиной</a:t>
            </a:r>
            <a:r>
              <a:rPr lang="ru-RU" sz="2400" b="1" dirty="0" smtClean="0"/>
              <a:t> Н.В.</a:t>
            </a:r>
            <a:br>
              <a:rPr lang="ru-RU" sz="2400" b="1" dirty="0" smtClean="0"/>
            </a:br>
            <a:r>
              <a:rPr lang="ru-RU" sz="2400" b="1" dirty="0" smtClean="0"/>
              <a:t>(учителя начальных классов)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41988" name="WordArt 4"/>
          <p:cNvSpPr>
            <a:spLocks noChangeArrowheads="1" noChangeShapeType="1" noTextEdit="1"/>
          </p:cNvSpPr>
          <p:nvPr/>
        </p:nvSpPr>
        <p:spPr bwMode="auto">
          <a:xfrm>
            <a:off x="971550" y="3141663"/>
            <a:ext cx="7777163" cy="1655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«Воспитание  гражданственности и </a:t>
            </a:r>
          </a:p>
          <a:p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патриотизма у младших школьников"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dirty="0" smtClean="0"/>
              <a:t> КАК ВЫ СЧИТАЕТЕ, СЕГОДНЯ СРЕДСТВА МАССОВОЙ ИНФОРМАЦИИ ВОСПИТЫВАЮТ ИЛИ НЕ ВОСПИТЫВАЮТ ПАТРИОТИЗМ?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4" name="Содержимое 3" descr="http://bd.fom.ru/image/graphics/gd0401155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4550" y="2624137"/>
            <a:ext cx="5524500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dirty="0" smtClean="0"/>
              <a:t>КАК ВЫ СЧИТАЕТЕ, СЕГОДНЯ СЕМЬЯ ВОСПИТЫВАЕТ ИЛИ НЕ ВОСПИТЫВАЕТ ПАТРИОТИЗМ?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4" name="Содержимое 3" descr="http://bd.fom.ru/image/graphics/gd0401156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9787" y="2581275"/>
            <a:ext cx="553402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Oval 4"/>
          <p:cNvSpPr>
            <a:spLocks noChangeArrowheads="1"/>
          </p:cNvSpPr>
          <p:nvPr/>
        </p:nvSpPr>
        <p:spPr bwMode="auto">
          <a:xfrm>
            <a:off x="3203575" y="476250"/>
            <a:ext cx="2736850" cy="863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25" name="WordArt 5"/>
          <p:cNvSpPr>
            <a:spLocks noChangeArrowheads="1" noChangeShapeType="1" noTextEdit="1"/>
          </p:cNvSpPr>
          <p:nvPr/>
        </p:nvSpPr>
        <p:spPr bwMode="auto">
          <a:xfrm>
            <a:off x="3492500" y="620713"/>
            <a:ext cx="21717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i="1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Я –гражданин</a:t>
            </a: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endParaRPr lang="ru-RU" sz="3600" kern="10" dirty="0">
              <a:ln w="9525">
                <a:noFill/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6327" name="Oval 7"/>
          <p:cNvSpPr>
            <a:spLocks noChangeArrowheads="1"/>
          </p:cNvSpPr>
          <p:nvPr/>
        </p:nvSpPr>
        <p:spPr bwMode="auto">
          <a:xfrm flipV="1">
            <a:off x="3203575" y="1989138"/>
            <a:ext cx="2735263" cy="7921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28" name="WordArt 8"/>
          <p:cNvSpPr>
            <a:spLocks noChangeArrowheads="1" noChangeShapeType="1" noTextEdit="1"/>
          </p:cNvSpPr>
          <p:nvPr/>
        </p:nvSpPr>
        <p:spPr bwMode="auto">
          <a:xfrm>
            <a:off x="3348038" y="2276475"/>
            <a:ext cx="2303462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Направления</a:t>
            </a:r>
          </a:p>
        </p:txBody>
      </p:sp>
      <p:sp>
        <p:nvSpPr>
          <p:cNvPr id="56329" name="Line 9"/>
          <p:cNvSpPr>
            <a:spLocks noChangeShapeType="1"/>
          </p:cNvSpPr>
          <p:nvPr/>
        </p:nvSpPr>
        <p:spPr bwMode="auto">
          <a:xfrm flipH="1">
            <a:off x="1835150" y="2492375"/>
            <a:ext cx="144145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30" name="Oval 10"/>
          <p:cNvSpPr>
            <a:spLocks noChangeArrowheads="1"/>
          </p:cNvSpPr>
          <p:nvPr/>
        </p:nvSpPr>
        <p:spPr bwMode="auto">
          <a:xfrm>
            <a:off x="714348" y="2786058"/>
            <a:ext cx="2714643" cy="85884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dirty="0" smtClean="0"/>
              <a:t>Патриотическое</a:t>
            </a:r>
          </a:p>
          <a:p>
            <a:r>
              <a:rPr lang="ru-RU" dirty="0" smtClean="0"/>
              <a:t>воспитание</a:t>
            </a:r>
            <a:endParaRPr lang="ru-RU" dirty="0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 flipH="1">
            <a:off x="2484438" y="2708275"/>
            <a:ext cx="1439862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4500563" y="2781300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>
            <a:off x="5292725" y="2708275"/>
            <a:ext cx="1439863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5867401" y="2492375"/>
            <a:ext cx="1347806" cy="5079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35" name="Oval 15"/>
          <p:cNvSpPr>
            <a:spLocks noChangeArrowheads="1"/>
          </p:cNvSpPr>
          <p:nvPr/>
        </p:nvSpPr>
        <p:spPr bwMode="auto">
          <a:xfrm>
            <a:off x="1071538" y="3786190"/>
            <a:ext cx="2928958" cy="101123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56336" name="Oval 16"/>
          <p:cNvSpPr>
            <a:spLocks noChangeArrowheads="1"/>
          </p:cNvSpPr>
          <p:nvPr/>
        </p:nvSpPr>
        <p:spPr bwMode="auto">
          <a:xfrm>
            <a:off x="2843213" y="4941888"/>
            <a:ext cx="3455987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37" name="Oval 17"/>
          <p:cNvSpPr>
            <a:spLocks noChangeArrowheads="1"/>
          </p:cNvSpPr>
          <p:nvPr/>
        </p:nvSpPr>
        <p:spPr bwMode="auto">
          <a:xfrm>
            <a:off x="6215074" y="2786058"/>
            <a:ext cx="2500330" cy="107157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40" name="Oval 20"/>
          <p:cNvSpPr>
            <a:spLocks noChangeArrowheads="1"/>
          </p:cNvSpPr>
          <p:nvPr/>
        </p:nvSpPr>
        <p:spPr bwMode="auto">
          <a:xfrm>
            <a:off x="5429256" y="4000504"/>
            <a:ext cx="2735264" cy="100013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42" name="WordArt 22"/>
          <p:cNvSpPr>
            <a:spLocks noChangeArrowheads="1" noChangeShapeType="1" noTextEdit="1"/>
          </p:cNvSpPr>
          <p:nvPr/>
        </p:nvSpPr>
        <p:spPr bwMode="auto">
          <a:xfrm>
            <a:off x="6357950" y="2928934"/>
            <a:ext cx="2357454" cy="85725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79"/>
              </a:avLst>
            </a:prstTxWarp>
          </a:bodyPr>
          <a:lstStyle/>
          <a:p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Воспитание в духе ненасилия и</a:t>
            </a:r>
          </a:p>
          <a:p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толерантности</a:t>
            </a:r>
            <a:endParaRPr lang="ru-RU" sz="3600" kern="10" dirty="0">
              <a:ln w="9525">
                <a:noFill/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6343" name="WordArt 23"/>
          <p:cNvSpPr>
            <a:spLocks noChangeArrowheads="1" noChangeShapeType="1" noTextEdit="1"/>
          </p:cNvSpPr>
          <p:nvPr/>
        </p:nvSpPr>
        <p:spPr bwMode="auto">
          <a:xfrm>
            <a:off x="1285852" y="4000504"/>
            <a:ext cx="2500330" cy="7858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45"/>
              </a:avLst>
            </a:prstTxWarp>
          </a:bodyPr>
          <a:lstStyle/>
          <a:p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Интернациональное</a:t>
            </a:r>
          </a:p>
          <a:p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воспитание</a:t>
            </a: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6344" name="WordArt 24"/>
          <p:cNvSpPr>
            <a:spLocks noChangeArrowheads="1" noChangeShapeType="1" noTextEdit="1"/>
          </p:cNvSpPr>
          <p:nvPr/>
        </p:nvSpPr>
        <p:spPr bwMode="auto">
          <a:xfrm>
            <a:off x="5500694" y="4286256"/>
            <a:ext cx="2312981" cy="2952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12"/>
              </a:avLst>
            </a:prstTxWarp>
          </a:bodyPr>
          <a:lstStyle/>
          <a:p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Воспитание в духе мира</a:t>
            </a:r>
            <a:endParaRPr lang="ru-RU" sz="3600" kern="10" dirty="0">
              <a:ln w="9525">
                <a:noFill/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6345" name="WordArt 25"/>
          <p:cNvSpPr>
            <a:spLocks noChangeArrowheads="1" noChangeShapeType="1" noTextEdit="1"/>
          </p:cNvSpPr>
          <p:nvPr/>
        </p:nvSpPr>
        <p:spPr bwMode="auto">
          <a:xfrm>
            <a:off x="3348038" y="5084763"/>
            <a:ext cx="2447925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Воспитание правовой </a:t>
            </a:r>
          </a:p>
          <a:p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культуры</a:t>
            </a:r>
            <a:endParaRPr lang="ru-RU" sz="3600" kern="10" dirty="0">
              <a:ln w="9525">
                <a:noFill/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6346" name="AutoShape 26"/>
          <p:cNvSpPr>
            <a:spLocks noChangeArrowheads="1"/>
          </p:cNvSpPr>
          <p:nvPr/>
        </p:nvSpPr>
        <p:spPr bwMode="auto">
          <a:xfrm>
            <a:off x="4427538" y="1341438"/>
            <a:ext cx="144462" cy="647700"/>
          </a:xfrm>
          <a:prstGeom prst="downArrow">
            <a:avLst>
              <a:gd name="adj1" fmla="val 50000"/>
              <a:gd name="adj2" fmla="val 1120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412875"/>
            <a:ext cx="7620000" cy="4968875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endParaRPr lang="ru-RU" sz="1800" b="1" i="1" u="sng" dirty="0">
              <a:solidFill>
                <a:schemeClr val="accent2"/>
              </a:solidFill>
              <a:latin typeface="Verdana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ru-RU" sz="1600" b="1" dirty="0" smtClean="0"/>
              <a:t> </a:t>
            </a:r>
            <a:endParaRPr lang="ru-RU" sz="1600" dirty="0" smtClean="0"/>
          </a:p>
          <a:p>
            <a:pPr>
              <a:lnSpc>
                <a:spcPct val="80000"/>
              </a:lnSpc>
              <a:buNone/>
            </a:pPr>
            <a:r>
              <a:rPr lang="en-US" sz="1600" dirty="0" smtClean="0"/>
              <a:t>        </a:t>
            </a:r>
            <a:r>
              <a:rPr lang="ru-RU" sz="1600" dirty="0" smtClean="0"/>
              <a:t>Важной задачей воспитания подрастающего поколения всегда было и остаётся</a:t>
            </a:r>
            <a:r>
              <a:rPr lang="en-US" sz="1600" dirty="0" smtClean="0"/>
              <a:t> </a:t>
            </a:r>
            <a:r>
              <a:rPr lang="ru-RU" sz="1600" dirty="0" smtClean="0"/>
              <a:t>воспитание патриотизма и гражданственности, так как именно в этом основа жизнеспособности любого общества и государства, преемственности поколений. </a:t>
            </a:r>
            <a:endParaRPr lang="en-US" sz="1600" dirty="0" smtClean="0"/>
          </a:p>
          <a:p>
            <a:pPr>
              <a:lnSpc>
                <a:spcPct val="80000"/>
              </a:lnSpc>
              <a:buNone/>
            </a:pPr>
            <a:endParaRPr lang="ru-RU" sz="1600" b="1" dirty="0"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1400" dirty="0" smtClean="0"/>
              <a:t>Важную роль в патриотическом воспитании играет организация работы по изучению символов Российской Федерации: герба, флага, гимна. Эти символы отражают историю происхождения государства, его структуру, цели, принципы, национальные и иные традиции, особенности хозяйства и природы. Важно понимать, что кроме официальных, есть и другие значимые символы для России – Московский Кремль, Конституция, Президент и </a:t>
            </a:r>
            <a:r>
              <a:rPr lang="ru-RU" sz="1400" dirty="0" err="1" smtClean="0"/>
              <a:t>др</a:t>
            </a:r>
            <a:r>
              <a:rPr lang="en-US" sz="14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ru-RU" sz="1400" dirty="0" smtClean="0"/>
              <a:t>Большую роль в воспитании патриотизма играют предметы гуманитарного и естественнонаучного циклов. Курс «Окружающего мира», изучаемый  младшими школьниками, знакомит детей с бытом и культурой народов, населяющих Россию, и важнейшими событиями истории Российского государства, а это способствует воспитанию гражданина, любящего свою Родину и сохраняющего наследие своих предков. Уроки русского языка и литературного чтения, искусства содержат богатый материал из литературного и культурного наследия нашей страны. </a:t>
            </a:r>
            <a:endParaRPr lang="en-US" sz="1400" dirty="0" smtClean="0"/>
          </a:p>
          <a:p>
            <a:pPr>
              <a:lnSpc>
                <a:spcPct val="80000"/>
              </a:lnSpc>
            </a:pPr>
            <a:r>
              <a:rPr lang="ru-RU" sz="1400" dirty="0" smtClean="0"/>
              <a:t>В начальной школе ведётся большая краеведческая работа по ознакомлению детей с родным краем. Туристско-краеведческая деятельность позволяет детям, совершая тематические прогулки, экскурсии, познакомиться со своим краем, изучить свою страну, начиная с «малой Родины», а это и есть истоки и основа патриотического воспитания. </a:t>
            </a:r>
            <a:endParaRPr lang="ru-RU" sz="1400" b="1" dirty="0">
              <a:latin typeface="Verdana" pitchFamily="34" charset="0"/>
            </a:endParaRPr>
          </a:p>
        </p:txBody>
      </p:sp>
      <p:sp>
        <p:nvSpPr>
          <p:cNvPr id="57348" name="WordArt 4"/>
          <p:cNvSpPr>
            <a:spLocks noChangeArrowheads="1" noChangeShapeType="1" noTextEdit="1"/>
          </p:cNvSpPr>
          <p:nvPr/>
        </p:nvSpPr>
        <p:spPr bwMode="auto">
          <a:xfrm>
            <a:off x="2714612" y="836613"/>
            <a:ext cx="3714776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dirty="0" smtClean="0"/>
              <a:t>1. Патриотическое воспитание </a:t>
            </a:r>
          </a:p>
          <a:p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>2. Интернациональное воспитание 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142984"/>
            <a:ext cx="7620000" cy="4929222"/>
          </a:xfrm>
        </p:spPr>
        <p:txBody>
          <a:bodyPr/>
          <a:lstStyle/>
          <a:p>
            <a:pPr>
              <a:buNone/>
            </a:pPr>
            <a:r>
              <a:rPr lang="ru-RU" sz="1400" dirty="0" smtClean="0"/>
              <a:t>        </a:t>
            </a:r>
            <a:r>
              <a:rPr lang="ru-RU" sz="1800" dirty="0" smtClean="0"/>
              <a:t>Москва – интернациональный мегаполис. В нашем ГОУ дети из семей других национальностей составляют около15%. Это дети из украинских, белорусских, армянских, азербайджанских, грузинских, ингушских, осетинских, татарских, еврейских, болгарских и др. семей. </a:t>
            </a:r>
          </a:p>
          <a:p>
            <a:pPr>
              <a:buNone/>
            </a:pPr>
            <a:endParaRPr lang="ru-RU" sz="1400" dirty="0" smtClean="0"/>
          </a:p>
          <a:p>
            <a:r>
              <a:rPr lang="ru-RU" sz="1600" dirty="0" smtClean="0"/>
              <a:t>Знакомство с традициями и обычаями народов происходит на уроках окружающего мира, литературного чтения. На уроках проводятся путешествия по улицам Москвы, которые исторически названы в честь других народов и стран. Это ещё раз доказывает, что москвичи всегда уважали и были солидарны и другими народами и странами.</a:t>
            </a:r>
          </a:p>
          <a:p>
            <a:endParaRPr lang="ru-RU" sz="1600" dirty="0" smtClean="0"/>
          </a:p>
          <a:p>
            <a:r>
              <a:rPr lang="ru-RU" sz="1600" dirty="0" smtClean="0"/>
              <a:t>Экскурсии в Музей истории Москвы, в Государственный музей искусств народов Востока, во Всероссийский музей декоративно-прикладного и народного искусства помогают детям познакомится с культурами других народов, проникнуться уважением к людям других национальностей. </a:t>
            </a:r>
          </a:p>
          <a:p>
            <a:r>
              <a:rPr lang="ru-RU" sz="1600" dirty="0" smtClean="0"/>
              <a:t>Проведение народных праздников, досугов, спортивных мероприятий с включением подвижных игр разных народов способствует формированию культуры межнационального общения. </a:t>
            </a:r>
          </a:p>
          <a:p>
            <a:endParaRPr lang="ru-RU" sz="1400" dirty="0" smtClean="0"/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smtClean="0"/>
              <a:t>3. Воспитание правовой культуры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400" dirty="0" smtClean="0"/>
              <a:t>Задачи правового воспитания в начальной школе заключаются в том, чтобы довести до сознания учащихся и воспитанников требования правовых норм, добиться того, чтобы эти требования  стали руководством в повседневном поведении.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752600"/>
            <a:ext cx="7620000" cy="4605358"/>
          </a:xfrm>
        </p:spPr>
        <p:txBody>
          <a:bodyPr/>
          <a:lstStyle/>
          <a:p>
            <a:r>
              <a:rPr lang="ru-RU" sz="1600" dirty="0" smtClean="0"/>
              <a:t>Работа учителе начальных классов в данном направлении начинается со элементарного знакомства детей с нормативно-правовыми документами, такими как «Конвенция о правах ребёнка», «Декларация прав ребёнка», Закон РФ об образовании. Наша задача помочь детям в овладении элементарной юридической грамотности, осознании своих прав и обязанностей и ответственности за свои поступки. </a:t>
            </a:r>
          </a:p>
          <a:p>
            <a:r>
              <a:rPr lang="ru-RU" sz="1600" dirty="0" smtClean="0"/>
              <a:t>Основой работы учителей начальных классов является систематическая и целенаправленная работа с детьми по пропаганде правил поведения в общественных местах и на транспорте, профилактике дорожно-транспортного травматизма. Проводятся конкурсы и викторины, выставки рисунков и поделки по тематике безопасности дорожного движения. </a:t>
            </a:r>
          </a:p>
          <a:p>
            <a:r>
              <a:rPr lang="ru-RU" sz="1600" dirty="0" smtClean="0"/>
              <a:t>Педагоги в ходе ежедневного общения и наблюдения за детьми в различных видах деятельности наблюдают за психологическим состоянием и поведением каждого ребёнка. Зафиксировав «сигналы неблагополучия», педагог передаёт их психологу и социальному педагогу. Психологическая служба  анализирует информацию, поступающую от педагогов и даёт соответствующие рекомендации педагогу. 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smtClean="0"/>
              <a:t>4. Воспитание в духе мира</a:t>
            </a:r>
            <a:r>
              <a:rPr lang="en-US" sz="1800" b="1" dirty="0" smtClean="0"/>
              <a:t>.</a:t>
            </a:r>
            <a:r>
              <a:rPr lang="ru-RU" sz="1800" b="1" dirty="0" smtClean="0"/>
              <a:t> 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Важным элементом гражданского воспитания в начальной школе является общечеловеческое воспитание. В ходе обучения и воспитания дети узнают о глобальных противоречиях и принимают участие в акциях, направленных на защиту мира, на взаимодействие и взаимопонимание между народами, на сохранение окружающей среды. </a:t>
            </a:r>
          </a:p>
          <a:p>
            <a:pPr>
              <a:buNone/>
            </a:pPr>
            <a:endParaRPr lang="ru-RU" sz="1600" dirty="0" smtClean="0"/>
          </a:p>
          <a:p>
            <a:r>
              <a:rPr lang="ru-RU" sz="1600" dirty="0" smtClean="0"/>
              <a:t>В начальных классах проводятся беседы на тему: «Мы говорим террору НЕТ!». </a:t>
            </a:r>
          </a:p>
          <a:p>
            <a:pPr>
              <a:buNone/>
            </a:pPr>
            <a:endParaRPr lang="ru-RU" sz="1600" dirty="0" smtClean="0"/>
          </a:p>
          <a:p>
            <a:r>
              <a:rPr lang="ru-RU" sz="1600" dirty="0" smtClean="0"/>
              <a:t>Традиционно в летнем оздоровительном лагере, в конце учебного года, отмечается «День защиты детей» 1 июня. 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smtClean="0"/>
              <a:t>5. Воспитание в духе ненасилия и толерантности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Правительством России принята Федеральная программа «Формирование установок толерантного поведения и профилактики экстремизма в российском обществе». Нормой жизни каждого взрослого и ребёнка должна стать толерантность. Реализация программы поможет непохожим людям жить рядом. Прежде всего это относится к детям с ограниченными возможностями и их социальная адаптация, подготовка к дальнейшей жизни является одной из основных задач ГОУ. </a:t>
            </a:r>
          </a:p>
          <a:p>
            <a:r>
              <a:rPr lang="ru-RU" sz="1600" dirty="0" smtClean="0"/>
              <a:t>Знакомство с традициями и обычаями народов происходит на уроках окружающего мира, литературного чтения. На уроках  проводятся путешествия по улицам Москвы, которые исторически названы в честь других народов и стран. Это ещё раз доказывает, что москвичи всегда уважали и были солидарны и другими народами и странами. 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u="sng" dirty="0" smtClean="0"/>
              <a:t>ОТКРЫТЫЙ ВОПРОС: </a:t>
            </a:r>
            <a:r>
              <a:rPr lang="ru-RU" sz="1800" b="1" dirty="0" smtClean="0"/>
              <a:t>ЧТО ТАКОЕ ПАТРИОТИЧЕСКОЕ ВОСПИТАНИЕ, КАК ВЫ ПОНИМАЕТЕ ЭТО ВЫРАЖЕНИЕ?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000100" y="1088397"/>
          <a:ext cx="7620000" cy="53961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974"/>
                <a:gridCol w="2405026"/>
              </a:tblGrid>
              <a:tr h="549859">
                <a:tc>
                  <a:txBody>
                    <a:bodyPr/>
                    <a:lstStyle/>
                    <a:p>
                      <a:r>
                        <a:rPr lang="en-US" dirty="0" smtClean="0"/>
                        <a:t>      </a:t>
                      </a:r>
                      <a:r>
                        <a:rPr lang="ru-RU" dirty="0" smtClean="0"/>
                        <a:t>Позиции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Проценты</a:t>
                      </a:r>
                      <a:r>
                        <a:rPr lang="ru-RU" baseline="0" dirty="0" smtClean="0"/>
                        <a:t> (1-100%)</a:t>
                      </a:r>
                      <a:endParaRPr lang="ru-RU" dirty="0"/>
                    </a:p>
                  </a:txBody>
                  <a:tcPr/>
                </a:tc>
              </a:tr>
              <a:tr h="80155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1.Воспитание любви к Родине:</a:t>
                      </a:r>
                    </a:p>
                    <a:p>
                      <a:r>
                        <a:rPr lang="ru-RU" sz="2400" dirty="0" smtClean="0"/>
                        <a:t>    - в школе,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5311">
                <a:tc>
                  <a:txBody>
                    <a:bodyPr/>
                    <a:lstStyle/>
                    <a:p>
                      <a:r>
                        <a:rPr lang="ru-RU" sz="2400" baseline="0" dirty="0" smtClean="0"/>
                        <a:t>    - </a:t>
                      </a:r>
                      <a:r>
                        <a:rPr lang="ru-RU" sz="2400" baseline="0" smtClean="0"/>
                        <a:t>в семье.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0155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2.Пропаганда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патриотического</a:t>
                      </a:r>
                    </a:p>
                    <a:p>
                      <a:r>
                        <a:rPr lang="ru-RU" sz="2400" dirty="0" smtClean="0"/>
                        <a:t>воспитания.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531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3.Служба в армии.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31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4.Труд на благо Родины.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531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5.</a:t>
                      </a:r>
                      <a:r>
                        <a:rPr lang="ru-RU" sz="2400" baseline="0" dirty="0" smtClean="0"/>
                        <a:t> Забота о людях своей страны.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3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6.Не</a:t>
                      </a:r>
                      <a:r>
                        <a:rPr lang="ru-RU" sz="2400" baseline="0" dirty="0" smtClean="0"/>
                        <a:t> обязательное воспитание.</a:t>
                      </a:r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31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7.Затрудняюсь</a:t>
                      </a:r>
                      <a:r>
                        <a:rPr lang="ru-RU" sz="2400" baseline="0" dirty="0" smtClean="0"/>
                        <a:t> ответить.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531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8. Другое.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700213"/>
            <a:ext cx="7620000" cy="41148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400" dirty="0"/>
              <a:t> </a:t>
            </a:r>
            <a:r>
              <a:rPr lang="ru-RU" sz="2400" b="1" dirty="0">
                <a:latin typeface="Verdana" pitchFamily="34" charset="0"/>
              </a:rPr>
              <a:t>Развитие </a:t>
            </a:r>
            <a:r>
              <a:rPr lang="ru-RU" sz="2400" b="1" dirty="0" smtClean="0">
                <a:latin typeface="Verdana" pitchFamily="34" charset="0"/>
              </a:rPr>
              <a:t> у школьников гражданственности</a:t>
            </a:r>
            <a:r>
              <a:rPr lang="ru-RU" sz="2400" b="1" dirty="0">
                <a:latin typeface="Verdana" pitchFamily="34" charset="0"/>
              </a:rPr>
              <a:t>, патриотизма как важнейших духовно-нравственных и социальных ценностей, готовность к  активному проявлению в различных сферах жизни общества.</a:t>
            </a:r>
          </a:p>
          <a:p>
            <a:pPr marL="609600" indent="-609600">
              <a:lnSpc>
                <a:spcPct val="80000"/>
              </a:lnSpc>
            </a:pPr>
            <a:endParaRPr lang="ru-RU" sz="2400" b="1" dirty="0">
              <a:latin typeface="Verdana" pitchFamily="34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ru-RU" sz="2400" b="1" dirty="0">
                <a:latin typeface="Verdana" pitchFamily="34" charset="0"/>
              </a:rPr>
              <a:t> Формирование духовно и физически здорового человека, неразрывно связывающего свою судьбу с будущим родного города, края и страны; </a:t>
            </a:r>
          </a:p>
        </p:txBody>
      </p:sp>
      <p:sp>
        <p:nvSpPr>
          <p:cNvPr id="46084" name="WordArt 4"/>
          <p:cNvSpPr>
            <a:spLocks noChangeArrowheads="1" noChangeShapeType="1" noTextEdit="1"/>
          </p:cNvSpPr>
          <p:nvPr/>
        </p:nvSpPr>
        <p:spPr bwMode="auto">
          <a:xfrm>
            <a:off x="1692275" y="692150"/>
            <a:ext cx="5688013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Цель </a:t>
            </a:r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воспитания: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557338"/>
            <a:ext cx="7620000" cy="5040312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400" b="1">
                <a:latin typeface="Verdana" pitchFamily="34" charset="0"/>
              </a:rPr>
              <a:t>Развитие духовно-нравственной личности, разумно сочетающей личные интересы с общественными.</a:t>
            </a:r>
          </a:p>
          <a:p>
            <a:pPr marL="609600" indent="-609600">
              <a:lnSpc>
                <a:spcPct val="80000"/>
              </a:lnSpc>
            </a:pPr>
            <a:endParaRPr lang="ru-RU" sz="2400" b="1">
              <a:latin typeface="Verdana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ru-RU" sz="2400" b="1">
                <a:latin typeface="Verdana" pitchFamily="34" charset="0"/>
              </a:rPr>
              <a:t> </a:t>
            </a:r>
          </a:p>
          <a:p>
            <a:pPr marL="609600" indent="-609600">
              <a:lnSpc>
                <a:spcPct val="80000"/>
              </a:lnSpc>
            </a:pPr>
            <a:r>
              <a:rPr lang="ru-RU" sz="2400" b="1">
                <a:latin typeface="Verdana" pitchFamily="34" charset="0"/>
              </a:rPr>
              <a:t>Воспитание чувства долга, ответственности, готовности к защите Отечества, чувства любви и привязанности к семье, родному дому, своей Родине, традициям, обычаям своего народа. Формирование умений и потребности сохранять и приумножать богатства природы. </a:t>
            </a:r>
          </a:p>
        </p:txBody>
      </p:sp>
      <p:sp>
        <p:nvSpPr>
          <p:cNvPr id="47108" name="WordArt 4"/>
          <p:cNvSpPr>
            <a:spLocks noChangeArrowheads="1" noChangeShapeType="1" noTextEdit="1"/>
          </p:cNvSpPr>
          <p:nvPr/>
        </p:nvSpPr>
        <p:spPr bwMode="auto">
          <a:xfrm>
            <a:off x="3143240" y="476250"/>
            <a:ext cx="2928958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Задачи: </a:t>
            </a:r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765175"/>
            <a:ext cx="7620000" cy="51022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>
                <a:latin typeface="Verdana" pitchFamily="34" charset="0"/>
              </a:rPr>
              <a:t>Формирование необходимых материальных и правовых норм поведения в части государственных, трудовых, гражданских и семейных законов, осознание себя как части правового государства, способного к сотрудничеству с другими через изучение Конвенции о правах ребёнка.</a:t>
            </a:r>
          </a:p>
          <a:p>
            <a:pPr>
              <a:lnSpc>
                <a:spcPct val="80000"/>
              </a:lnSpc>
            </a:pPr>
            <a:endParaRPr lang="ru-RU" sz="2400" b="1"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2400" b="1">
                <a:latin typeface="Verdana" pitchFamily="34" charset="0"/>
              </a:rPr>
              <a:t>Развитие нравственных взаимоотношений в семье; </a:t>
            </a:r>
          </a:p>
          <a:p>
            <a:pPr>
              <a:lnSpc>
                <a:spcPct val="80000"/>
              </a:lnSpc>
            </a:pPr>
            <a:endParaRPr lang="ru-RU" sz="2400" b="1">
              <a:latin typeface="Verdana" pitchFamily="34" charset="0"/>
            </a:endParaRPr>
          </a:p>
          <a:p>
            <a:pPr>
              <a:lnSpc>
                <a:spcPct val="80000"/>
              </a:lnSpc>
            </a:pPr>
            <a:r>
              <a:rPr lang="ru-RU" sz="2400" b="1">
                <a:latin typeface="Verdana" pitchFamily="34" charset="0"/>
              </a:rPr>
              <a:t>Воспитание гордости за героическое прошлое своей Родины и уважения к  культуре своей страны; </a:t>
            </a:r>
          </a:p>
          <a:p>
            <a:pPr>
              <a:lnSpc>
                <a:spcPct val="80000"/>
              </a:lnSpc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620713"/>
            <a:ext cx="7620000" cy="5688012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</a:t>
            </a:r>
            <a:r>
              <a:rPr lang="ru-RU" b="1">
                <a:solidFill>
                  <a:schemeClr val="tx2"/>
                </a:solidFill>
                <a:latin typeface="Verdana" pitchFamily="34" charset="0"/>
              </a:rPr>
              <a:t>«Воспитание гражданина страны следует рассматривать как одно из главных средств национального возрождения. Функционально грамотный гражданин - это человек, любящий Родину, умеющий реагировать на изменения в обществе, защищать своё человеческое право».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692150"/>
            <a:ext cx="7620000" cy="51752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dirty="0">
                <a:latin typeface="Verdana" pitchFamily="34" charset="0"/>
              </a:rPr>
              <a:t>Понятие «</a:t>
            </a:r>
            <a:r>
              <a:rPr lang="ru-RU" sz="2400" u="sng" dirty="0">
                <a:latin typeface="Verdana" pitchFamily="34" charset="0"/>
              </a:rPr>
              <a:t>гражданственность</a:t>
            </a:r>
            <a:r>
              <a:rPr lang="ru-RU" sz="2400" dirty="0">
                <a:latin typeface="Verdana" pitchFamily="34" charset="0"/>
              </a:rPr>
              <a:t>» предполагает освоение и реализацию ребёнком своих прав и обязанностей по отношению к себе самому, своей семье, коллективу, к родному краю, Отечеству</a:t>
            </a:r>
            <a:r>
              <a:rPr lang="ru-RU" sz="2400" dirty="0" smtClean="0">
                <a:latin typeface="Verdana" pitchFamily="34" charset="0"/>
              </a:rPr>
              <a:t>. </a:t>
            </a:r>
            <a:r>
              <a:rPr lang="ru-RU" sz="2400" dirty="0">
                <a:latin typeface="Verdana" pitchFamily="34" charset="0"/>
              </a:rPr>
              <a:t>Важно воспитать деятельного гражданина своей Родины, а не стороннего наблюдателя.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u="sng" dirty="0">
                <a:latin typeface="Verdana" pitchFamily="34" charset="0"/>
              </a:rPr>
              <a:t>Гражданственность </a:t>
            </a:r>
            <a:r>
              <a:rPr lang="ru-RU" sz="2400" dirty="0">
                <a:latin typeface="Verdana" pitchFamily="34" charset="0"/>
              </a:rPr>
              <a:t>включает в себя взаимоотношения на уровне «гражданин — государство» и «человек — общество». Формируя гражданина, мы, прежде всего, должны видеть в нём человека. Поэтому гражданин с педагогической точки зрения — это самобытная индивидуальность, личность, обладающая единством духовно-нравственного и правового долга.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052513"/>
            <a:ext cx="7620000" cy="51133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u="sng">
                <a:latin typeface="Verdana" pitchFamily="34" charset="0"/>
              </a:rPr>
              <a:t>Патриотическое воспитание</a:t>
            </a:r>
            <a:r>
              <a:rPr lang="ru-RU" sz="2400">
                <a:latin typeface="Verdana" pitchFamily="34" charset="0"/>
              </a:rPr>
              <a:t> – это систематическая и целенаправленная деятельность органов государственной власти и организаций по формированию у граждан высокого патриотического сознания, чувств верности своему Отечеству, готовности к выполнению гражданского долга и конституционных обязанностей по защите интересов Родины.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>
              <a:latin typeface="Verdana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400">
                <a:latin typeface="Verdana" pitchFamily="34" charset="0"/>
              </a:rPr>
              <a:t>Патриотическое воспитание направлено на формирование и развитие личности, обладающей качествами гражданина.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bd.fom.ru/image/graphics/gd0401151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071678"/>
            <a:ext cx="5757881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1600" b="1" dirty="0" smtClean="0"/>
              <a:t>КАК ВЫ СЧИТАЕТЕ, СЕГОДНЯ В НАШЕЙ СТРАНЕ НУЖНО ИЛИ НЕ НУЖНО УДЕЛЯТЬ БОЛЬШЕ ВНИМАНИЯ ПАТРИОТИЧЕСКОМУ ВОСПИТАНИЮ МОЛОДЕЖИ?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dirty="0" smtClean="0"/>
              <a:t> КАК ВЫ СЧИТАЕТЕ, СЕГОДНЯ В ШКОЛЕ ВОСПИТЫВАЕТСЯ ИЛИ НЕ ВОСПИТЫВАЕТСЯ ПАТРИОТИЗМ?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4" name="Содержимое 3" descr="http://bd.fom.ru/image/graphics/gd0401154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9787" y="2628900"/>
            <a:ext cx="55340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традь">
  <a:themeElements>
    <a:clrScheme name="Тетрадь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Тетрадь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традь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Designs\Тетрадь.pot</Template>
  <TotalTime>996</TotalTime>
  <Words>1220</Words>
  <Application>Microsoft Office PowerPoint</Application>
  <PresentationFormat>Экран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Тетрадь</vt:lpstr>
      <vt:lpstr>Педагогический совет. Выступление Пантюшиной Н.В. (учителя начальных классов) </vt:lpstr>
      <vt:lpstr>Слайд 2</vt:lpstr>
      <vt:lpstr>Слайд 3</vt:lpstr>
      <vt:lpstr>Слайд 4</vt:lpstr>
      <vt:lpstr>Слайд 5</vt:lpstr>
      <vt:lpstr>Слайд 6</vt:lpstr>
      <vt:lpstr>Слайд 7</vt:lpstr>
      <vt:lpstr> КАК ВЫ СЧИТАЕТЕ, СЕГОДНЯ В НАШЕЙ СТРАНЕ НУЖНО ИЛИ НЕ НУЖНО УДЕЛЯТЬ БОЛЬШЕ ВНИМАНИЯ ПАТРИОТИЧЕСКОМУ ВОСПИТАНИЮ МОЛОДЕЖИ? </vt:lpstr>
      <vt:lpstr> КАК ВЫ СЧИТАЕТЕ, СЕГОДНЯ В ШКОЛЕ ВОСПИТЫВАЕТСЯ ИЛИ НЕ ВОСПИТЫВАЕТСЯ ПАТРИОТИЗМ? </vt:lpstr>
      <vt:lpstr> КАК ВЫ СЧИТАЕТЕ, СЕГОДНЯ СРЕДСТВА МАССОВОЙ ИНФОРМАЦИИ ВОСПИТЫВАЮТ ИЛИ НЕ ВОСПИТЫВАЮТ ПАТРИОТИЗМ? </vt:lpstr>
      <vt:lpstr>КАК ВЫ СЧИТАЕТЕ, СЕГОДНЯ СЕМЬЯ ВОСПИТЫВАЕТ ИЛИ НЕ ВОСПИТЫВАЕТ ПАТРИОТИЗМ? </vt:lpstr>
      <vt:lpstr>Слайд 12</vt:lpstr>
      <vt:lpstr>Слайд 13</vt:lpstr>
      <vt:lpstr>2. Интернациональное воспитание  </vt:lpstr>
      <vt:lpstr>3. Воспитание правовой культуры  Задачи правового воспитания в начальной школе заключаются в том, чтобы довести до сознания учащихся и воспитанников требования правовых норм, добиться того, чтобы эти требования  стали руководством в повседневном поведении.  </vt:lpstr>
      <vt:lpstr>4. Воспитание в духе мира. </vt:lpstr>
      <vt:lpstr>5. Воспитание в духе ненасилия и толерантности</vt:lpstr>
      <vt:lpstr>ОТКРЫТЫЙ ВОПРОС: ЧТО ТАКОЕ ПАТРИОТИЧЕСКОЕ ВОСПИТАНИЕ, КАК ВЫ ПОНИМАЕТЕ ЭТО ВЫРАЖЕНИЕ?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ПРЯМАЯ ГЕОДЕЗИЧЕСКАЯ ЗАДАЧА.</dc:title>
  <dc:creator>User</dc:creator>
  <cp:lastModifiedBy>наташа</cp:lastModifiedBy>
  <cp:revision>32</cp:revision>
  <dcterms:created xsi:type="dcterms:W3CDTF">2007-01-18T14:57:35Z</dcterms:created>
  <dcterms:modified xsi:type="dcterms:W3CDTF">2014-01-30T16:14:08Z</dcterms:modified>
</cp:coreProperties>
</file>