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1%85%D0%BD%D0%B8%D0%BA%D0%B0" TargetMode="External"/><Relationship Id="rId2" Type="http://schemas.openxmlformats.org/officeDocument/2006/relationships/hyperlink" Target="https://ru.wikipedia.org/wiki/%D0%A0%D0%BE%D0%B1%D0%BE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D%D0%B0%D1%83%D0%BA%D0%B0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0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Экспериментальная рабочая программа дополнительного образования </a:t>
            </a:r>
            <a:r>
              <a:rPr lang="ru-RU" sz="2800" dirty="0" smtClean="0">
                <a:latin typeface="Calibri" panose="020F0502020204030204" pitchFamily="34" charset="0"/>
              </a:rPr>
              <a:t>модульного типа</a:t>
            </a:r>
            <a:br>
              <a:rPr lang="ru-RU" sz="2800" dirty="0" smtClean="0">
                <a:latin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</a:rPr>
              <a:t>по курсу </a:t>
            </a:r>
            <a:r>
              <a:rPr lang="ru-RU" sz="3600" dirty="0" smtClean="0"/>
              <a:t> </a:t>
            </a:r>
            <a:r>
              <a:rPr lang="ru-RU" sz="3600" b="1" dirty="0" smtClean="0"/>
              <a:t>«РОБОТОТЕХНИКА»</a:t>
            </a:r>
            <a:br>
              <a:rPr lang="ru-RU" sz="3600" b="1" dirty="0" smtClean="0"/>
            </a:br>
            <a:r>
              <a:rPr lang="ru-RU" sz="2500" b="1" dirty="0" smtClean="0">
                <a:latin typeface="Calibri" panose="020F0502020204030204" pitchFamily="34" charset="0"/>
              </a:rPr>
              <a:t>ДЛЯ УЧАЩИХСЯ 10-12 ЛЕТ ПЕРВОГО ГОДА ОБУЧЕНИЯ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программы:</a:t>
            </a:r>
          </a:p>
          <a:p>
            <a:r>
              <a:rPr lang="ru-RU" b="1" dirty="0" smtClean="0"/>
              <a:t>СЫРОВ Е.М.,</a:t>
            </a:r>
            <a:br>
              <a:rPr lang="ru-RU" b="1" dirty="0" smtClean="0"/>
            </a:br>
            <a:r>
              <a:rPr lang="ru-RU" b="1" dirty="0" smtClean="0"/>
              <a:t>педагог дополнительного образования </a:t>
            </a:r>
            <a:br>
              <a:rPr lang="ru-RU" b="1" dirty="0" smtClean="0"/>
            </a:br>
            <a:r>
              <a:rPr lang="ru-RU" b="1" dirty="0" smtClean="0"/>
              <a:t>1 квалификационной категории,</a:t>
            </a:r>
            <a:br>
              <a:rPr lang="ru-RU" b="1" dirty="0" smtClean="0"/>
            </a:br>
            <a:r>
              <a:rPr lang="ru-RU" b="1" dirty="0" smtClean="0"/>
              <a:t>ГБОУ ГИМНАЗИЯ № 1558, г. Москва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382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0390" y="589063"/>
            <a:ext cx="2372643" cy="5883443"/>
          </a:xfrm>
          <a:solidFill>
            <a:schemeClr val="accent6">
              <a:lumMod val="20000"/>
              <a:lumOff val="80000"/>
            </a:schemeClr>
          </a:solidFill>
          <a:ln w="50800" cmpd="thickThin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Шаблон модуля проекта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41501"/>
              </p:ext>
            </p:extLst>
          </p:nvPr>
        </p:nvGraphicFramePr>
        <p:xfrm>
          <a:off x="1859600" y="90951"/>
          <a:ext cx="5164665" cy="6663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056"/>
                <a:gridCol w="687056"/>
                <a:gridCol w="545134"/>
                <a:gridCol w="139102"/>
                <a:gridCol w="139102"/>
                <a:gridCol w="139102"/>
                <a:gridCol w="58788"/>
                <a:gridCol w="80314"/>
                <a:gridCol w="139102"/>
                <a:gridCol w="365510"/>
                <a:gridCol w="642046"/>
                <a:gridCol w="240611"/>
                <a:gridCol w="1051732"/>
                <a:gridCol w="250010"/>
              </a:tblGrid>
              <a:tr h="7903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Модуль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&lt;название проекта&gt;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</a:tr>
              <a:tr h="4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Учебная тема проекта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Форма учебной деятельности: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Урочная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Проектная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(нужное выделить цветом)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Отводимое время (час)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</a:tr>
              <a:tr h="104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rowSpan="9"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Цели проекта: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1. 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</a:tr>
              <a:tr h="1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effectLst/>
                        </a:rPr>
                        <a:t>Развивающие</a:t>
                      </a:r>
                      <a:endParaRPr lang="ru-RU" sz="1000" b="1" kern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Воспитывающие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9">
                <a:tc gridSpan="1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Проблемная ситуация: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gridSpan="1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Учебные вопросы </a:t>
                      </a:r>
                      <a:r>
                        <a:rPr lang="ru-RU" sz="400" dirty="0">
                          <a:effectLst/>
                        </a:rPr>
                        <a:t>(по видам учебной деятельности: У – урочная деятельность; К – конструирование; П – программирование; О – отладка и испытания; И - исследования):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rowSpan="2"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Ожидаемые результаты: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1.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</a:tr>
              <a:tr h="153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Учебно-метод. обеспечение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77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10" marR="259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7589" y="385010"/>
            <a:ext cx="2625305" cy="5979695"/>
          </a:xfrm>
          <a:solidFill>
            <a:schemeClr val="accent6">
              <a:lumMod val="20000"/>
              <a:lumOff val="80000"/>
            </a:schemeClr>
          </a:solidFill>
          <a:ln w="50800" cmpd="thickThin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ru-RU" sz="1500" b="1" dirty="0" smtClean="0">
                <a:solidFill>
                  <a:schemeClr val="bg1"/>
                </a:solidFill>
              </a:rPr>
              <a:t/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Тематиче-ское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планиро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вание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06064"/>
              </p:ext>
            </p:extLst>
          </p:nvPr>
        </p:nvGraphicFramePr>
        <p:xfrm>
          <a:off x="3573527" y="132347"/>
          <a:ext cx="4704199" cy="6634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91"/>
                <a:gridCol w="479592"/>
                <a:gridCol w="706948"/>
                <a:gridCol w="1389500"/>
                <a:gridCol w="619615"/>
                <a:gridCol w="402969"/>
                <a:gridCol w="86380"/>
                <a:gridCol w="479104"/>
              </a:tblGrid>
              <a:tr h="156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 smtClean="0">
                          <a:effectLst/>
                        </a:rPr>
                        <a:t>заня-тия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Индекс моду-ля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Имя модуля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Учебная тема модуля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Кол-во </a:t>
                      </a:r>
                      <a:r>
                        <a:rPr lang="ru-RU" sz="1000" dirty="0" smtClean="0">
                          <a:effectLst/>
                        </a:rPr>
                        <a:t>часов на </a:t>
                      </a:r>
                      <a:r>
                        <a:rPr lang="ru-RU" sz="1000" dirty="0">
                          <a:effectLst/>
                        </a:rPr>
                        <a:t>проект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том числе: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уроч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r>
                        <a:rPr lang="ru-RU" sz="1000" dirty="0" smtClean="0">
                          <a:effectLst/>
                        </a:rPr>
                        <a:t>форма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Проект  фор-</a:t>
                      </a:r>
                      <a:r>
                        <a:rPr lang="ru-RU" sz="1000" dirty="0" err="1" smtClean="0">
                          <a:effectLst/>
                        </a:rPr>
                        <a:t>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b"/>
                </a:tc>
              </a:tr>
              <a:tr h="384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Введение в </a:t>
                      </a:r>
                      <a:r>
                        <a:rPr lang="ru-RU" sz="1000" dirty="0" smtClean="0">
                          <a:effectLst/>
                        </a:rPr>
                        <a:t>РТ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Введение в робототехнику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468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Мой первый проект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Создание и </a:t>
                      </a:r>
                      <a:r>
                        <a:rPr lang="ru-RU" sz="1000" dirty="0" err="1" smtClean="0">
                          <a:effectLst/>
                        </a:rPr>
                        <a:t>испыта-ние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одномоторной тележки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275419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Раздел 1. Управление роботом в системах без обратной связи (</a:t>
                      </a:r>
                      <a:r>
                        <a:rPr lang="ru-RU" sz="1000" dirty="0" err="1">
                          <a:effectLst/>
                        </a:rPr>
                        <a:t>метапроект</a:t>
                      </a:r>
                      <a:r>
                        <a:rPr lang="ru-RU" sz="1000" dirty="0">
                          <a:effectLst/>
                        </a:rPr>
                        <a:t> Танки)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2-3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Танки, вперед!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Управл</a:t>
                      </a:r>
                      <a:r>
                        <a:rPr lang="ru-RU" sz="1000" dirty="0" smtClean="0">
                          <a:effectLst/>
                        </a:rPr>
                        <a:t>. </a:t>
                      </a:r>
                      <a:r>
                        <a:rPr lang="ru-RU" sz="1000" dirty="0" err="1" smtClean="0">
                          <a:effectLst/>
                        </a:rPr>
                        <a:t>прямолин</a:t>
                      </a:r>
                      <a:r>
                        <a:rPr lang="ru-RU" sz="1000" dirty="0" smtClean="0">
                          <a:effectLst/>
                        </a:rPr>
                        <a:t>. </a:t>
                      </a:r>
                      <a:r>
                        <a:rPr lang="ru-RU" sz="1000" dirty="0" err="1" smtClean="0">
                          <a:effectLst/>
                        </a:rPr>
                        <a:t>движ</a:t>
                      </a:r>
                      <a:r>
                        <a:rPr lang="ru-RU" sz="1000" dirty="0" smtClean="0">
                          <a:effectLst/>
                        </a:rPr>
                        <a:t>. </a:t>
                      </a:r>
                      <a:r>
                        <a:rPr lang="ru-RU" sz="1000" dirty="0">
                          <a:effectLst/>
                        </a:rPr>
                        <a:t>робота с </a:t>
                      </a:r>
                      <a:r>
                        <a:rPr lang="ru-RU" sz="1000" dirty="0" smtClean="0">
                          <a:effectLst/>
                        </a:rPr>
                        <a:t>пом. параметров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433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4-5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Маневры танков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Курсовые маневры роботов с помощью </a:t>
                      </a:r>
                      <a:r>
                        <a:rPr lang="ru-RU" sz="1000" dirty="0" smtClean="0">
                          <a:effectLst/>
                        </a:rPr>
                        <a:t>параметров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611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6-7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Танко-дром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Проектирование и создание рабочего поля для </a:t>
                      </a:r>
                      <a:r>
                        <a:rPr lang="ru-RU" sz="1000" dirty="0" err="1" smtClean="0">
                          <a:effectLst/>
                        </a:rPr>
                        <a:t>соревнова-ний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роботов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31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8-9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Танковый биатлон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Проведение </a:t>
                      </a:r>
                      <a:r>
                        <a:rPr lang="ru-RU" sz="1000" dirty="0" err="1" smtClean="0">
                          <a:effectLst/>
                        </a:rPr>
                        <a:t>сорев-нований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роботов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305776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Раздел 2. Управление роботом в системах с обратной связью (</a:t>
                      </a:r>
                      <a:r>
                        <a:rPr lang="ru-RU" sz="1000" dirty="0" err="1">
                          <a:effectLst/>
                        </a:rPr>
                        <a:t>метапроекты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Кегельринг</a:t>
                      </a:r>
                      <a:r>
                        <a:rPr lang="ru-RU" sz="1000" dirty="0">
                          <a:effectLst/>
                        </a:rPr>
                        <a:t>, Линия и Лабиринт)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Роботы и управление ими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Системы </a:t>
                      </a:r>
                      <a:r>
                        <a:rPr lang="ru-RU" sz="1000" dirty="0" smtClean="0">
                          <a:effectLst/>
                        </a:rPr>
                        <a:t>упр. </a:t>
                      </a:r>
                      <a:r>
                        <a:rPr lang="ru-RU" sz="1000" dirty="0">
                          <a:effectLst/>
                        </a:rPr>
                        <a:t>роботом с </a:t>
                      </a:r>
                      <a:r>
                        <a:rPr lang="ru-RU" sz="1000" dirty="0" smtClean="0">
                          <a:effectLst/>
                        </a:rPr>
                        <a:t>обрат-ной </a:t>
                      </a:r>
                      <a:r>
                        <a:rPr lang="ru-RU" sz="1000" dirty="0">
                          <a:effectLst/>
                        </a:rPr>
                        <a:t>связью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1562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Тема 2.1. </a:t>
                      </a:r>
                      <a:r>
                        <a:rPr lang="ru-RU" sz="1000" dirty="0" err="1">
                          <a:effectLst/>
                        </a:rPr>
                        <a:t>Кегельринг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11-12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Кегель-ринг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Использование датчиков расстояния и цвета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15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Тема 2.2. Следование по линии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13-14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Циклоп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Следование по линии с одним датчиком цвета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  <a:tr h="611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15-16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Л1с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Циклоп-супер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Исслед</a:t>
                      </a:r>
                      <a:r>
                        <a:rPr lang="ru-RU" sz="1000" dirty="0" smtClean="0">
                          <a:effectLst/>
                        </a:rPr>
                        <a:t>. </a:t>
                      </a:r>
                      <a:r>
                        <a:rPr lang="ru-RU" sz="1000" dirty="0">
                          <a:effectLst/>
                        </a:rPr>
                        <a:t>путей </a:t>
                      </a:r>
                      <a:r>
                        <a:rPr lang="ru-RU" sz="1000" dirty="0" smtClean="0">
                          <a:effectLst/>
                        </a:rPr>
                        <a:t>сове-</a:t>
                      </a:r>
                      <a:r>
                        <a:rPr lang="ru-RU" sz="1000" dirty="0" err="1" smtClean="0">
                          <a:effectLst/>
                        </a:rPr>
                        <a:t>ршенствования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ро</a:t>
                      </a:r>
                      <a:r>
                        <a:rPr lang="ru-RU" sz="1000" dirty="0" smtClean="0">
                          <a:effectLst/>
                        </a:rPr>
                        <a:t>-бота </a:t>
                      </a:r>
                      <a:r>
                        <a:rPr lang="ru-RU" sz="1000" dirty="0">
                          <a:effectLst/>
                        </a:rPr>
                        <a:t>на основе релейного </a:t>
                      </a:r>
                      <a:r>
                        <a:rPr lang="ru-RU" sz="1000" dirty="0" err="1" smtClean="0">
                          <a:effectLst/>
                        </a:rPr>
                        <a:t>рег-ра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3" marR="30893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3463" y="684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8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21" y="5606716"/>
            <a:ext cx="9855451" cy="820820"/>
          </a:xfrm>
        </p:spPr>
        <p:txBody>
          <a:bodyPr/>
          <a:lstStyle/>
          <a:p>
            <a:r>
              <a:rPr lang="ru-RU" dirty="0" err="1" smtClean="0"/>
              <a:t>Новационная</a:t>
            </a:r>
            <a:r>
              <a:rPr lang="ru-RU" dirty="0" smtClean="0"/>
              <a:t> сущность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48916"/>
            <a:ext cx="10396872" cy="52578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Вместо традиционного деления тематического плана на разделы, темы, занятия с жесткой привязкой учебных тем к сетке часов учебного плана разработана форма, в которой перечисляются модули, их имена, учебные темы модулей и время, отводимое на работу над проектом, в том числе на урочную и проектную формы (см. раздел «Тематическое планирование»). Новая форма планирования позволяет более гибко осуществлять планирование, по ходу разработки плана изменять порядок реализации проектов и производить другие изменения. Новая форма технологически более удобна в разработке и использовании, нежели традиционная;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Для разработки модулей программы создан шаблон, содержащий учебные вопросы и задания по видам деятельности, подлежащие проработке в ходе реализации проекта. Шаблон реализован в среде электронных таблиц </a:t>
            </a:r>
            <a:r>
              <a:rPr lang="en-US" dirty="0"/>
              <a:t>MS Excel</a:t>
            </a:r>
            <a:r>
              <a:rPr lang="ru-RU" dirty="0"/>
              <a:t>, что позволяет с легкостью и комфортом модифицировать его, подстраивая его форму под содержание конкретного проекта;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Модуль отличается полнотой и законченностью действий по реализации проекта, начиная от постановки проблемной ситуации и кончая публичной презентацией (докладом) о результатах выполнения проекта и рефлексией вклада каждого члена бригады в проект. Количество часов, отводимых на проект, варьируется в зависимости от его сложности и, как правило, составляет от 2 до 4 часов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3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Новационная</a:t>
            </a:r>
            <a:r>
              <a:rPr lang="ru-RU" dirty="0"/>
              <a:t> сущность </a:t>
            </a:r>
            <a:r>
              <a:rPr lang="ru-RU" dirty="0" smtClean="0"/>
              <a:t>программы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289967" cy="3615267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ru-RU" dirty="0"/>
              <a:t>При изучении раздела, объединяющего несколько учебных тем, предлагается объединить проекты, реализующие отдельные учебные темы, в единый </a:t>
            </a:r>
            <a:r>
              <a:rPr lang="ru-RU" dirty="0" err="1"/>
              <a:t>метапроект</a:t>
            </a:r>
            <a:r>
              <a:rPr lang="ru-RU" dirty="0"/>
              <a:t>, объединяющий постановки проблемных ситуаций отдельных проектов в единую сверхзадачу.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dirty="0"/>
              <a:t>В ходе проектной деятельности устанавливаются </a:t>
            </a:r>
            <a:r>
              <a:rPr lang="ru-RU" dirty="0" err="1"/>
              <a:t>межпредметные</a:t>
            </a:r>
            <a:r>
              <a:rPr lang="ru-RU" dirty="0"/>
              <a:t> связи с различными предметными дисциплинами (физикой, информатикой, математикой, изобразительным искусством и др.). Таким образом, в предлагаемой программе реализуются требования ФГОС нового поколения, а сама программа укладывается в русло модного современного направления развития образования STEM (естественные науки, технология, техническое творчество, математика). Это создает предпосылки для включения нашего образовательного учреждения в систему STEM-образования.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0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96" y="5534526"/>
            <a:ext cx="8534400" cy="772694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699041" cy="4848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Внутрипредметные</a:t>
            </a:r>
            <a:r>
              <a:rPr lang="ru-RU" b="1" dirty="0" smtClean="0"/>
              <a:t> компетенции</a:t>
            </a:r>
            <a:r>
              <a:rPr lang="ru-RU" dirty="0" smtClean="0"/>
              <a:t> (по видам учебной деятельности)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Урочная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ru-RU" dirty="0"/>
              <a:t>Управление роботизированными устройствами с использованием обратной связи и без обратной связи;</a:t>
            </a:r>
          </a:p>
          <a:p>
            <a:pPr lvl="1"/>
            <a:r>
              <a:rPr lang="ru-RU" dirty="0"/>
              <a:t>Автономные и телеуправляемые роботы; использование инфракрасного маяка в качестве пульта дистанционного управления;</a:t>
            </a:r>
          </a:p>
          <a:p>
            <a:pPr lvl="1"/>
            <a:r>
              <a:rPr lang="ru-RU" dirty="0"/>
              <a:t>Принципы следования по линии с использованием различных алгоритмов управления в системах с обратной связью;</a:t>
            </a:r>
          </a:p>
          <a:p>
            <a:pPr lvl="1"/>
            <a:r>
              <a:rPr lang="ru-RU" dirty="0"/>
              <a:t>Использование датчиков цвета и расстояния в задачах следования по линии, обнаружения препятствий и др.;</a:t>
            </a:r>
          </a:p>
          <a:p>
            <a:pPr lvl="1"/>
            <a:r>
              <a:rPr lang="ru-RU" dirty="0"/>
              <a:t>Основы построения алгоритмов и программ управления роботами.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76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21105"/>
            <a:ext cx="10733756" cy="5113421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Конструирование:</a:t>
            </a:r>
          </a:p>
          <a:p>
            <a:pPr lvl="0"/>
            <a:r>
              <a:rPr lang="ru-RU" dirty="0"/>
              <a:t>Сборка типовых конструкций роботов на гусеничной платформе и 3-колесном шасси с двумя ведущими и одним опорным колесом-волокушей по картам сборки и по памяти;</a:t>
            </a:r>
          </a:p>
          <a:p>
            <a:pPr lvl="0"/>
            <a:r>
              <a:rPr lang="ru-RU" dirty="0"/>
              <a:t>Использование механических передач для ускорения движения или увеличения тягового усилия робота.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Алгоритмизация и программирование:</a:t>
            </a:r>
          </a:p>
          <a:p>
            <a:pPr lvl="0"/>
            <a:r>
              <a:rPr lang="ru-RU" dirty="0"/>
              <a:t>Представление алгоритмов в виде словесных описаний и языка блок-схем;</a:t>
            </a:r>
          </a:p>
          <a:p>
            <a:pPr lvl="0"/>
            <a:r>
              <a:rPr lang="ru-RU" dirty="0"/>
              <a:t>Реализация алгоритмов в программной среде </a:t>
            </a:r>
            <a:r>
              <a:rPr lang="en-US" dirty="0"/>
              <a:t>EV</a:t>
            </a:r>
            <a:r>
              <a:rPr lang="ru-RU" dirty="0"/>
              <a:t>3 с использованием модульного принципа построения;</a:t>
            </a:r>
          </a:p>
          <a:p>
            <a:pPr lvl="0"/>
            <a:r>
              <a:rPr lang="ru-RU" dirty="0"/>
              <a:t>Отладка программ управления роботами. Использование мотора в качестве датчика для оперативного задания значений варьируемых параметров.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и испытания:</a:t>
            </a:r>
          </a:p>
          <a:p>
            <a:pPr lvl="0"/>
            <a:r>
              <a:rPr lang="ru-RU" dirty="0"/>
              <a:t>Поиск путей повышения эффективности алгоритма управления роботом;</a:t>
            </a:r>
          </a:p>
          <a:p>
            <a:pPr lvl="0"/>
            <a:r>
              <a:rPr lang="ru-RU" dirty="0"/>
              <a:t>Оптимальный (</a:t>
            </a:r>
            <a:r>
              <a:rPr lang="ru-RU" dirty="0" err="1"/>
              <a:t>квазиоптимальный</a:t>
            </a:r>
            <a:r>
              <a:rPr lang="ru-RU" dirty="0"/>
              <a:t>) подбор варьируемых параметров управления роботом по критерию минимального времени выполнения упражнения;</a:t>
            </a:r>
          </a:p>
          <a:p>
            <a:pPr lvl="0"/>
            <a:r>
              <a:rPr lang="ru-RU" dirty="0"/>
              <a:t>Поиск оптимального решения методом мозгового штурма.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92496" y="5534526"/>
            <a:ext cx="8534400" cy="772694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6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42812"/>
            <a:ext cx="10469063" cy="953167"/>
          </a:xfrm>
        </p:spPr>
        <p:txBody>
          <a:bodyPr>
            <a:noAutofit/>
          </a:bodyPr>
          <a:lstStyle/>
          <a:p>
            <a:r>
              <a:rPr lang="ru-RU" sz="3000" dirty="0" err="1"/>
              <a:t>Межпредметные</a:t>
            </a:r>
            <a:r>
              <a:rPr lang="ru-RU" sz="3000" dirty="0"/>
              <a:t> и </a:t>
            </a:r>
            <a:r>
              <a:rPr lang="ru-RU" sz="3000" dirty="0" err="1"/>
              <a:t>надпредметные</a:t>
            </a:r>
            <a:r>
              <a:rPr lang="ru-RU" sz="3000" dirty="0"/>
              <a:t>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                             (</a:t>
            </a:r>
            <a:r>
              <a:rPr lang="ru-RU" sz="3000" dirty="0" err="1"/>
              <a:t>общеуниверсальные</a:t>
            </a:r>
            <a:r>
              <a:rPr lang="ru-RU" sz="3000" dirty="0"/>
              <a:t>) </a:t>
            </a:r>
            <a:r>
              <a:rPr lang="ru-RU" sz="3000" dirty="0" smtClean="0"/>
              <a:t>действия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335" y="324087"/>
            <a:ext cx="1064393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Знакомство, усвоение практических действий и использование метода учебного проектирования в ходе учебного процесса.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навыки использования пакета 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Office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(текстового редактора, электронных презентаций, ограниченно – электронных таблиц);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Усвоение отдельных тем информатики (алгоритмизация и программирование), математики (константы и переменные величины, математические выражения), физики (равномерное движение, параметры равномерного движения), геометрии (движение колеса робота по окружности, связь параметров движения с геометрическими величинами, чтение графических изображений геометрических фигур; построение объемных геометрических фигур </a:t>
            </a: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картона и бумаги для использования в качестве препятствий), географии (элементы картографии), изобразительного искусства (проектирование танкодрома, нанесение элементов на рабочее поле танкодрома), технологии (монтаж рабочего поля танкодрома).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1" y="517955"/>
            <a:ext cx="98073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поиска информации в Интернете; обработка информации, преобразование информации из одной формы представления в другую (текста и графики – в электронную презентацию).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 собственной деятельности и соотнесение её с действиями других членов коллектива.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подчинять свои желания и стремления интересам коллектива.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прислушиваться и воспринимать чужое мнение, умение вести диалог.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4212" y="5642812"/>
            <a:ext cx="10469063" cy="953167"/>
          </a:xfrm>
        </p:spPr>
        <p:txBody>
          <a:bodyPr>
            <a:noAutofit/>
          </a:bodyPr>
          <a:lstStyle/>
          <a:p>
            <a:r>
              <a:rPr lang="ru-RU" sz="3000" dirty="0" err="1"/>
              <a:t>Межпредметные</a:t>
            </a:r>
            <a:r>
              <a:rPr lang="ru-RU" sz="3000" dirty="0"/>
              <a:t> и </a:t>
            </a:r>
            <a:r>
              <a:rPr lang="ru-RU" sz="3000" dirty="0" err="1"/>
              <a:t>надпредметные</a:t>
            </a:r>
            <a:r>
              <a:rPr lang="ru-RU" sz="3000" dirty="0"/>
              <a:t>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                             (</a:t>
            </a:r>
            <a:r>
              <a:rPr lang="ru-RU" sz="3000" dirty="0" err="1"/>
              <a:t>общеуниверсальные</a:t>
            </a:r>
            <a:r>
              <a:rPr lang="ru-RU" sz="3000" dirty="0"/>
              <a:t>) </a:t>
            </a:r>
            <a:r>
              <a:rPr lang="ru-RU" sz="3000" dirty="0" smtClean="0"/>
              <a:t>действия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5467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715000"/>
            <a:ext cx="8534400" cy="808788"/>
          </a:xfrm>
        </p:spPr>
        <p:txBody>
          <a:bodyPr/>
          <a:lstStyle/>
          <a:p>
            <a:r>
              <a:rPr lang="ru-RU" dirty="0" smtClean="0"/>
              <a:t>Риски реализации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88758"/>
            <a:ext cx="9217777" cy="5426242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Для реализации программы нужно углубленное знание преподавателем языка программирования среды </a:t>
            </a:r>
            <a:r>
              <a:rPr lang="en-US" dirty="0" smtClean="0"/>
              <a:t>EV3</a:t>
            </a:r>
            <a:r>
              <a:rPr lang="ru-RU" dirty="0" smtClean="0"/>
              <a:t> и хорошие знания справочной системы и технологии создания методических материалов на базе справочной системы, других разработок в среде </a:t>
            </a:r>
            <a:r>
              <a:rPr lang="en-US" dirty="0" smtClean="0"/>
              <a:t>MS Office </a:t>
            </a:r>
            <a:r>
              <a:rPr lang="ru-RU" dirty="0" smtClean="0"/>
              <a:t>и Интернета → необходимо обучение в курсовой сети.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Качество проведения занятий напрямую зависит от качество разработки методических материалов. Необходим кропотливый поиск имеющихся наработок на русском языке и их адаптация к специфике процесса учебного проектирования; это процесс длительный.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Сведениями об использовании метода учебного проектирования на занятиях робототехникой, да ещё с возрастной категорией 11-13 лет, да еще и с конструкторами на новой элементной базе, с новым языком программирования и составом группы не 4-6, а 12-15 человек у меня отсутствуют. Эффективность метода ещё предстоит доказать. Поэтому программа носит экспериментальный характер.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Самый большой риск лично для меня: несмотря на большой (около 10 лет) опыт занятий в этой области и наличие значительного количества методических наработок  они оказались неприменимыми для данной программы. Предстоит режим форсированной разработки материалов занятий, когда они «с колес» идут в дело. Для подготовки к очередному занятию времени максимум 1 неделя, а с учетом длительности реализации проекта – и того меньше.</a:t>
            </a:r>
          </a:p>
          <a:p>
            <a:pPr marL="0" indent="0" algn="just">
              <a:buNone/>
            </a:pPr>
            <a:r>
              <a:rPr lang="ru-RU" sz="2300" b="1" dirty="0" smtClean="0">
                <a:solidFill>
                  <a:srgbClr val="FFFF00"/>
                </a:solidFill>
              </a:rPr>
              <a:t>ВЫВОД: для эффективного использования данной программы необходима основательная подготовка к её реализации с затратами времени примерно 1 год.</a:t>
            </a:r>
            <a:endParaRPr lang="ru-RU" sz="2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5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49" y="5859378"/>
            <a:ext cx="8534400" cy="796757"/>
          </a:xfrm>
        </p:spPr>
        <p:txBody>
          <a:bodyPr/>
          <a:lstStyle/>
          <a:p>
            <a:r>
              <a:rPr lang="ru-RU" dirty="0" smtClean="0"/>
              <a:t>Рассматриваемые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549" y="481263"/>
            <a:ext cx="9241841" cy="51976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Определения</a:t>
            </a:r>
          </a:p>
          <a:p>
            <a:r>
              <a:rPr lang="ru-RU" dirty="0" smtClean="0"/>
              <a:t>2. Образовательная робототехника: виды деятельности</a:t>
            </a:r>
          </a:p>
          <a:p>
            <a:r>
              <a:rPr lang="ru-RU" dirty="0" smtClean="0"/>
              <a:t>3. Особенности и недостатки классно-урочного метода организации учебного процесса.</a:t>
            </a:r>
          </a:p>
          <a:p>
            <a:r>
              <a:rPr lang="ru-RU" dirty="0" smtClean="0"/>
              <a:t>Альтернатива: учебное проектирование.</a:t>
            </a:r>
          </a:p>
          <a:p>
            <a:r>
              <a:rPr lang="ru-RU" dirty="0" smtClean="0"/>
              <a:t>Организация учебного процесса с использованием метода учебного проектирования</a:t>
            </a:r>
          </a:p>
          <a:p>
            <a:r>
              <a:rPr lang="ru-RU" dirty="0" smtClean="0"/>
              <a:t>Планирование учебного процесса</a:t>
            </a:r>
          </a:p>
          <a:p>
            <a:r>
              <a:rPr lang="ru-RU" dirty="0" smtClean="0"/>
              <a:t>Шаблон модуля проекта</a:t>
            </a:r>
          </a:p>
          <a:p>
            <a:r>
              <a:rPr lang="ru-RU" dirty="0" smtClean="0"/>
              <a:t>Тематическое планирование (фрагмент)</a:t>
            </a:r>
          </a:p>
          <a:p>
            <a:r>
              <a:rPr lang="ru-RU" dirty="0" err="1" smtClean="0"/>
              <a:t>Новационная</a:t>
            </a:r>
            <a:r>
              <a:rPr lang="ru-RU" dirty="0" smtClean="0"/>
              <a:t> сущность программы</a:t>
            </a:r>
          </a:p>
          <a:p>
            <a:r>
              <a:rPr lang="ru-RU" dirty="0" smtClean="0"/>
              <a:t>Ожидаемые результаты</a:t>
            </a:r>
          </a:p>
          <a:p>
            <a:r>
              <a:rPr lang="ru-RU" dirty="0" err="1" smtClean="0"/>
              <a:t>Межпредметные</a:t>
            </a:r>
            <a:r>
              <a:rPr lang="ru-RU" dirty="0" smtClean="0"/>
              <a:t> и </a:t>
            </a:r>
            <a:r>
              <a:rPr lang="ru-RU" dirty="0" err="1" smtClean="0"/>
              <a:t>надпредметные</a:t>
            </a:r>
            <a:r>
              <a:rPr lang="ru-RU" dirty="0" smtClean="0"/>
              <a:t> (</a:t>
            </a:r>
            <a:r>
              <a:rPr lang="ru-RU" dirty="0" err="1" smtClean="0"/>
              <a:t>общеуниверсальные</a:t>
            </a:r>
            <a:r>
              <a:rPr lang="ru-RU" dirty="0" smtClean="0"/>
              <a:t>) </a:t>
            </a:r>
            <a:r>
              <a:rPr lang="ru-RU" dirty="0" smtClean="0"/>
              <a:t>действия</a:t>
            </a:r>
          </a:p>
          <a:p>
            <a:r>
              <a:rPr lang="ru-RU" dirty="0" smtClean="0"/>
              <a:t>Риски реализации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9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37484"/>
            <a:ext cx="8534400" cy="856915"/>
          </a:xfrm>
        </p:spPr>
        <p:txBody>
          <a:bodyPr/>
          <a:lstStyle/>
          <a:p>
            <a:pPr algn="ctr"/>
            <a:r>
              <a:rPr lang="ru-RU" b="1" dirty="0" smtClean="0"/>
              <a:t>определения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807325" cy="4451684"/>
          </a:xfrm>
        </p:spPr>
        <p:txBody>
          <a:bodyPr>
            <a:normAutofit fontScale="92500" lnSpcReduction="10000"/>
          </a:bodyPr>
          <a:lstStyle/>
          <a:p>
            <a:r>
              <a:rPr lang="ru-RU" sz="2300" dirty="0">
                <a:solidFill>
                  <a:srgbClr val="FFFF00"/>
                </a:solidFill>
              </a:rPr>
              <a:t>«</a:t>
            </a:r>
            <a:r>
              <a:rPr lang="ru-RU" sz="2300" b="1" dirty="0" err="1">
                <a:solidFill>
                  <a:srgbClr val="FFFF00"/>
                </a:solidFill>
              </a:rPr>
              <a:t>Робототе́хника</a:t>
            </a:r>
            <a:r>
              <a:rPr lang="ru-RU" sz="2300" dirty="0">
                <a:solidFill>
                  <a:srgbClr val="FFFF00"/>
                </a:solidFill>
              </a:rPr>
              <a:t> (от </a:t>
            </a:r>
            <a:r>
              <a:rPr lang="ru-RU" sz="2300" dirty="0">
                <a:solidFill>
                  <a:srgbClr val="FFFF00"/>
                </a:solidFill>
                <a:hlinkClick r:id="rId2" tooltip="Робот"/>
              </a:rPr>
              <a:t>робот</a:t>
            </a:r>
            <a:r>
              <a:rPr lang="ru-RU" sz="2300" dirty="0">
                <a:solidFill>
                  <a:srgbClr val="FFFF00"/>
                </a:solidFill>
              </a:rPr>
              <a:t> и </a:t>
            </a:r>
            <a:r>
              <a:rPr lang="ru-RU" sz="2300" dirty="0">
                <a:solidFill>
                  <a:srgbClr val="FFFF00"/>
                </a:solidFill>
                <a:hlinkClick r:id="rId3" tooltip="Техника"/>
              </a:rPr>
              <a:t>техника</a:t>
            </a:r>
            <a:r>
              <a:rPr lang="ru-RU" sz="2300" dirty="0">
                <a:solidFill>
                  <a:srgbClr val="FFFF00"/>
                </a:solidFill>
              </a:rPr>
              <a:t>; </a:t>
            </a:r>
            <a:r>
              <a:rPr lang="ru-RU" sz="2300" dirty="0">
                <a:solidFill>
                  <a:srgbClr val="FFFF00"/>
                </a:solidFill>
                <a:hlinkClick r:id="rId4" tooltip="Английский язык"/>
              </a:rPr>
              <a:t>англ.</a:t>
            </a:r>
            <a:r>
              <a:rPr lang="ru-RU" sz="2300" dirty="0">
                <a:solidFill>
                  <a:srgbClr val="FFFF00"/>
                </a:solidFill>
              </a:rPr>
              <a:t> </a:t>
            </a:r>
            <a:r>
              <a:rPr lang="ru-RU" sz="2300" i="1" dirty="0" err="1">
                <a:solidFill>
                  <a:srgbClr val="FFFF00"/>
                </a:solidFill>
              </a:rPr>
              <a:t>robotics</a:t>
            </a:r>
            <a:r>
              <a:rPr lang="ru-RU" sz="2300" dirty="0">
                <a:solidFill>
                  <a:srgbClr val="FFFF00"/>
                </a:solidFill>
              </a:rPr>
              <a:t>) — прикладная </a:t>
            </a:r>
            <a:r>
              <a:rPr lang="ru-RU" sz="2300" dirty="0">
                <a:solidFill>
                  <a:srgbClr val="FFFF00"/>
                </a:solidFill>
                <a:hlinkClick r:id="rId5" tooltip="Наука"/>
              </a:rPr>
              <a:t>наука</a:t>
            </a:r>
            <a:r>
              <a:rPr lang="ru-RU" sz="2300" dirty="0">
                <a:solidFill>
                  <a:srgbClr val="FFFF00"/>
                </a:solidFill>
              </a:rPr>
              <a:t>, занимающаяся разработкой автоматизированных технических систем и являющаяся важнейшей технической основой интенсификации производства»</a:t>
            </a:r>
          </a:p>
          <a:p>
            <a:pPr marL="1371600" lvl="3" indent="0" algn="r">
              <a:buNone/>
            </a:pPr>
            <a:r>
              <a:rPr lang="ru-RU" sz="2300" b="1" dirty="0">
                <a:solidFill>
                  <a:schemeClr val="tx1">
                    <a:lumMod val="85000"/>
                  </a:schemeClr>
                </a:solidFill>
              </a:rPr>
              <a:t>Википедия (свободная энциклопедия</a:t>
            </a:r>
            <a:r>
              <a:rPr lang="ru-RU" sz="2300" b="1" dirty="0">
                <a:solidFill>
                  <a:srgbClr val="FF0000"/>
                </a:solidFill>
              </a:rPr>
              <a:t>)</a:t>
            </a:r>
          </a:p>
          <a:p>
            <a:pPr marL="0" lvl="1" indent="0">
              <a:buNone/>
            </a:pPr>
            <a:r>
              <a:rPr lang="ru-RU" sz="2300" b="1" dirty="0"/>
              <a:t>Второе наименование: </a:t>
            </a:r>
            <a:r>
              <a:rPr lang="ru-RU" sz="2300" b="1" dirty="0" err="1"/>
              <a:t>мехатроника</a:t>
            </a:r>
            <a:endParaRPr lang="ru-RU" sz="2300" b="1" dirty="0"/>
          </a:p>
          <a:p>
            <a:pPr marL="285750" lvl="1"/>
            <a:r>
              <a:rPr lang="ru-RU" sz="2300" b="1" dirty="0" err="1">
                <a:solidFill>
                  <a:srgbClr val="FFFF00"/>
                </a:solidFill>
              </a:rPr>
              <a:t>Мехатроника</a:t>
            </a:r>
            <a:r>
              <a:rPr lang="ru-RU" sz="2300" dirty="0">
                <a:solidFill>
                  <a:srgbClr val="FFFF00"/>
                </a:solidFill>
              </a:rPr>
              <a:t> - это область науки и техники, основанная на синергетическом объединении узлов точной механики с электронными, электротехническими и компьютерными компонентами, обеспечивающими проектирование и производство качественно новых модулей, систем, машин и систем с интеллектуальным управлением их функциональными движениями.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34168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892" y="5386492"/>
            <a:ext cx="11050588" cy="1507067"/>
          </a:xfrm>
        </p:spPr>
        <p:txBody>
          <a:bodyPr>
            <a:normAutofit/>
          </a:bodyPr>
          <a:lstStyle/>
          <a:p>
            <a:pPr algn="ctr"/>
            <a:r>
              <a:rPr lang="ru-RU" sz="3000" b="1" spc="200" dirty="0" smtClean="0"/>
              <a:t>Образовательная робототехника: </a:t>
            </a:r>
            <a:br>
              <a:rPr lang="ru-RU" sz="3000" b="1" spc="200" dirty="0" smtClean="0"/>
            </a:br>
            <a:r>
              <a:rPr lang="ru-RU" sz="3000" b="1" spc="200" dirty="0" smtClean="0"/>
              <a:t>5 дисциплин (видов деятельности) </a:t>
            </a:r>
            <a:br>
              <a:rPr lang="ru-RU" sz="3000" b="1" spc="200" dirty="0" smtClean="0"/>
            </a:br>
            <a:r>
              <a:rPr lang="ru-RU" sz="3000" b="1" spc="200" dirty="0" smtClean="0"/>
              <a:t>в 1 предмете</a:t>
            </a:r>
            <a:endParaRPr lang="ru-RU" sz="3000" b="1" spc="200" dirty="0"/>
          </a:p>
        </p:txBody>
      </p:sp>
      <p:sp>
        <p:nvSpPr>
          <p:cNvPr id="4" name="TextBox 3"/>
          <p:cNvSpPr txBox="1"/>
          <p:nvPr/>
        </p:nvSpPr>
        <p:spPr>
          <a:xfrm>
            <a:off x="4175760" y="2804160"/>
            <a:ext cx="3657600" cy="1015663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Образовательная робототехника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1960" y="365760"/>
            <a:ext cx="3596640" cy="156966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Учебная деятельность: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Понятие об управлении роботом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0560" y="1554480"/>
            <a:ext cx="3596640" cy="193899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Разработка алгоритма управления роботом.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Создание и отладка программы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0520" y="2788920"/>
            <a:ext cx="3657600" cy="1015663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Образовательная робототехника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" y="1447800"/>
            <a:ext cx="3596640" cy="83099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Разработка конструкции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" y="4328160"/>
            <a:ext cx="3596640" cy="83099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Исследования и испытания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267200"/>
            <a:ext cx="4815840" cy="120032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Творческая деятельность: разработка робота, которого ещё не было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5745480" y="2133600"/>
            <a:ext cx="487680" cy="563880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8017510">
            <a:off x="7814114" y="3800844"/>
            <a:ext cx="487680" cy="568840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2845247">
            <a:off x="7787640" y="2270760"/>
            <a:ext cx="487680" cy="563880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8812760">
            <a:off x="3703320" y="2255520"/>
            <a:ext cx="487680" cy="563880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3649546">
            <a:off x="3790754" y="3846564"/>
            <a:ext cx="487680" cy="568840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44" y="4343400"/>
            <a:ext cx="5934842" cy="1812925"/>
            <a:chOff x="5762396" y="2522537"/>
            <a:chExt cx="5934842" cy="181292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143" y="2792605"/>
              <a:ext cx="5238095" cy="1542857"/>
            </a:xfrm>
            <a:prstGeom prst="rect">
              <a:avLst/>
            </a:prstGeom>
          </p:spPr>
        </p:pic>
        <p:pic>
          <p:nvPicPr>
            <p:cNvPr id="19" name="Рисунок 18" descr="C:\Program Files\Microsoft Office\MEDIA\CAGCAT10\j0299125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2396" y="2522537"/>
              <a:ext cx="1103630" cy="181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15000"/>
          </a:blip>
          <a:srcRect l="2579" t="16360" r="16212" b="27532"/>
          <a:stretch>
            <a:fillRect/>
          </a:stretch>
        </p:blipFill>
        <p:spPr bwMode="auto">
          <a:xfrm>
            <a:off x="6224507" y="66028"/>
            <a:ext cx="5625467" cy="29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lum bright="3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1" y="616552"/>
            <a:ext cx="4040432" cy="282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IMG_62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483" y="1034313"/>
            <a:ext cx="2120120" cy="31801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l="41225" t="20382" r="40191" b="36481"/>
          <a:stretch/>
        </p:blipFill>
        <p:spPr>
          <a:xfrm>
            <a:off x="9287225" y="2981043"/>
            <a:ext cx="2562749" cy="37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Основное отличие РТ от большинства других предметов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085430" cy="38015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В </a:t>
            </a:r>
            <a:r>
              <a:rPr lang="ru-RU" b="1" dirty="0"/>
              <a:t>пределах одного учебного </a:t>
            </a:r>
            <a:r>
              <a:rPr lang="ru-RU" b="1" dirty="0" smtClean="0"/>
              <a:t>занятия</a:t>
            </a:r>
            <a:r>
              <a:rPr lang="ru-RU" b="1" dirty="0"/>
              <a:t>, наряду с усвоением учебных тем,</a:t>
            </a:r>
            <a:r>
              <a:rPr lang="ru-RU" b="1" dirty="0" smtClean="0"/>
              <a:t> могут выполняться </a:t>
            </a:r>
            <a:r>
              <a:rPr lang="ru-RU" b="1" dirty="0"/>
              <a:t>несколько разноплановых видов </a:t>
            </a:r>
            <a:r>
              <a:rPr lang="ru-RU" b="1" dirty="0" smtClean="0"/>
              <a:t>деятельности </a:t>
            </a:r>
            <a:r>
              <a:rPr lang="ru-RU" dirty="0"/>
              <a:t>например: </a:t>
            </a:r>
          </a:p>
          <a:p>
            <a:pPr lvl="1" algn="just"/>
            <a:r>
              <a:rPr lang="ru-RU" dirty="0">
                <a:solidFill>
                  <a:srgbClr val="FFFF00"/>
                </a:solidFill>
              </a:rPr>
              <a:t>изучение принципов работы релейного регулятора и построение алгоритма управления роботом на его основе; </a:t>
            </a:r>
          </a:p>
          <a:p>
            <a:pPr lvl="1" algn="just"/>
            <a:r>
              <a:rPr lang="ru-RU" dirty="0">
                <a:solidFill>
                  <a:srgbClr val="FFFF00"/>
                </a:solidFill>
              </a:rPr>
              <a:t>разработка программы управления роботом, её отладка и испытания; </a:t>
            </a:r>
          </a:p>
          <a:p>
            <a:pPr lvl="1" algn="just"/>
            <a:r>
              <a:rPr lang="ru-RU" dirty="0">
                <a:solidFill>
                  <a:srgbClr val="FFFF00"/>
                </a:solidFill>
              </a:rPr>
              <a:t>программирование и выполнение исследований по оптимизации подбора параметров программы управления роботом и т.д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ru-RU" b="1" dirty="0" smtClean="0"/>
              <a:t>Это </a:t>
            </a:r>
            <a:r>
              <a:rPr lang="ru-RU" b="1" dirty="0"/>
              <a:t>разнообразие занятий создает определенные трудности при планировании учебного процесса РТ. Еще большие трудности возникают при его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7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Классно-урочная форма организации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8652293" cy="361526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Конвейерный принцип задания темпа учебного процесса и учебных задач → падение </a:t>
            </a:r>
            <a:r>
              <a:rPr lang="ru-RU" dirty="0">
                <a:solidFill>
                  <a:srgbClr val="FFFF00"/>
                </a:solidFill>
              </a:rPr>
              <a:t>мотивации к обучению у сильных </a:t>
            </a:r>
            <a:r>
              <a:rPr lang="ru-RU" dirty="0" smtClean="0">
                <a:solidFill>
                  <a:srgbClr val="FFFF00"/>
                </a:solidFill>
              </a:rPr>
              <a:t>и слабых учащихся;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Все учащиеся информационно зависимы от учителя: большое количество одновременно задаваемых вопросов  приводит к ступору учебного процесса. Предельное количество учащихся в группе  не больше 5-6 человек;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Сложности тематического планирования, связанные с разнообразием видов учебной деятельности, реализуемой в ходе занятия.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64848"/>
            <a:ext cx="8736514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Альтернатива «поточно-конвейерно-</a:t>
            </a:r>
            <a:r>
              <a:rPr lang="ru-RU" dirty="0" err="1" smtClean="0"/>
              <a:t>му</a:t>
            </a:r>
            <a:r>
              <a:rPr lang="ru-RU" dirty="0" smtClean="0"/>
              <a:t>» методу: учебное проектирование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48916"/>
            <a:ext cx="9566693" cy="47159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Учебная тема выступает как целевая установка (проект) создания и исследования робота с конкретными возможностями и функциями. </a:t>
            </a:r>
          </a:p>
          <a:p>
            <a:r>
              <a:rPr lang="ru-RU" dirty="0" smtClean="0"/>
              <a:t>Формулировка цели проекта – в виде проблемной ситуации, которую необходимо разрешить.</a:t>
            </a:r>
          </a:p>
          <a:p>
            <a:r>
              <a:rPr lang="ru-RU" dirty="0" smtClean="0"/>
              <a:t>Проект охватывает весь цикл работ по созданию и исследованию робота и рассчитан на определенное количество занятий. В пределах этого времени учащиеся самостоятельно планируют свою деятельность, сообразуясь со своими возможностями.</a:t>
            </a:r>
          </a:p>
          <a:p>
            <a:r>
              <a:rPr lang="ru-RU" dirty="0" smtClean="0"/>
              <a:t>Учитель выступает в роли </a:t>
            </a:r>
            <a:r>
              <a:rPr lang="ru-RU" dirty="0" err="1" smtClean="0"/>
              <a:t>тьютора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выполнения проекта учащиеся объединяются в бригады.</a:t>
            </a:r>
          </a:p>
          <a:p>
            <a:r>
              <a:rPr lang="ru-RU" dirty="0" smtClean="0"/>
              <a:t>Основа метода – упор на самостоятельную работу в процессе выполнения проекта → освобождение учителя от «коротких перебежек» между рабочими местами учащихся. Дистанционный контроль хода проектирования с РМ учителя.</a:t>
            </a:r>
          </a:p>
          <a:p>
            <a:r>
              <a:rPr lang="ru-RU" dirty="0" smtClean="0"/>
              <a:t>В качестве основной единицы планирования выступает модуль. Особенность: в потенции - возможность группирования бригад «по силам» и задание отдельным бригадам работы по соответствующим проектам.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4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Рабочие места учащихся и учителя. Состав, возможности. Дистанционный контроль процесса выполнения проекта.</a:t>
            </a:r>
          </a:p>
          <a:p>
            <a:r>
              <a:rPr lang="ru-RU" dirty="0" smtClean="0"/>
              <a:t>Требования к качеству информационных материалов, доступных учащимся. Подготовка учителя к организации и реализации проекта.</a:t>
            </a:r>
          </a:p>
          <a:p>
            <a:r>
              <a:rPr lang="ru-RU" dirty="0" smtClean="0"/>
              <a:t>Требования к уровню подготовленности учащихся к проектной деятельности и их учет в учебном процессе. Постепенный переход от классно-урочной формы к проектной.</a:t>
            </a:r>
          </a:p>
          <a:p>
            <a:r>
              <a:rPr lang="ru-RU" dirty="0" smtClean="0"/>
              <a:t>Критерии успешности обучения. Рефлексия результатов проектирования и роли каждого члена бригады. Отсев учащихся. Связь между общей успеваемостью и работой в кружке.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47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5606716"/>
            <a:ext cx="9265904" cy="820820"/>
          </a:xfrm>
        </p:spPr>
        <p:txBody>
          <a:bodyPr/>
          <a:lstStyle/>
          <a:p>
            <a:r>
              <a:rPr lang="ru-RU" dirty="0" smtClean="0"/>
              <a:t>Планирование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241841" cy="462012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Укрупнение учебных тем</a:t>
            </a:r>
            <a:r>
              <a:rPr lang="ru-RU" dirty="0" smtClean="0"/>
              <a:t>: вместо тем типа «Прямозубые шестеренчатые передачи» и «Бесконечные циклы» в качестве тем вводятся темы, реализуемые в учебном проекте, например, «</a:t>
            </a:r>
            <a:r>
              <a:rPr lang="ru-RU" dirty="0"/>
              <a:t>Создание универсальной гусеничной платформы для решения различных </a:t>
            </a:r>
            <a:r>
              <a:rPr lang="ru-RU" dirty="0" smtClean="0"/>
              <a:t>задач» как одна из тем более общего раздела «Управление роботом в системах без обратной связи».</a:t>
            </a:r>
          </a:p>
          <a:p>
            <a:r>
              <a:rPr lang="ru-RU" b="1" dirty="0" smtClean="0"/>
              <a:t>Основная</a:t>
            </a:r>
            <a:r>
              <a:rPr lang="ru-RU" dirty="0" smtClean="0"/>
              <a:t> информационная </a:t>
            </a:r>
            <a:r>
              <a:rPr lang="ru-RU" b="1" dirty="0" smtClean="0"/>
              <a:t>единица</a:t>
            </a:r>
            <a:r>
              <a:rPr lang="ru-RU" dirty="0" smtClean="0"/>
              <a:t> тематического планирования: </a:t>
            </a:r>
            <a:r>
              <a:rPr lang="ru-RU" b="1" dirty="0" smtClean="0"/>
              <a:t>модуль</a:t>
            </a:r>
            <a:r>
              <a:rPr lang="ru-RU" dirty="0" smtClean="0"/>
              <a:t>, реализующий учебную тему. </a:t>
            </a:r>
          </a:p>
          <a:p>
            <a:r>
              <a:rPr lang="ru-RU" dirty="0" smtClean="0"/>
              <a:t>В рамках одного раздела </a:t>
            </a:r>
            <a:r>
              <a:rPr lang="ru-RU" b="1" dirty="0" smtClean="0"/>
              <a:t>модули</a:t>
            </a:r>
            <a:r>
              <a:rPr lang="ru-RU" dirty="0" smtClean="0"/>
              <a:t>, подчинённые решению более общей задачи, </a:t>
            </a:r>
            <a:r>
              <a:rPr lang="ru-RU" b="1" dirty="0" smtClean="0"/>
              <a:t>могут объединяться в </a:t>
            </a:r>
            <a:r>
              <a:rPr lang="ru-RU" b="1" dirty="0" err="1" smtClean="0"/>
              <a:t>метапроекты</a:t>
            </a:r>
            <a:r>
              <a:rPr lang="ru-RU" dirty="0" smtClean="0"/>
              <a:t>. В один раздел могут входить несколько </a:t>
            </a:r>
            <a:r>
              <a:rPr lang="ru-RU" dirty="0" err="1" smtClean="0"/>
              <a:t>метапроектов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прохождения учебных тем, </a:t>
            </a:r>
            <a:r>
              <a:rPr lang="ru-RU" dirty="0" err="1" smtClean="0"/>
              <a:t>исползуемых</a:t>
            </a:r>
            <a:r>
              <a:rPr lang="ru-RU" dirty="0" smtClean="0"/>
              <a:t> в нескольких проектах или в проектной деятельности в целом вводится отдельная </a:t>
            </a:r>
            <a:r>
              <a:rPr lang="ru-RU" dirty="0"/>
              <a:t>категория занятий: «Уроки развивающего обучения». По форме организации они относятся к классно-урочной форме, но отличаются он последней тем, что в пределах одного занятия происходит чередование изложения блоков теоретического материала и их закрепление в виде практической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0961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542</TotalTime>
  <Words>1890</Words>
  <Application>Microsoft Office PowerPoint</Application>
  <PresentationFormat>Широкоэкранный</PresentationFormat>
  <Paragraphs>259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Times New Roman</vt:lpstr>
      <vt:lpstr>Wingdings 3</vt:lpstr>
      <vt:lpstr>Сектор</vt:lpstr>
      <vt:lpstr>Экспериментальная рабочая программа дополнительного образования модульного типа по курсу  «РОБОТОТЕХНИКА» ДЛЯ УЧАЩИХСЯ 10-12 ЛЕТ ПЕРВОГО ГОДА ОБУЧЕНИЯ</vt:lpstr>
      <vt:lpstr>Рассматриваемые вопросы</vt:lpstr>
      <vt:lpstr>определения</vt:lpstr>
      <vt:lpstr>Образовательная робототехника:  5 дисциплин (видов деятельности)  в 1 предмете</vt:lpstr>
      <vt:lpstr>Основное отличие РТ от большинства других предметов</vt:lpstr>
      <vt:lpstr>Классно-урочная форма организации учебного процесса</vt:lpstr>
      <vt:lpstr>Альтернатива «поточно-конвейерно-му» методу: учебное проектирование</vt:lpstr>
      <vt:lpstr>Организация учебного процесса</vt:lpstr>
      <vt:lpstr>Планирование учебного процесса</vt:lpstr>
      <vt:lpstr>Шаблон модуля проекта </vt:lpstr>
      <vt:lpstr> Тематиче-ское планиро- вание </vt:lpstr>
      <vt:lpstr>Новационная сущность программы</vt:lpstr>
      <vt:lpstr>Новационная сущность программы (продолжение)</vt:lpstr>
      <vt:lpstr>Ожидаемые результаты</vt:lpstr>
      <vt:lpstr>Ожидаемые результаты</vt:lpstr>
      <vt:lpstr>Межпредметные и надпредметные                                (общеуниверсальные) действия</vt:lpstr>
      <vt:lpstr>Межпредметные и надпредметные                                (общеуниверсальные) действия</vt:lpstr>
      <vt:lpstr>Риски реализации программы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Экспериментальная рабочая программа дополнительного образования модульного типа по курсу  «РОБОТОТЕХНИКА» ДЛЯ УЧАЩИХСЯ 10-12 ЛЕТ ПЕРВОГО ГОДА ОБУЧЕНИЯ</dc:title>
  <dc:creator>Пользователь Windows</dc:creator>
  <cp:lastModifiedBy>Пользователь Windows</cp:lastModifiedBy>
  <cp:revision>35</cp:revision>
  <dcterms:created xsi:type="dcterms:W3CDTF">2015-08-18T08:34:27Z</dcterms:created>
  <dcterms:modified xsi:type="dcterms:W3CDTF">2015-08-21T08:36:08Z</dcterms:modified>
</cp:coreProperties>
</file>