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FF88245-BF17-4A33-806E-7FD7BEAAE48A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F415A7F-1EBF-4030-A47D-A146F2727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8245-BF17-4A33-806E-7FD7BEAAE48A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7F-1EBF-4030-A47D-A146F2727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8245-BF17-4A33-806E-7FD7BEAAE48A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7F-1EBF-4030-A47D-A146F2727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8245-BF17-4A33-806E-7FD7BEAAE48A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7F-1EBF-4030-A47D-A146F2727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8245-BF17-4A33-806E-7FD7BEAAE48A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7F-1EBF-4030-A47D-A146F2727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8245-BF17-4A33-806E-7FD7BEAAE48A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7F-1EBF-4030-A47D-A146F2727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8245-BF17-4A33-806E-7FD7BEAAE48A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7F-1EBF-4030-A47D-A146F2727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8245-BF17-4A33-806E-7FD7BEAAE48A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7F-1EBF-4030-A47D-A146F2727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8245-BF17-4A33-806E-7FD7BEAAE48A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A7F-1EBF-4030-A47D-A146F2727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FF88245-BF17-4A33-806E-7FD7BEAAE48A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F415A7F-1EBF-4030-A47D-A146F2727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FF88245-BF17-4A33-806E-7FD7BEAAE48A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F415A7F-1EBF-4030-A47D-A146F2727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FF88245-BF17-4A33-806E-7FD7BEAAE48A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F415A7F-1EBF-4030-A47D-A146F2727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290775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Презентация </a:t>
            </a:r>
            <a:b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4400" b="1" dirty="0" err="1" smtClean="0">
                <a:solidFill>
                  <a:schemeClr val="tx2">
                    <a:lumMod val="50000"/>
                  </a:schemeClr>
                </a:solidFill>
              </a:rPr>
              <a:t>Здоровьесберегающие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 технологии в начальной школе»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005064"/>
            <a:ext cx="5712179" cy="1524000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 учитель начальных классов МБОУ СОШ № 40 Богданова Рада Александровна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15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dirty="0"/>
              <a:t>Требования к физкультминуткам</a:t>
            </a:r>
            <a:r>
              <a:rPr lang="ru-RU" sz="2600" dirty="0" smtClean="0"/>
              <a:t>:</a:t>
            </a:r>
            <a:endParaRPr lang="en-US" sz="2600" dirty="0" smtClean="0"/>
          </a:p>
          <a:p>
            <a:pPr marL="0" indent="0">
              <a:buNone/>
            </a:pPr>
            <a:endParaRPr lang="ru-RU" sz="2600" dirty="0"/>
          </a:p>
          <a:p>
            <a:pPr lvl="0"/>
            <a:r>
              <a:rPr lang="ru-RU" sz="2600" b="1" i="1" dirty="0"/>
              <a:t>Комплексы подбираются в зависимости от вида урока, его содержания.</a:t>
            </a:r>
          </a:p>
          <a:p>
            <a:pPr lvl="0"/>
            <a:r>
              <a:rPr lang="ru-RU" sz="2600" b="1" i="1" dirty="0"/>
              <a:t> Проводятся на начальном этапе утомления.</a:t>
            </a:r>
          </a:p>
          <a:p>
            <a:pPr lvl="0"/>
            <a:r>
              <a:rPr lang="ru-RU" sz="2600" b="1" i="1" dirty="0"/>
              <a:t>Упражнения должны быть разнообразны.</a:t>
            </a:r>
          </a:p>
          <a:p>
            <a:pPr lvl="0"/>
            <a:r>
              <a:rPr lang="ru-RU" sz="2600" b="1" i="1" dirty="0"/>
              <a:t>Предпочтение нужно отдавать упражнениям  для утомлённых групп мышц.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03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Физкультминутки </a:t>
            </a:r>
            <a:r>
              <a:rPr lang="ru-RU" sz="2600" dirty="0"/>
              <a:t>включают: </a:t>
            </a:r>
            <a:endParaRPr lang="en-US" sz="2600" dirty="0" smtClean="0"/>
          </a:p>
          <a:p>
            <a:pPr marL="0" indent="0">
              <a:buNone/>
            </a:pPr>
            <a:endParaRPr lang="ru-RU" sz="2600" i="1" dirty="0"/>
          </a:p>
          <a:p>
            <a:pPr lvl="0"/>
            <a:r>
              <a:rPr lang="ru-RU" sz="2600" b="1" i="1" dirty="0"/>
              <a:t>Гимнастику для глаз </a:t>
            </a:r>
          </a:p>
          <a:p>
            <a:pPr lvl="0"/>
            <a:r>
              <a:rPr lang="ru-RU" sz="2600" b="1" i="1" dirty="0"/>
              <a:t>Упражнения для кистей  рук </a:t>
            </a:r>
          </a:p>
          <a:p>
            <a:pPr lvl="0"/>
            <a:r>
              <a:rPr lang="ru-RU" sz="2600" b="1" i="1" dirty="0"/>
              <a:t>Упражнения для профилактики нарушения  осанки </a:t>
            </a:r>
          </a:p>
          <a:p>
            <a:pPr lvl="0"/>
            <a:r>
              <a:rPr lang="ru-RU" sz="2600" b="1" i="1" dirty="0"/>
              <a:t>Упражнения для профилактики плоскостопия </a:t>
            </a:r>
          </a:p>
          <a:p>
            <a:pPr lvl="0"/>
            <a:r>
              <a:rPr lang="ru-RU" sz="2600" b="1" i="1" dirty="0"/>
              <a:t>Дыхательные упражнения </a:t>
            </a:r>
          </a:p>
          <a:p>
            <a:pPr lvl="0"/>
            <a:r>
              <a:rPr lang="ru-RU" sz="2600" b="1" i="1" dirty="0" err="1"/>
              <a:t>Психогимнастику</a:t>
            </a:r>
            <a:r>
              <a:rPr lang="ru-RU" sz="2600" b="1" i="1" dirty="0"/>
              <a:t> </a:t>
            </a:r>
          </a:p>
          <a:p>
            <a:pPr lvl="0"/>
            <a:r>
              <a:rPr lang="ru-RU" sz="2600" b="1" i="1" dirty="0"/>
              <a:t>Игровой самомассаж </a:t>
            </a:r>
          </a:p>
          <a:p>
            <a:pPr lvl="0"/>
            <a:r>
              <a:rPr lang="ru-RU" sz="2600" b="1" i="1" dirty="0"/>
              <a:t>Упражнения для улучшения мозгового кровообращения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49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764704"/>
            <a:ext cx="6984776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b="1" dirty="0" smtClean="0"/>
              <a:t>Гимнастика </a:t>
            </a:r>
            <a:r>
              <a:rPr lang="ru-RU" b="1" dirty="0"/>
              <a:t>для глаз</a:t>
            </a:r>
          </a:p>
          <a:p>
            <a:r>
              <a:rPr lang="ru-RU" dirty="0"/>
              <a:t>Чтобы отдохнули глаза, можно не вставая с места посмотреть вверх, вниз, направо, налево, нарисовать глазами круг или первую букву своего имени. Очень хорошо, когда упражнения сопровождаются стихотворным текстом.</a:t>
            </a:r>
          </a:p>
          <a:p>
            <a:r>
              <a:rPr lang="ru-RU" dirty="0"/>
              <a:t>Ах, как долго мы писали, </a:t>
            </a:r>
          </a:p>
          <a:p>
            <a:r>
              <a:rPr lang="ru-RU" dirty="0"/>
              <a:t>Глазки у ребят </a:t>
            </a:r>
            <a:r>
              <a:rPr lang="ru-RU" dirty="0" smtClean="0"/>
              <a:t>устали.(Поморгать </a:t>
            </a:r>
            <a:r>
              <a:rPr lang="ru-RU" dirty="0"/>
              <a:t>глазами.) </a:t>
            </a:r>
          </a:p>
          <a:p>
            <a:r>
              <a:rPr lang="ru-RU" dirty="0"/>
              <a:t>Посмотрите все в окно,(Посмотреть влево - вправо.)</a:t>
            </a:r>
          </a:p>
          <a:p>
            <a:r>
              <a:rPr lang="ru-RU" dirty="0"/>
              <a:t> Ах, как солнце </a:t>
            </a:r>
            <a:r>
              <a:rPr lang="ru-RU" dirty="0" smtClean="0"/>
              <a:t>высоко.(Посмотреть </a:t>
            </a:r>
            <a:r>
              <a:rPr lang="ru-RU" dirty="0"/>
              <a:t>вверх.)</a:t>
            </a:r>
          </a:p>
          <a:p>
            <a:r>
              <a:rPr lang="ru-RU" dirty="0"/>
              <a:t> Мы глаза сейчас закроем,(Закрыть глаза ладошками.)</a:t>
            </a:r>
          </a:p>
          <a:p>
            <a:r>
              <a:rPr lang="ru-RU" dirty="0"/>
              <a:t> В классе радугу построим, вверх по радуге пойдем,</a:t>
            </a:r>
          </a:p>
          <a:p>
            <a:r>
              <a:rPr lang="ru-RU" dirty="0" smtClean="0"/>
              <a:t>(Посмотреть </a:t>
            </a:r>
            <a:r>
              <a:rPr lang="ru-RU" dirty="0"/>
              <a:t>по дуге вверх вправо и вверх - влево.) </a:t>
            </a:r>
          </a:p>
          <a:p>
            <a:r>
              <a:rPr lang="ru-RU" dirty="0"/>
              <a:t>Вправо, влево повернем, а потом скатимся вниз,(Посмотреть вниз.) </a:t>
            </a:r>
          </a:p>
          <a:p>
            <a:r>
              <a:rPr lang="ru-RU" dirty="0"/>
              <a:t>Жмурься сильно, но держись. </a:t>
            </a:r>
          </a:p>
          <a:p>
            <a:r>
              <a:rPr lang="ru-RU" dirty="0" smtClean="0"/>
              <a:t>(</a:t>
            </a:r>
            <a:r>
              <a:rPr lang="ru-RU" smtClean="0"/>
              <a:t>Зажмурить </a:t>
            </a:r>
            <a:r>
              <a:rPr lang="ru-RU" dirty="0"/>
              <a:t>глаза, открыть и поморгать им.)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221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96752"/>
            <a:ext cx="6840760" cy="459832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Вытянуть </a:t>
            </a:r>
            <a:r>
              <a:rPr lang="ru-RU" dirty="0"/>
              <a:t>правую руку вперед. Следить глазами, не поворачивая головы, за медленными движениями указательного пальца вытянутой руки влево и вправо, вверх и вниз. Повторить 4-5 раз.</a:t>
            </a:r>
          </a:p>
          <a:p>
            <a:r>
              <a:rPr lang="ru-RU" dirty="0" smtClean="0"/>
              <a:t>Посмотреть </a:t>
            </a:r>
            <a:r>
              <a:rPr lang="ru-RU" dirty="0"/>
              <a:t>на указательный палец вытянутый руки на счет 1-4, потом перенести взгляд вдаль на счет 1-6. Повторить 4-5 раз.</a:t>
            </a:r>
          </a:p>
          <a:p>
            <a:r>
              <a:rPr lang="ru-RU" dirty="0" smtClean="0"/>
              <a:t>В </a:t>
            </a:r>
            <a:r>
              <a:rPr lang="ru-RU" dirty="0"/>
              <a:t>среднем темпе проделать 3-4 круговых движения глазами в правую сторону, столько же в левую сторону. Расслабив глазные мышцы, посмотреть вдаль на счет 1-6. Повторить 1-2 раза.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391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705678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b="1" dirty="0" err="1" smtClean="0"/>
              <a:t>Физминутки</a:t>
            </a:r>
            <a:r>
              <a:rPr lang="ru-RU" b="1" dirty="0" smtClean="0"/>
              <a:t> </a:t>
            </a:r>
            <a:r>
              <a:rPr lang="ru-RU" b="1" dirty="0"/>
              <a:t>для рук и пальцев</a:t>
            </a:r>
          </a:p>
          <a:p>
            <a:r>
              <a:rPr lang="ru-RU" dirty="0"/>
              <a:t>Для учеников начальных классов, особенно для первоклассников, держать в руках ручку – большой труд. Дети очень крепко сжимают её пальцами считая, что чем крепче они держат ручку, там красивее у них получатся буквы. В итоге мелкие мышцы руки и кисти быстро устают и требуют расслабления.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267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056784" cy="51845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Есть большое </a:t>
            </a:r>
            <a:r>
              <a:rPr lang="ru-RU" dirty="0"/>
              <a:t>количество стихотворных упражнений, которые помогают расслабить кисти </a:t>
            </a:r>
            <a:r>
              <a:rPr lang="ru-RU" dirty="0" smtClean="0"/>
              <a:t>рук, например:</a:t>
            </a:r>
          </a:p>
          <a:p>
            <a:pPr marL="0" indent="0">
              <a:buNone/>
            </a:pPr>
            <a:r>
              <a:rPr lang="ru-RU" dirty="0"/>
              <a:t>Этот пальчик </a:t>
            </a:r>
            <a:r>
              <a:rPr lang="ru-RU" dirty="0" smtClean="0"/>
              <a:t>маленький – мизинчик </a:t>
            </a:r>
            <a:r>
              <a:rPr lang="ru-RU" dirty="0"/>
              <a:t>удаленький.</a:t>
            </a:r>
          </a:p>
          <a:p>
            <a:pPr marL="0" indent="0">
              <a:buNone/>
            </a:pPr>
            <a:r>
              <a:rPr lang="ru-RU" dirty="0"/>
              <a:t>Безымянный кольцо носит, никогда его не бросит.</a:t>
            </a:r>
          </a:p>
          <a:p>
            <a:pPr marL="0" indent="0">
              <a:buNone/>
            </a:pPr>
            <a:r>
              <a:rPr lang="ru-RU" dirty="0"/>
              <a:t>Этот пальчик самый длинный, он стоит посередине.</a:t>
            </a:r>
          </a:p>
          <a:p>
            <a:pPr marL="0" indent="0">
              <a:buNone/>
            </a:pPr>
            <a:r>
              <a:rPr lang="ru-RU" dirty="0"/>
              <a:t>Этот – указательный, пальчик замечательный.</a:t>
            </a:r>
          </a:p>
          <a:p>
            <a:pPr marL="0" indent="0">
              <a:buNone/>
            </a:pPr>
            <a:r>
              <a:rPr lang="ru-RU" dirty="0"/>
              <a:t>Этот пальчик – вот какой, называется большой.</a:t>
            </a:r>
          </a:p>
          <a:p>
            <a:pPr marL="0" indent="0">
              <a:buNone/>
            </a:pPr>
            <a:r>
              <a:rPr lang="ru-RU" dirty="0"/>
              <a:t>Мы ладошкой потрясём, </a:t>
            </a:r>
          </a:p>
          <a:p>
            <a:pPr marL="0" indent="0">
              <a:buNone/>
            </a:pPr>
            <a:r>
              <a:rPr lang="ru-RU" dirty="0"/>
              <a:t>Каждый пальчик разомнём.</a:t>
            </a:r>
          </a:p>
          <a:p>
            <a:pPr marL="0" indent="0">
              <a:buNone/>
            </a:pPr>
            <a:r>
              <a:rPr lang="ru-RU" dirty="0"/>
              <a:t>Раз, два, три, четыре, пять</a:t>
            </a:r>
          </a:p>
          <a:p>
            <a:pPr marL="0" indent="0">
              <a:buNone/>
            </a:pPr>
            <a:r>
              <a:rPr lang="ru-RU" dirty="0"/>
              <a:t>Мы начнём опять писать.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6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056784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Упражнения  </a:t>
            </a:r>
            <a:r>
              <a:rPr lang="ru-RU" dirty="0"/>
              <a:t>для  улучшения  </a:t>
            </a:r>
            <a:r>
              <a:rPr lang="ru-RU" dirty="0" smtClean="0"/>
              <a:t>осанки: </a:t>
            </a:r>
            <a:endParaRPr lang="ru-RU" dirty="0"/>
          </a:p>
          <a:p>
            <a:r>
              <a:rPr lang="ru-RU" b="1" i="1" dirty="0"/>
              <a:t>1.	Правильная поза учащегося во время занятий: принять правильное положение и зафиксировать его.</a:t>
            </a:r>
          </a:p>
          <a:p>
            <a:r>
              <a:rPr lang="ru-RU" b="1" i="1" dirty="0"/>
              <a:t>2.	Упражнения для профилактики нарушения осанки: </a:t>
            </a:r>
          </a:p>
          <a:p>
            <a:r>
              <a:rPr lang="ru-RU" b="1" i="1" dirty="0"/>
              <a:t>Мы походим на носках, а потом на пятках. </a:t>
            </a:r>
          </a:p>
          <a:p>
            <a:r>
              <a:rPr lang="ru-RU" b="1" i="1" dirty="0"/>
              <a:t>Вот проверили осанку и свели лопатки.</a:t>
            </a:r>
          </a:p>
          <a:p>
            <a:endParaRPr lang="ru-RU" b="1" i="1" dirty="0"/>
          </a:p>
          <a:p>
            <a:r>
              <a:rPr lang="ru-RU" b="1" i="1" dirty="0"/>
              <a:t>Поднимает руки класс – это раз,</a:t>
            </a:r>
          </a:p>
          <a:p>
            <a:r>
              <a:rPr lang="ru-RU" b="1" i="1" dirty="0"/>
              <a:t>Завертелась голова – это два, </a:t>
            </a:r>
          </a:p>
          <a:p>
            <a:r>
              <a:rPr lang="ru-RU" b="1" i="1" dirty="0"/>
              <a:t>Три – руками три хлопка,</a:t>
            </a:r>
          </a:p>
          <a:p>
            <a:r>
              <a:rPr lang="ru-RU" b="1" i="1" dirty="0"/>
              <a:t>На четыре – руки шире,</a:t>
            </a:r>
          </a:p>
          <a:p>
            <a:r>
              <a:rPr lang="ru-RU" b="1" i="1" dirty="0"/>
              <a:t>Пять – руками помахать,</a:t>
            </a:r>
          </a:p>
          <a:p>
            <a:r>
              <a:rPr lang="ru-RU" b="1" i="1" dirty="0"/>
              <a:t>Шесть – на место тихо сесть.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890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056784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Физминутки</a:t>
            </a:r>
            <a:r>
              <a:rPr lang="ru-RU" dirty="0"/>
              <a:t> для младших школьников желательно проводить на каждом уроке. Чередовать </a:t>
            </a:r>
            <a:r>
              <a:rPr lang="ru-RU" dirty="0" smtClean="0"/>
              <a:t>можно примерно </a:t>
            </a:r>
            <a:r>
              <a:rPr lang="ru-RU" dirty="0"/>
              <a:t>так:</a:t>
            </a:r>
          </a:p>
          <a:p>
            <a:r>
              <a:rPr lang="ru-RU" b="1" i="1" dirty="0"/>
              <a:t>урок математики – </a:t>
            </a:r>
            <a:r>
              <a:rPr lang="ru-RU" b="1" i="1" dirty="0" err="1"/>
              <a:t>физминутка</a:t>
            </a:r>
            <a:r>
              <a:rPr lang="ru-RU" b="1" i="1" dirty="0"/>
              <a:t> с цифрами и счетом (напр. Веселая зарядка);</a:t>
            </a:r>
          </a:p>
          <a:p>
            <a:r>
              <a:rPr lang="ru-RU" b="1" i="1" dirty="0"/>
              <a:t>чтение – упражнение с глазной гимнастикой (Пугливый енот);</a:t>
            </a:r>
          </a:p>
          <a:p>
            <a:r>
              <a:rPr lang="ru-RU" b="1" i="1" dirty="0"/>
              <a:t>письмо – для снятия напряжения с кисти рук и пальцев (Кошечка, Стрекоза);</a:t>
            </a:r>
          </a:p>
          <a:p>
            <a:r>
              <a:rPr lang="ru-RU" b="1" i="1" dirty="0"/>
              <a:t>рисование – упражнения, поднимающие настроение и бодрящие (Крокодил, Веселая зарядка или музыкальные </a:t>
            </a:r>
            <a:r>
              <a:rPr lang="ru-RU" b="1" i="1" dirty="0" err="1"/>
              <a:t>физминутки</a:t>
            </a:r>
            <a:r>
              <a:rPr lang="ru-RU" b="1" i="1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204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89654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Учитель начальных классов может и должен на каждом уроке уделять особое внимание сбережению здоровья детей. Включение в урок специальных методических приёмов и средств в значительной степени обеспечивает выполнение этой задачи и не требует больших материальных и временных затрат. Правильная организация обучения даёт возможность предотвратить перегрузки и усталость у школьников, а также помогает детям осознать важность сохранения здоровья.</a:t>
            </a:r>
          </a:p>
        </p:txBody>
      </p:sp>
    </p:spTree>
    <p:extLst>
      <p:ext uri="{BB962C8B-B14F-4D97-AF65-F5344CB8AC3E}">
        <p14:creationId xmlns:p14="http://schemas.microsoft.com/office/powerpoint/2010/main" xmlns="" val="272672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628800"/>
            <a:ext cx="6196405" cy="36038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Последние медицинские обследования здоровья детей показали, что: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i="1" dirty="0" smtClean="0"/>
              <a:t>10 </a:t>
            </a:r>
            <a:r>
              <a:rPr lang="ru-RU" b="1" i="1" dirty="0"/>
              <a:t>% детей практически здоровы, </a:t>
            </a:r>
          </a:p>
          <a:p>
            <a:r>
              <a:rPr lang="ru-RU" b="1" i="1" dirty="0"/>
              <a:t>50 % имеют функциональные отклонения,</a:t>
            </a:r>
          </a:p>
          <a:p>
            <a:r>
              <a:rPr lang="ru-RU" b="1" i="1" dirty="0"/>
              <a:t>40 % - хронические заболевания.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8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556792"/>
            <a:ext cx="6196405" cy="37342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Наиболее распространенные заболевания среди детей школьного возраста – это:</a:t>
            </a:r>
            <a:endParaRPr lang="en-US" sz="2600" dirty="0" smtClean="0"/>
          </a:p>
          <a:p>
            <a:pPr marL="0" indent="0">
              <a:buNone/>
            </a:pPr>
            <a:endParaRPr lang="ru-RU" sz="2600" dirty="0" smtClean="0"/>
          </a:p>
          <a:p>
            <a:pPr lvl="0"/>
            <a:r>
              <a:rPr lang="ru-RU" sz="2600" b="1" i="1" dirty="0"/>
              <a:t>Заболевание опорно-двигательного аппарата. </a:t>
            </a:r>
          </a:p>
          <a:p>
            <a:pPr lvl="0"/>
            <a:r>
              <a:rPr lang="ru-RU" sz="2600" b="1" i="1" dirty="0"/>
              <a:t>Нарушение осанки, плоскостопие.</a:t>
            </a:r>
          </a:p>
          <a:p>
            <a:pPr lvl="0"/>
            <a:r>
              <a:rPr lang="ru-RU" sz="2600" b="1" i="1" dirty="0"/>
              <a:t>Снижение зрения.</a:t>
            </a:r>
          </a:p>
          <a:p>
            <a:pPr lvl="0"/>
            <a:r>
              <a:rPr lang="ru-RU" sz="2600" b="1" i="1" dirty="0"/>
              <a:t>Нервно-психические расстройства.</a:t>
            </a:r>
          </a:p>
          <a:p>
            <a:pPr lvl="0"/>
            <a:r>
              <a:rPr lang="ru-RU" sz="2600" b="1" i="1" dirty="0"/>
              <a:t>Болезни органов пищеварения.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067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484784"/>
            <a:ext cx="6196405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Причины заболеваний – это: </a:t>
            </a:r>
            <a:endParaRPr lang="en-US" dirty="0" smtClean="0"/>
          </a:p>
          <a:p>
            <a:pPr marL="0" indent="0">
              <a:buNone/>
            </a:pPr>
            <a:endParaRPr lang="ru-RU" sz="2600" dirty="0" smtClean="0"/>
          </a:p>
          <a:p>
            <a:pPr lvl="0"/>
            <a:r>
              <a:rPr lang="ru-RU" b="1" i="1" dirty="0"/>
              <a:t>Малоподвижный образ жизни.</a:t>
            </a:r>
          </a:p>
          <a:p>
            <a:pPr lvl="0"/>
            <a:r>
              <a:rPr lang="ru-RU" b="1" i="1" dirty="0" smtClean="0"/>
              <a:t>Нарушение режима.</a:t>
            </a:r>
            <a:endParaRPr lang="en-US" b="1" i="1" dirty="0" smtClean="0"/>
          </a:p>
          <a:p>
            <a:pPr lvl="0"/>
            <a:r>
              <a:rPr lang="ru-RU" b="1" i="1" dirty="0" smtClean="0"/>
              <a:t>Вредные </a:t>
            </a:r>
            <a:r>
              <a:rPr lang="ru-RU" b="1" i="1" dirty="0"/>
              <a:t>привычки.</a:t>
            </a:r>
          </a:p>
          <a:p>
            <a:pPr lvl="0"/>
            <a:r>
              <a:rPr lang="ru-RU" b="1" i="1" dirty="0" smtClean="0"/>
              <a:t>Перегрузка </a:t>
            </a:r>
            <a:r>
              <a:rPr lang="ru-RU" b="1" i="1" dirty="0"/>
              <a:t>учебными занятиями.</a:t>
            </a:r>
          </a:p>
          <a:p>
            <a:pPr lvl="0"/>
            <a:r>
              <a:rPr lang="ru-RU" b="1" i="1" dirty="0"/>
              <a:t>Накапливание отрицательных эмоций. </a:t>
            </a:r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387557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Для формирования, сохранения и укрепления здоровья подрастающего поколения в начальную школу внедряются </a:t>
            </a:r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технологии, которые заключают в себе системный подход к обучению и воспитанию с сохранением здоровья ребенка, приучения его к активной здоровой жизни.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17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Цель и задачи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здоровьесберегающих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технологий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32856"/>
            <a:ext cx="8064896" cy="4925144"/>
          </a:xfrm>
        </p:spPr>
        <p:txBody>
          <a:bodyPr>
            <a:normAutofit fontScale="77500" lnSpcReduction="20000"/>
          </a:bodyPr>
          <a:lstStyle/>
          <a:p>
            <a:r>
              <a:rPr lang="ru-RU" sz="3100" b="1" u="sng" dirty="0" smtClean="0"/>
              <a:t>Цель: </a:t>
            </a:r>
          </a:p>
          <a:p>
            <a:r>
              <a:rPr lang="ru-RU" sz="3100" dirty="0" smtClean="0"/>
              <a:t>Способствовать сохранению и укреплению здоровья ребенка, сформировать у него необходимые знания умения и  навыки  здорового образа жизни.</a:t>
            </a:r>
          </a:p>
          <a:p>
            <a:r>
              <a:rPr lang="ru-RU" sz="3100" b="1" u="sng" dirty="0" smtClean="0"/>
              <a:t>Задачи: </a:t>
            </a:r>
          </a:p>
          <a:p>
            <a:r>
              <a:rPr lang="ru-RU" sz="3100" dirty="0" smtClean="0"/>
              <a:t>1. Обеспечить гармоничное, соответствующее возрасту, развитие учащихся: физическое, психологическое, социальное.</a:t>
            </a:r>
          </a:p>
          <a:p>
            <a:r>
              <a:rPr lang="ru-RU" sz="3100" dirty="0" smtClean="0"/>
              <a:t>2. Создать условия для укрепления здоровья учащихся.</a:t>
            </a:r>
          </a:p>
          <a:p>
            <a:r>
              <a:rPr lang="ru-RU" sz="3100" dirty="0" smtClean="0"/>
              <a:t>3.</a:t>
            </a:r>
            <a:r>
              <a:rPr lang="ru-RU" sz="3100" dirty="0"/>
              <a:t> </a:t>
            </a:r>
            <a:r>
              <a:rPr lang="ru-RU" sz="3100" dirty="0" smtClean="0"/>
              <a:t>Обучить школьников принципам и практике здорового образа жизни, воспитать у них потребность грамотно заботиться о своем здоровье.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92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99176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Образовательные технологии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направленности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4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800" u="sng" dirty="0"/>
              <a:t>Технология личностно-ориентированного обучения</a:t>
            </a:r>
            <a:r>
              <a:rPr lang="ru-RU" sz="3800" dirty="0"/>
              <a:t> учитывает особенности каждого ученика и направлена на возможно более полное раскрытие его потенциала;</a:t>
            </a:r>
          </a:p>
          <a:p>
            <a:pPr lvl="0"/>
            <a:r>
              <a:rPr lang="ru-RU" sz="3800" u="sng" dirty="0"/>
              <a:t>Технология дифференцированного обучения </a:t>
            </a:r>
            <a:endParaRPr lang="ru-RU" sz="3800" dirty="0"/>
          </a:p>
          <a:p>
            <a:r>
              <a:rPr lang="ru-RU" sz="3800" dirty="0"/>
              <a:t>позволяет снять трудности  у слабых учащихся и создать благоприятные условия  для развития сильных учащихся;</a:t>
            </a:r>
          </a:p>
          <a:p>
            <a:pPr lvl="0"/>
            <a:r>
              <a:rPr lang="ru-RU" sz="3800" u="sng" dirty="0"/>
              <a:t>Технология рефлексивного обучения</a:t>
            </a:r>
            <a:r>
              <a:rPr lang="ru-RU" sz="3800" dirty="0"/>
              <a:t> </a:t>
            </a:r>
          </a:p>
          <a:p>
            <a:r>
              <a:rPr lang="ru-RU" sz="3800" dirty="0"/>
              <a:t>даёт возможность отслеживать в процессе урока уровень понимания учебного материала;</a:t>
            </a:r>
          </a:p>
          <a:p>
            <a:pPr lvl="0"/>
            <a:r>
              <a:rPr lang="ru-RU" sz="3800" u="sng" dirty="0"/>
              <a:t>Педагогика сотрудничества</a:t>
            </a:r>
            <a:r>
              <a:rPr lang="ru-RU" sz="3800" dirty="0"/>
              <a:t>  </a:t>
            </a:r>
          </a:p>
          <a:p>
            <a:r>
              <a:rPr lang="ru-RU" sz="3800" dirty="0"/>
              <a:t>помогает реализовывать задачи сохранения и укрепления здоровья учащихся и педагогов;</a:t>
            </a:r>
          </a:p>
          <a:p>
            <a:pPr lvl="0"/>
            <a:r>
              <a:rPr lang="ru-RU" sz="3800" u="sng" dirty="0"/>
              <a:t>Технология игровых методов</a:t>
            </a:r>
            <a:r>
              <a:rPr lang="ru-RU" sz="3800" dirty="0"/>
              <a:t> </a:t>
            </a:r>
          </a:p>
          <a:p>
            <a:r>
              <a:rPr lang="ru-RU" sz="3800" dirty="0"/>
              <a:t>(уроки–игры, соревнования, конкурсы), позволяют       обеспечить психологическую  разгрузку учащихся.</a:t>
            </a:r>
            <a:r>
              <a:rPr lang="ru-RU" sz="3800" u="sng" dirty="0"/>
              <a:t> </a:t>
            </a:r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086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</a:t>
            </a:r>
            <a:r>
              <a:rPr lang="ru-RU" dirty="0" smtClean="0"/>
              <a:t>того, </a:t>
            </a:r>
            <a:r>
              <a:rPr lang="ru-RU" dirty="0" smtClean="0"/>
              <a:t>чтобы снять зрительное, умственное и физическое напряжение необходимо проводить </a:t>
            </a:r>
            <a:r>
              <a:rPr lang="ru-RU" dirty="0" err="1" smtClean="0"/>
              <a:t>физминутки</a:t>
            </a:r>
            <a:r>
              <a:rPr lang="ru-RU" dirty="0" smtClean="0"/>
              <a:t>. Проводят физкультминутку на 12- 20 минуте от начала урока. Иногда бывает целесообразным проведение физкультминутки дважды за </a:t>
            </a:r>
            <a:r>
              <a:rPr lang="ru-RU" dirty="0" smtClean="0"/>
              <a:t>урок. </a:t>
            </a:r>
            <a:r>
              <a:rPr lang="ru-RU" dirty="0" smtClean="0"/>
              <a:t>Продолжительность 2-3 минуты.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775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Роль физкультминуток на уроке:</a:t>
            </a:r>
          </a:p>
          <a:p>
            <a:pPr lvl="0"/>
            <a:r>
              <a:rPr lang="ru-RU" b="1" i="1" dirty="0"/>
              <a:t>Положительно влияют на деятельность мозга,</a:t>
            </a:r>
          </a:p>
          <a:p>
            <a:pPr lvl="0"/>
            <a:r>
              <a:rPr lang="ru-RU" b="1" i="1" dirty="0"/>
              <a:t>сердечно - сосудистую  и дыхательную системы,</a:t>
            </a:r>
          </a:p>
          <a:p>
            <a:pPr lvl="0"/>
            <a:r>
              <a:rPr lang="ru-RU" b="1" i="1" dirty="0"/>
              <a:t>улучшают кровоснабжение внутренних органов ,</a:t>
            </a:r>
          </a:p>
          <a:p>
            <a:pPr lvl="0"/>
            <a:r>
              <a:rPr lang="ru-RU" b="1" i="1" dirty="0"/>
              <a:t>улучшают работоспособность нервной системы, </a:t>
            </a:r>
          </a:p>
          <a:p>
            <a:pPr lvl="0"/>
            <a:r>
              <a:rPr lang="ru-RU" b="1" i="1" dirty="0"/>
              <a:t>помогают снижению  умственного переутомления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752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65</TotalTime>
  <Words>920</Words>
  <Application>Microsoft Office PowerPoint</Application>
  <PresentationFormat>Экран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Кнопка</vt:lpstr>
      <vt:lpstr>Презентация  «Здоровьесберегающие технологии в начальной школе»</vt:lpstr>
      <vt:lpstr>Слайд 2</vt:lpstr>
      <vt:lpstr>Слайд 3</vt:lpstr>
      <vt:lpstr>Слайд 4</vt:lpstr>
      <vt:lpstr>Здоровьесберегающие технологии</vt:lpstr>
      <vt:lpstr>Цель и задачи здоровьесберегающих технологий</vt:lpstr>
      <vt:lpstr>Образовательные технологии здоровьесберегающей направленности </vt:lpstr>
      <vt:lpstr>Физкультминутки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«Здоровьесберегающие технологии в начальной школе»</dc:title>
  <dc:creator>Windows User</dc:creator>
  <cp:lastModifiedBy>Windows User</cp:lastModifiedBy>
  <cp:revision>7</cp:revision>
  <dcterms:created xsi:type="dcterms:W3CDTF">2015-07-04T11:40:34Z</dcterms:created>
  <dcterms:modified xsi:type="dcterms:W3CDTF">2015-07-30T16:32:30Z</dcterms:modified>
</cp:coreProperties>
</file>