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FFFF00"/>
                </a:solidFill>
                <a:latin typeface="Monotype Corsiva" pitchFamily="66" charset="0"/>
              </a:rPr>
              <a:t>Песня </a:t>
            </a:r>
            <a:br>
              <a:rPr lang="ru-RU" sz="6600" b="1" dirty="0" smtClean="0">
                <a:solidFill>
                  <a:srgbClr val="FFFF00"/>
                </a:solidFill>
                <a:latin typeface="Monotype Corsiva" pitchFamily="66" charset="0"/>
              </a:rPr>
            </a:br>
            <a:r>
              <a:rPr lang="ru-RU" sz="7200" b="1" dirty="0" smtClean="0">
                <a:solidFill>
                  <a:srgbClr val="FFFF00"/>
                </a:solidFill>
                <a:latin typeface="Monotype Corsiva" pitchFamily="66" charset="0"/>
              </a:rPr>
              <a:t>«ДЕНЬ ПОБЕДЫ»</a:t>
            </a:r>
            <a:endParaRPr lang="ru-RU" sz="7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4" name="Содержимое 3" descr="25561998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071678"/>
            <a:ext cx="7286675" cy="4500594"/>
          </a:xfrm>
        </p:spPr>
      </p:pic>
      <p:pic>
        <p:nvPicPr>
          <p:cNvPr id="3073" name="Picture 1" descr="D:\фото\анимашки\zvezdia-45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14346" y="1142984"/>
            <a:ext cx="1381125" cy="981075"/>
          </a:xfrm>
          <a:prstGeom prst="rect">
            <a:avLst/>
          </a:prstGeom>
          <a:noFill/>
        </p:spPr>
      </p:pic>
      <p:pic>
        <p:nvPicPr>
          <p:cNvPr id="3074" name="Picture 2" descr="D:\фото\анимашки\zvezdia-45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62875" y="1000108"/>
            <a:ext cx="1381125" cy="98107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2000240"/>
            <a:ext cx="3008313" cy="1162050"/>
          </a:xfrm>
        </p:spPr>
        <p:txBody>
          <a:bodyPr/>
          <a:lstStyle/>
          <a:p>
            <a:endParaRPr lang="ru-RU"/>
          </a:p>
        </p:txBody>
      </p:sp>
      <p:pic>
        <p:nvPicPr>
          <p:cNvPr id="5" name="Содержимое 4" descr="denpobedy-150x15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4810" y="357166"/>
            <a:ext cx="4572032" cy="621510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28604"/>
            <a:ext cx="3008313" cy="569755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Песню «День Победы» любят все — и стар и млад.</a:t>
            </a:r>
          </a:p>
          <a:p>
            <a:r>
              <a:rPr lang="ru-RU" sz="2000" dirty="0" smtClean="0">
                <a:latin typeface="Monotype Corsiva" pitchFamily="66" charset="0"/>
              </a:rPr>
              <a:t> Автор ее стихов Владимир Гаврилович Харитонов (1920—1981) из когорты тех советских поэтов, «кому пришлось сразу же после получения аттестата зрелости </a:t>
            </a:r>
            <a:r>
              <a:rPr lang="ru-RU" sz="2000" dirty="0" err="1" smtClean="0">
                <a:latin typeface="Monotype Corsiva" pitchFamily="66" charset="0"/>
              </a:rPr>
              <a:t>cдавать</a:t>
            </a:r>
            <a:r>
              <a:rPr lang="ru-RU" sz="2000" dirty="0" smtClean="0">
                <a:latin typeface="Monotype Corsiva" pitchFamily="66" charset="0"/>
              </a:rPr>
              <a:t> труднейший, опаленный огнем и омытый кровью экзамен на гражданскую зрелость, на солдатское мужество», как говорится в одной из статей о нем и его творчестве.</a:t>
            </a:r>
          </a:p>
          <a:p>
            <a:r>
              <a:rPr lang="ru-RU" sz="2000" dirty="0" smtClean="0">
                <a:latin typeface="Monotype Corsiva" pitchFamily="66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80010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Начиная с конца 40-х годов В. Г. Харитонов написал множество песен в содружестве с такими замечательными композиторами, мастерами этого жанра, как А. Новиков, И. </a:t>
            </a:r>
            <a:r>
              <a:rPr lang="ru-RU" sz="2000" dirty="0" err="1" smtClean="0">
                <a:latin typeface="Monotype Corsiva" pitchFamily="66" charset="0"/>
              </a:rPr>
              <a:t>Мурадели</a:t>
            </a:r>
            <a:r>
              <a:rPr lang="ru-RU" sz="2000" dirty="0" smtClean="0">
                <a:latin typeface="Monotype Corsiva" pitchFamily="66" charset="0"/>
              </a:rPr>
              <a:t>, С. </a:t>
            </a:r>
            <a:r>
              <a:rPr lang="ru-RU" sz="2000" dirty="0" err="1" smtClean="0">
                <a:latin typeface="Monotype Corsiva" pitchFamily="66" charset="0"/>
              </a:rPr>
              <a:t>Туликов</a:t>
            </a:r>
            <a:r>
              <a:rPr lang="ru-RU" sz="2000" dirty="0" smtClean="0">
                <a:latin typeface="Monotype Corsiva" pitchFamily="66" charset="0"/>
              </a:rPr>
              <a:t>, В. Левашов, а также с более молодыми — В. </a:t>
            </a:r>
            <a:r>
              <a:rPr lang="ru-RU" sz="2000" dirty="0" err="1" smtClean="0">
                <a:latin typeface="Monotype Corsiva" pitchFamily="66" charset="0"/>
              </a:rPr>
              <a:t>Шаинским</a:t>
            </a:r>
            <a:r>
              <a:rPr lang="ru-RU" sz="2000" dirty="0" smtClean="0">
                <a:latin typeface="Monotype Corsiva" pitchFamily="66" charset="0"/>
              </a:rPr>
              <a:t>, Д. </a:t>
            </a:r>
            <a:r>
              <a:rPr lang="ru-RU" sz="2000" dirty="0" err="1" smtClean="0">
                <a:latin typeface="Monotype Corsiva" pitchFamily="66" charset="0"/>
              </a:rPr>
              <a:t>Тухмановым</a:t>
            </a:r>
            <a:r>
              <a:rPr lang="ru-RU" sz="2000" dirty="0" smtClean="0">
                <a:latin typeface="Monotype Corsiva" pitchFamily="66" charset="0"/>
              </a:rPr>
              <a:t>, О. Ивановым.</a:t>
            </a:r>
          </a:p>
          <a:p>
            <a:r>
              <a:rPr lang="ru-RU" sz="2000" dirty="0" smtClean="0">
                <a:latin typeface="Monotype Corsiva" pitchFamily="66" charset="0"/>
              </a:rPr>
              <a:t>«Россия — Родина моя», «Песня борцов за мир», «Марш коммунистических бригад». «Мой адрес — Советский Союз», «Звездам навстречу», «Ты только одна», «В день рождения» — эти и многие другие песни В. Харитонова по праву вошли в нашу песенную антологию, их знают, помнят, любят, а главное—поют и сегодня.</a:t>
            </a:r>
          </a:p>
          <a:p>
            <a:endParaRPr lang="ru-RU" dirty="0" smtClean="0">
              <a:latin typeface="Monotype Corsiva" pitchFamily="66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85786" y="3143248"/>
            <a:ext cx="464347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«День Победы», как не однажды говорил сам поэт, стала его главной песней.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«Песня эта очень мне дорога, — рассказывал Владимир Гаврилович. — О такой песне я давно мечтал. И шел к ней нее эти тридцать лет, что прошли от победных незабываемых залпов. Прибавьте к ним еще пяток — с того самого довоенного сорокового, когда меня призвали в армию и одели в военную форму.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haritonov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000372"/>
            <a:ext cx="3000396" cy="3643338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411480" y="318769"/>
            <a:ext cx="3731891" cy="10983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2214554"/>
            <a:ext cx="3400420" cy="442915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Monotype Corsiva" pitchFamily="66" charset="0"/>
              </a:rPr>
              <a:t>Служба моя началась в Московском пехотном училище имени Верховного Совета РСФСР. А уже год спустя вместе с </a:t>
            </a:r>
            <a:r>
              <a:rPr lang="ru-RU" sz="2000" dirty="0" err="1" smtClean="0">
                <a:latin typeface="Monotype Corsiva" pitchFamily="66" charset="0"/>
              </a:rPr>
              <a:t>курсантами-кремлевцами</a:t>
            </a:r>
            <a:r>
              <a:rPr lang="ru-RU" sz="2000" dirty="0" smtClean="0">
                <a:latin typeface="Monotype Corsiva" pitchFamily="66" charset="0"/>
              </a:rPr>
              <a:t> принял я первый свой бой. Держали мы оборону на рубеже у Волоколамского шоссе рядом с гвардейцами легендарной </a:t>
            </a:r>
            <a:r>
              <a:rPr lang="ru-RU" sz="2000" dirty="0" err="1" smtClean="0">
                <a:latin typeface="Monotype Corsiva" pitchFamily="66" charset="0"/>
              </a:rPr>
              <a:t>панфиловской</a:t>
            </a:r>
            <a:r>
              <a:rPr lang="ru-RU" sz="2000" dirty="0" smtClean="0">
                <a:latin typeface="Monotype Corsiva" pitchFamily="66" charset="0"/>
              </a:rPr>
              <a:t> дивизии. Немало полегло там моих боевых товарищей, но выстояли, не пропустили врага к столице.</a:t>
            </a:r>
          </a:p>
          <a:p>
            <a:endParaRPr lang="ru-RU" dirty="0">
              <a:latin typeface="Monotype Corsiva" pitchFamily="66" charset="0"/>
            </a:endParaRPr>
          </a:p>
        </p:txBody>
      </p:sp>
      <p:pic>
        <p:nvPicPr>
          <p:cNvPr id="7" name="Содержимое 4" descr="tuhmanov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6314" y="571480"/>
            <a:ext cx="3929090" cy="5429288"/>
          </a:xfrm>
        </p:spPr>
      </p:pic>
      <p:pic>
        <p:nvPicPr>
          <p:cNvPr id="17409" name="Picture 1" descr="D:\фото\анимашки\zvezdia-34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928670"/>
            <a:ext cx="1028700" cy="952500"/>
          </a:xfrm>
          <a:prstGeom prst="rect">
            <a:avLst/>
          </a:prstGeom>
          <a:noFill/>
        </p:spPr>
      </p:pic>
      <p:pic>
        <p:nvPicPr>
          <p:cNvPr id="17410" name="Picture 2" descr="D:\фото\анимашки\zvezdia-346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142984"/>
            <a:ext cx="1028700" cy="952500"/>
          </a:xfrm>
          <a:prstGeom prst="rect">
            <a:avLst/>
          </a:prstGeom>
          <a:noFill/>
        </p:spPr>
      </p:pic>
      <p:pic>
        <p:nvPicPr>
          <p:cNvPr id="17411" name="Picture 3" descr="D:\фото\анимашки\zvezdia-458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642918"/>
            <a:ext cx="1381125" cy="98107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0"/>
            <a:ext cx="857256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Потом был Сталинград. Контузия, Госпиталь. Снова — фронт. И там на моих глазах погибали мои фронтовые друзья-однополчане. До сих пор удивляюсь, как сам уцелел, дожил до Победы. Обо всем этом и мечталось рассказать в песне, да все никак не находил для нее главной строчки, той, что стала бы ее камертоном, определила бы весь ее настрой и тональность.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И вот однажды — звонок из музыкальной редакции радио.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— Владимир Гаврилович, нужна песня ко Дню Победы. Только, пожалуйста, чтобы, веселая, радостная. Грустных не надо. Обойдитесь без слез…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— Хорошо. Подумаю, — отвечаю, — но я ведь могу написать о войне и Победе только то, что сам перечувствовал в ней и пережил…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Хожу по комнате. Думаю. Слова редактора этого (я даже фамилию у нее позабыл спросить, так меня они ошарашили) из головы все никак не выходят.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Тут-то и вырвалось у меня, как вздох, как озарение какое-то: «Это радость со слезами на глазах…» — та самая строчка, та главная мысль, от которой и пошла вся песня…»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41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Содержимое 4" descr="radost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3372" y="428604"/>
            <a:ext cx="4429156" cy="585791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500042"/>
            <a:ext cx="3008313" cy="5976947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Не менее важной поэт считал еще одну строчку, которая родилась несколько позднее: «Этот день мы приближали, как могли…» Как и припев, она повторяется в песне трижды, т. е. служит своеобразным рефреном. Вот что говорил он об этом ленинградскому журналисту Л. </a:t>
            </a:r>
            <a:r>
              <a:rPr lang="ru-RU" sz="2400" dirty="0" err="1" smtClean="0">
                <a:latin typeface="Monotype Corsiva" pitchFamily="66" charset="0"/>
              </a:rPr>
              <a:t>Сидоровскому</a:t>
            </a:r>
            <a:r>
              <a:rPr lang="ru-RU" sz="2400" dirty="0" smtClean="0">
                <a:latin typeface="Monotype Corsiva" pitchFamily="66" charset="0"/>
              </a:rPr>
              <a:t>:</a:t>
            </a:r>
          </a:p>
          <a:p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19457" name="Picture 1" descr="D:\фото\анимашки\zvezdia-53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85728"/>
            <a:ext cx="952500" cy="11906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«Эта мысль для меня очень важна: ведь именно так было с каждым моим соотечественником, в каждый из почти полутора тысяч тех жестоких дней приближали Победу, как могли… Это и про мою маму, которая все четыре года работала медсестрой в госпитале. И про отца, заслужившего в ту пору орден Ленина. И про мою жену, которая, тогда еще совсем девчонка, на крыше вот этого самого дома на улице Горького, где мы с вами беседуем, тушила зажигательные бомбы. И про ее отца, члена партии с восемнадцатого года, сложившего голову в рядах народного ополчения…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Есть в песне строки, которые тем, кто не воевал, может быть, покажутся неожиданными: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Здравствуй, мама, возвратились мы не все…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Босиком бы пробежаться по росе!..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Но как, наверное, поймут меня ветераны Великой Отечественной, которые тогда, к началу войны, едва-едва переступили школьный возраст!.. Как часто грезилось нам — измотанным, пропыленным: сбросить бы кирзу, хоть совсем ненадолго, и, словно в детстве, босиком — по траве, по лужам… Ведь совсем еще недавно солдаты были мальчишками…»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Стихи сложились, и поэт отдал их молодому композитору Давиду Федоровичу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Тухманову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MS Mincho" pitchFamily="49" charset="-128"/>
                <a:cs typeface="Arial" pitchFamily="34" charset="0"/>
              </a:rPr>
              <a:t> (род- в 1940 г.). К тому времени они вместе уже написали несколько песен, ставших популярными в особенности среди молодежи, — это «Вечное движение», «Как прекрасен этот мир», уже упоминавшаяся «Мой адрес — Советский Союз».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14290"/>
            <a:ext cx="4257676" cy="621510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</a:t>
            </a:r>
            <a:r>
              <a:rPr lang="ru-RU" sz="2000" dirty="0" smtClean="0">
                <a:latin typeface="Monotype Corsiva" pitchFamily="66" charset="0"/>
              </a:rPr>
              <a:t>Впервые эта песня прозвучала в праздничной передаче телевизионного “</a:t>
            </a:r>
            <a:r>
              <a:rPr lang="ru-RU" sz="2000" dirty="0" err="1" smtClean="0">
                <a:latin typeface="Monotype Corsiva" pitchFamily="66" charset="0"/>
              </a:rPr>
              <a:t>Голубого</a:t>
            </a:r>
            <a:r>
              <a:rPr lang="ru-RU" sz="2000" dirty="0" smtClean="0">
                <a:latin typeface="Monotype Corsiva" pitchFamily="66" charset="0"/>
              </a:rPr>
              <a:t> огонька”, посвященной 30-летию Победы в исполнении Леонида </a:t>
            </a:r>
            <a:r>
              <a:rPr lang="ru-RU" sz="2000" dirty="0" err="1" smtClean="0">
                <a:latin typeface="Monotype Corsiva" pitchFamily="66" charset="0"/>
              </a:rPr>
              <a:t>Сметанникова</a:t>
            </a:r>
            <a:r>
              <a:rPr lang="ru-RU" sz="2000" dirty="0" smtClean="0">
                <a:latin typeface="Monotype Corsiva" pitchFamily="66" charset="0"/>
              </a:rPr>
              <a:t>, но прошла незамеченной и потом довольно долго не звучала ни по радио, ни по телевидению. Но спустя полгода, на традиционном концерте, посвященном Дню советской милиции, ее спел в сопровождении эстрадно-симфонического оркестра под управлением Юрия Силантьева Лев </a:t>
            </a:r>
            <a:r>
              <a:rPr lang="ru-RU" sz="2000" dirty="0" err="1" smtClean="0">
                <a:latin typeface="Monotype Corsiva" pitchFamily="66" charset="0"/>
              </a:rPr>
              <a:t>Лещенко</a:t>
            </a:r>
            <a:r>
              <a:rPr lang="ru-RU" sz="2000" dirty="0" smtClean="0">
                <a:latin typeface="Monotype Corsiva" pitchFamily="66" charset="0"/>
              </a:rPr>
              <a:t>, спел так, что она сразу стала одной из самых известных, самых популярных, самых дорогих для каждого из нас. И вот уже многие десятилетия она звучит и, наверное, многие годы будет неизменно звучать, особенно в день, про который в ней поется.</a:t>
            </a:r>
            <a:endParaRPr lang="ru-RU" sz="2000" dirty="0">
              <a:latin typeface="Monotype Corsiva" pitchFamily="66" charset="0"/>
            </a:endParaRPr>
          </a:p>
        </p:txBody>
      </p:sp>
      <p:pic>
        <p:nvPicPr>
          <p:cNvPr id="7" name="Содержимое 6" descr="25561998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3438" y="2928934"/>
            <a:ext cx="4214842" cy="3547714"/>
          </a:xfrm>
        </p:spPr>
      </p:pic>
      <p:pic>
        <p:nvPicPr>
          <p:cNvPr id="20482" name="Picture 2" descr="D:\фото\анимашки\salyut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500042"/>
            <a:ext cx="2500330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963</Words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Песня  «ДЕНЬ ПОБЕДЫ»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ПОБЕДЫ</dc:title>
  <dc:creator>Elena</dc:creator>
  <cp:lastModifiedBy>Elena</cp:lastModifiedBy>
  <cp:revision>7</cp:revision>
  <dcterms:created xsi:type="dcterms:W3CDTF">2014-05-06T09:45:29Z</dcterms:created>
  <dcterms:modified xsi:type="dcterms:W3CDTF">2015-08-12T10:17:43Z</dcterms:modified>
</cp:coreProperties>
</file>