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2" r:id="rId6"/>
    <p:sldId id="261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09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95ACD-06E4-4AA6-BAAF-270F63615BE3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4E088-6331-4A5C-808C-3E007E7A9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7"/>
            <a:ext cx="7772400" cy="45005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Муниципальное казённое образовательное учреждение</a:t>
            </a:r>
            <a:br>
              <a:rPr lang="ru-RU" sz="1600" dirty="0" smtClean="0"/>
            </a:br>
            <a:r>
              <a:rPr lang="ru-RU" sz="1600" dirty="0" smtClean="0"/>
              <a:t>Средняя общеобразовательная школа № 18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УМК «Школа 2100»</a:t>
            </a:r>
            <a:br>
              <a:rPr lang="ru-RU" sz="2000" dirty="0" smtClean="0"/>
            </a:br>
            <a:r>
              <a:rPr lang="ru-RU" sz="2000" dirty="0" smtClean="0"/>
              <a:t>Образовательная область: Филология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Урок 1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Тема:Вводный</a:t>
            </a:r>
            <a:r>
              <a:rPr lang="ru-RU" sz="2800" dirty="0" smtClean="0"/>
              <a:t> урок.</a:t>
            </a:r>
            <a:br>
              <a:rPr lang="ru-RU" sz="2800" dirty="0" smtClean="0"/>
            </a:br>
            <a:r>
              <a:rPr lang="ru-RU" sz="2800" dirty="0" smtClean="0"/>
              <a:t>Знакомство с учебником «Русский язык. Что мы знаем о слове»</a:t>
            </a:r>
            <a:br>
              <a:rPr lang="ru-RU" sz="2800" dirty="0" smtClean="0"/>
            </a:br>
            <a:r>
              <a:rPr lang="ru-RU" sz="2200" dirty="0" smtClean="0"/>
              <a:t> Учебное пособие «Русский </a:t>
            </a:r>
            <a:r>
              <a:rPr lang="ru-RU" sz="2200" dirty="0" smtClean="0"/>
              <a:t>языку. </a:t>
            </a:r>
            <a:r>
              <a:rPr lang="ru-RU" sz="2200" dirty="0" smtClean="0"/>
              <a:t>3 класс. 1 часть»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© Шагина О.С. 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пос. Октябрьский, 2013г.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lnSpcReduction="10000"/>
          </a:bodyPr>
          <a:lstStyle/>
          <a:p>
            <a:r>
              <a:rPr lang="ru-RU" sz="1600" i="1" dirty="0" smtClean="0"/>
              <a:t>Грамматика, грамматика,-</a:t>
            </a:r>
          </a:p>
          <a:p>
            <a:pPr>
              <a:buNone/>
            </a:pPr>
            <a:r>
              <a:rPr lang="ru-RU" sz="1600" i="1" dirty="0" smtClean="0"/>
              <a:t>   Наука очень строгая! </a:t>
            </a:r>
          </a:p>
          <a:p>
            <a:pPr>
              <a:buNone/>
            </a:pPr>
            <a:r>
              <a:rPr lang="ru-RU" sz="1600" i="1" dirty="0" smtClean="0"/>
              <a:t>   Учебник по грамматике</a:t>
            </a:r>
          </a:p>
          <a:p>
            <a:pPr>
              <a:buNone/>
            </a:pPr>
            <a:r>
              <a:rPr lang="ru-RU" sz="1600" i="1" dirty="0" smtClean="0"/>
              <a:t>   Всегда беру с тревогой я.</a:t>
            </a:r>
          </a:p>
          <a:p>
            <a:pPr>
              <a:buNone/>
            </a:pPr>
            <a:r>
              <a:rPr lang="ru-RU" sz="1600" i="1" dirty="0" smtClean="0"/>
              <a:t>                 Она трудна, но без неё</a:t>
            </a:r>
          </a:p>
          <a:p>
            <a:pPr>
              <a:buNone/>
            </a:pPr>
            <a:r>
              <a:rPr lang="ru-RU" sz="1600" i="1" dirty="0" smtClean="0"/>
              <a:t>                 Плохое было бы житьё!</a:t>
            </a:r>
          </a:p>
          <a:p>
            <a:pPr>
              <a:buNone/>
            </a:pPr>
            <a:r>
              <a:rPr lang="ru-RU" sz="1600" i="1" dirty="0" smtClean="0"/>
              <a:t>                                  Не оставишь телеграмму</a:t>
            </a:r>
          </a:p>
          <a:p>
            <a:pPr>
              <a:buNone/>
            </a:pPr>
            <a:r>
              <a:rPr lang="ru-RU" sz="1600" i="1" dirty="0" smtClean="0"/>
              <a:t>                                  И открытку не отправишь,</a:t>
            </a:r>
          </a:p>
          <a:p>
            <a:pPr>
              <a:buNone/>
            </a:pPr>
            <a:r>
              <a:rPr lang="ru-RU" sz="1600" i="1" dirty="0" smtClean="0"/>
              <a:t>                                  Даже собственную маму</a:t>
            </a:r>
          </a:p>
          <a:p>
            <a:pPr>
              <a:buNone/>
            </a:pPr>
            <a:r>
              <a:rPr lang="ru-RU" sz="1600" i="1" dirty="0" smtClean="0"/>
              <a:t>                                  С днём рожденья не поздравишь!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Сколько правил! Сколько правил!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С непривычки бросит в дрожь!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Будь внимательным и только!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Всё запомнишь, всё поймёшь!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                      Люблю тебя грамматика!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                      Ты умная и строгая.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                       Тебя, моя грамматика,</a:t>
            </a:r>
          </a:p>
          <a:p>
            <a:pPr>
              <a:buNone/>
            </a:pPr>
            <a:r>
              <a:rPr lang="ru-RU" sz="1600" i="1" dirty="0" smtClean="0"/>
              <a:t>                                                                         Осилю понемногу я!</a:t>
            </a:r>
            <a:endParaRPr lang="ru-RU" sz="1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Итог урока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локол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1928802"/>
            <a:ext cx="3000395" cy="23574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3786214"/>
          </a:xfrm>
        </p:spPr>
        <p:txBody>
          <a:bodyPr>
            <a:normAutofit/>
          </a:bodyPr>
          <a:lstStyle/>
          <a:p>
            <a:r>
              <a:rPr lang="ru-RU" dirty="0" smtClean="0"/>
              <a:t>Цели: обобщить знания о составе слова, особенностях однокоренных слов; познакомить с новым учебником.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Игра «Фантазёры»</a:t>
            </a:r>
            <a:br>
              <a:rPr lang="ru-RU" sz="2800" dirty="0" smtClean="0"/>
            </a:br>
            <a:r>
              <a:rPr lang="ru-RU" sz="2200" dirty="0" smtClean="0"/>
              <a:t>Задание: придумать как можно больше слов, заменяя первую букву в словах.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Чайка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Борт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Роза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556474"/>
          </a:xfrm>
        </p:spPr>
        <p:txBody>
          <a:bodyPr>
            <a:normAutofit/>
          </a:bodyPr>
          <a:lstStyle/>
          <a:p>
            <a:r>
              <a:rPr lang="ru-RU" dirty="0" smtClean="0"/>
              <a:t>Гайка</a:t>
            </a:r>
          </a:p>
          <a:p>
            <a:r>
              <a:rPr lang="ru-RU" dirty="0" smtClean="0"/>
              <a:t>Майка</a:t>
            </a:r>
          </a:p>
          <a:p>
            <a:r>
              <a:rPr lang="ru-RU" dirty="0" smtClean="0"/>
              <a:t>Сайка</a:t>
            </a:r>
          </a:p>
          <a:p>
            <a:r>
              <a:rPr lang="ru-RU" dirty="0" smtClean="0"/>
              <a:t>Байка</a:t>
            </a:r>
          </a:p>
          <a:p>
            <a:endParaRPr lang="ru-RU" dirty="0" smtClean="0"/>
          </a:p>
          <a:p>
            <a:r>
              <a:rPr lang="ru-RU" dirty="0" smtClean="0"/>
              <a:t>Порт</a:t>
            </a:r>
          </a:p>
          <a:p>
            <a:r>
              <a:rPr lang="ru-RU" dirty="0" smtClean="0"/>
              <a:t>Сорт</a:t>
            </a:r>
          </a:p>
          <a:p>
            <a:r>
              <a:rPr lang="ru-RU" dirty="0" smtClean="0"/>
              <a:t>Корт</a:t>
            </a:r>
          </a:p>
          <a:p>
            <a:endParaRPr lang="ru-RU" dirty="0" smtClean="0"/>
          </a:p>
          <a:p>
            <a:r>
              <a:rPr lang="ru-RU" dirty="0" smtClean="0"/>
              <a:t>Коза</a:t>
            </a:r>
          </a:p>
          <a:p>
            <a:r>
              <a:rPr lang="ru-RU" dirty="0" smtClean="0"/>
              <a:t>Поза</a:t>
            </a:r>
          </a:p>
          <a:p>
            <a:r>
              <a:rPr lang="ru-RU" dirty="0" smtClean="0"/>
              <a:t>Лоза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каком слове сорок гласных?</a:t>
            </a:r>
          </a:p>
          <a:p>
            <a:r>
              <a:rPr lang="ru-RU" dirty="0" smtClean="0"/>
              <a:t>Чем кончается лето, начинается осень?</a:t>
            </a:r>
          </a:p>
          <a:p>
            <a:r>
              <a:rPr lang="ru-RU" dirty="0" smtClean="0"/>
              <a:t>Что мы слышим в начале урока?</a:t>
            </a:r>
          </a:p>
          <a:p>
            <a:r>
              <a:rPr lang="ru-RU" dirty="0" smtClean="0"/>
              <a:t>Что стоит посредине Волги?</a:t>
            </a:r>
          </a:p>
          <a:p>
            <a:r>
              <a:rPr lang="ru-RU" dirty="0" smtClean="0"/>
              <a:t>Ум наоборот.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Сорока</a:t>
            </a:r>
          </a:p>
          <a:p>
            <a:endParaRPr lang="ru-RU" dirty="0" smtClean="0"/>
          </a:p>
          <a:p>
            <a:r>
              <a:rPr lang="ru-RU" dirty="0" smtClean="0"/>
              <a:t>Буквой «О»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Звук </a:t>
            </a:r>
            <a:r>
              <a:rPr lang="en-US" dirty="0" smtClean="0"/>
              <a:t>[</a:t>
            </a:r>
            <a:r>
              <a:rPr lang="ru-RU" dirty="0" smtClean="0"/>
              <a:t>у</a:t>
            </a:r>
            <a:r>
              <a:rPr lang="en-US" dirty="0" smtClean="0"/>
              <a:t>]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Буква Л</a:t>
            </a:r>
          </a:p>
          <a:p>
            <a:endParaRPr lang="ru-RU" dirty="0" smtClean="0"/>
          </a:p>
          <a:p>
            <a:r>
              <a:rPr lang="ru-RU" dirty="0" smtClean="0"/>
              <a:t>МУ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90075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Какое слово имеет семь «Я»?</a:t>
            </a:r>
          </a:p>
          <a:p>
            <a:r>
              <a:rPr lang="ru-RU" dirty="0" smtClean="0"/>
              <a:t>Какое слово имеет пять «О»?</a:t>
            </a:r>
          </a:p>
          <a:p>
            <a:r>
              <a:rPr lang="ru-RU" dirty="0" smtClean="0"/>
              <a:t>Как написать мышеловка пятью буквами?</a:t>
            </a:r>
          </a:p>
          <a:p>
            <a:r>
              <a:rPr lang="ru-RU" dirty="0" smtClean="0"/>
              <a:t>В человеке есть одна,            А у вороны – две,                  В лисе не встретится она,     А в огороде – три?</a:t>
            </a:r>
          </a:p>
          <a:p>
            <a:r>
              <a:rPr lang="ru-RU" dirty="0" smtClean="0"/>
              <a:t>Что находится в начале книги?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357950" y="1481328"/>
            <a:ext cx="232885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Семья</a:t>
            </a:r>
          </a:p>
          <a:p>
            <a:r>
              <a:rPr lang="ru-RU" dirty="0" smtClean="0"/>
              <a:t>Опять</a:t>
            </a:r>
          </a:p>
          <a:p>
            <a:r>
              <a:rPr lang="ru-RU" dirty="0" smtClean="0"/>
              <a:t>Кошка</a:t>
            </a:r>
          </a:p>
          <a:p>
            <a:endParaRPr lang="ru-RU" dirty="0" smtClean="0"/>
          </a:p>
          <a:p>
            <a:r>
              <a:rPr lang="ru-RU" dirty="0" smtClean="0"/>
              <a:t>Буква «О»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Буква «К»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вы видите на обложке?</a:t>
            </a:r>
          </a:p>
          <a:p>
            <a:r>
              <a:rPr lang="ru-RU" dirty="0" smtClean="0"/>
              <a:t>Знакомы ли вам авторы?</a:t>
            </a:r>
          </a:p>
          <a:p>
            <a:r>
              <a:rPr lang="ru-RU" dirty="0" smtClean="0"/>
              <a:t>Как вы думаете чем заняты Афанасий с дедушкой?</a:t>
            </a:r>
          </a:p>
          <a:p>
            <a:r>
              <a:rPr lang="ru-RU" dirty="0" smtClean="0"/>
              <a:t>Прочитайте обращение авторов на стр. 3.</a:t>
            </a:r>
          </a:p>
          <a:p>
            <a:r>
              <a:rPr lang="ru-RU" dirty="0" smtClean="0"/>
              <a:t>Рассмотрите на страницах 4-7 условные обозначения, прочитайте, что надо делать, увидев такие знаки.</a:t>
            </a:r>
          </a:p>
          <a:p>
            <a:r>
              <a:rPr lang="ru-RU" dirty="0" smtClean="0"/>
              <a:t>Прочитайте что мы будем изучать, и чему учиться в этом году на стр. 8-9.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Знакомство с учебником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87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Из какой сказки эти строчки?</a:t>
            </a:r>
            <a:br>
              <a:rPr lang="ru-RU" sz="2000" dirty="0" smtClean="0"/>
            </a:br>
            <a:r>
              <a:rPr lang="ru-RU" sz="2000" b="0" i="1" dirty="0" smtClean="0"/>
              <a:t>Ой, вы, гости-господа,</a:t>
            </a:r>
            <a:br>
              <a:rPr lang="ru-RU" sz="2000" b="0" i="1" dirty="0" smtClean="0"/>
            </a:br>
            <a:r>
              <a:rPr lang="ru-RU" sz="2000" b="0" i="1" dirty="0" smtClean="0"/>
              <a:t>Долго ль ездили? Куда?</a:t>
            </a:r>
            <a:br>
              <a:rPr lang="ru-RU" sz="2000" b="0" i="1" dirty="0" smtClean="0"/>
            </a:br>
            <a:r>
              <a:rPr lang="ru-RU" sz="2000" b="0" i="1" dirty="0" smtClean="0"/>
              <a:t>Ладно ль за морем иль худо?</a:t>
            </a:r>
            <a:br>
              <a:rPr lang="ru-RU" sz="2000" b="0" i="1" dirty="0" smtClean="0"/>
            </a:br>
            <a:r>
              <a:rPr lang="ru-RU" sz="2000" b="0" i="1" dirty="0" smtClean="0"/>
              <a:t>И какое в свете чудо?</a:t>
            </a:r>
            <a:br>
              <a:rPr lang="ru-RU" sz="2000" b="0" i="1" dirty="0" smtClean="0"/>
            </a:br>
            <a:r>
              <a:rPr lang="ru-RU" sz="1800" dirty="0" smtClean="0"/>
              <a:t>Прочитайте строчки под рисунками и назовите пропущенные слова.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429132"/>
            <a:ext cx="4040188" cy="17430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Остров на море лежит, </a:t>
            </a:r>
          </a:p>
          <a:p>
            <a:r>
              <a:rPr lang="ru-RU" sz="1800" dirty="0" smtClean="0"/>
              <a:t>Град на острове стоит</a:t>
            </a:r>
          </a:p>
          <a:p>
            <a:r>
              <a:rPr lang="ru-RU" sz="1800" dirty="0" smtClean="0"/>
              <a:t>С … церквами,</a:t>
            </a:r>
          </a:p>
          <a:p>
            <a:r>
              <a:rPr lang="ru-RU" sz="1800" dirty="0" smtClean="0"/>
              <a:t>С теремами да садами.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4429132"/>
            <a:ext cx="4041775" cy="17430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Ель растёт перед дворцом, </a:t>
            </a:r>
          </a:p>
          <a:p>
            <a:r>
              <a:rPr lang="ru-RU" sz="1800" dirty="0" smtClean="0"/>
              <a:t>А под ней … дом</a:t>
            </a:r>
          </a:p>
          <a:p>
            <a:r>
              <a:rPr lang="ru-RU" sz="1800" dirty="0" smtClean="0"/>
              <a:t>Белка там живёт ручная,</a:t>
            </a:r>
          </a:p>
          <a:p>
            <a:r>
              <a:rPr lang="ru-RU" sz="1800" dirty="0" smtClean="0"/>
              <a:t>Да затейница какая</a:t>
            </a:r>
            <a:endParaRPr lang="ru-RU" sz="1800" dirty="0"/>
          </a:p>
        </p:txBody>
      </p:sp>
      <p:pic>
        <p:nvPicPr>
          <p:cNvPr id="7" name="Содержимое 6" descr="град на острове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57224" y="2143116"/>
            <a:ext cx="2928958" cy="1928825"/>
          </a:xfrm>
        </p:spPr>
      </p:pic>
      <p:pic>
        <p:nvPicPr>
          <p:cNvPr id="8" name="Содержимое 7" descr="ель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43504" y="2143116"/>
            <a:ext cx="2786082" cy="18573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357562"/>
            <a:ext cx="4357718" cy="1500198"/>
          </a:xfrm>
        </p:spPr>
        <p:txBody>
          <a:bodyPr/>
          <a:lstStyle/>
          <a:p>
            <a:pPr algn="ctr"/>
            <a:r>
              <a:rPr lang="ru-RU" sz="1800" dirty="0" smtClean="0"/>
              <a:t>Белка песенки поёт,</a:t>
            </a:r>
            <a:br>
              <a:rPr lang="ru-RU" sz="1800" dirty="0" smtClean="0"/>
            </a:br>
            <a:r>
              <a:rPr lang="ru-RU" sz="1800" dirty="0" smtClean="0"/>
              <a:t>Да орешки всё грызёт,</a:t>
            </a:r>
            <a:br>
              <a:rPr lang="ru-RU" sz="1800" dirty="0" smtClean="0"/>
            </a:br>
            <a:r>
              <a:rPr lang="ru-RU" sz="1800" dirty="0" smtClean="0"/>
              <a:t>А орешки не простые</a:t>
            </a:r>
            <a:br>
              <a:rPr lang="ru-RU" sz="1800" dirty="0" smtClean="0"/>
            </a:br>
            <a:r>
              <a:rPr lang="ru-RU" sz="1800" dirty="0" smtClean="0"/>
              <a:t>Все скорлупки …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00166" y="4857760"/>
            <a:ext cx="6894026" cy="1411742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ru-RU" dirty="0" smtClean="0"/>
              <a:t>Что означают слова: златоглавыми, хрустальный, золотые?</a:t>
            </a:r>
          </a:p>
          <a:p>
            <a:pPr algn="l">
              <a:buFontTx/>
              <a:buChar char="-"/>
            </a:pPr>
            <a:endParaRPr lang="ru-RU" dirty="0" smtClean="0"/>
          </a:p>
          <a:p>
            <a:pPr algn="l">
              <a:buFontTx/>
              <a:buChar char="-"/>
            </a:pPr>
            <a:r>
              <a:rPr lang="ru-RU" dirty="0" smtClean="0"/>
              <a:t>Где можно найти значение этих слов?</a:t>
            </a:r>
          </a:p>
          <a:p>
            <a:pPr algn="l">
              <a:buFontTx/>
              <a:buChar char="-"/>
            </a:pPr>
            <a:endParaRPr lang="ru-RU" dirty="0" smtClean="0"/>
          </a:p>
          <a:p>
            <a:pPr algn="l">
              <a:buFontTx/>
              <a:buChar char="-"/>
            </a:pPr>
            <a:r>
              <a:rPr lang="ru-RU" dirty="0" smtClean="0"/>
              <a:t>Что вы можете сказать об этих словах?</a:t>
            </a:r>
            <a:endParaRPr lang="ru-RU" dirty="0"/>
          </a:p>
        </p:txBody>
      </p:sp>
      <p:pic>
        <p:nvPicPr>
          <p:cNvPr id="5" name="Содержимое 4" descr="бел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571480"/>
            <a:ext cx="3786214" cy="228601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Звуки и буквы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143512"/>
            <a:ext cx="4040188" cy="10286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Назовите корень слова дверь.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072074"/>
            <a:ext cx="4041775" cy="110012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Придумайте однокоренные слова. </a:t>
            </a:r>
          </a:p>
          <a:p>
            <a:r>
              <a:rPr lang="ru-RU" sz="1800" dirty="0" smtClean="0"/>
              <a:t>Дверь, дверной, дверка.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27058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Отгадайте загадку.</a:t>
            </a:r>
          </a:p>
          <a:p>
            <a:pPr>
              <a:buNone/>
            </a:pPr>
            <a:r>
              <a:rPr lang="ru-RU" dirty="0" smtClean="0"/>
              <a:t>    Никого не обижает,  А её все толкают.  </a:t>
            </a:r>
          </a:p>
          <a:p>
            <a:pPr algn="r">
              <a:buNone/>
            </a:pPr>
            <a:r>
              <a:rPr lang="ru-RU" dirty="0" smtClean="0"/>
              <a:t>(Дверь)</a:t>
            </a:r>
          </a:p>
          <a:p>
            <a:pPr marL="566928" indent="-457200">
              <a:buNone/>
            </a:pPr>
            <a:r>
              <a:rPr lang="ru-RU" dirty="0" smtClean="0"/>
              <a:t>Что обозначает это слово?</a:t>
            </a:r>
          </a:p>
          <a:p>
            <a:pPr>
              <a:buNone/>
            </a:pPr>
            <a:r>
              <a:rPr lang="ru-RU" dirty="0" smtClean="0"/>
              <a:t>   Слово «дверь» обозначает предмет, которым закрывают что-либо. Это прямое значение слова.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5563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 Дайте характеристику звукам слова «дверь».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Дверь – 1 слог.</a:t>
            </a:r>
          </a:p>
          <a:p>
            <a:pPr>
              <a:buNone/>
            </a:pPr>
            <a:r>
              <a:rPr lang="en-US" sz="1800" dirty="0" smtClean="0"/>
              <a:t>[</a:t>
            </a:r>
            <a:r>
              <a:rPr lang="ru-RU" sz="1800" dirty="0" err="1" smtClean="0"/>
              <a:t>д</a:t>
            </a:r>
            <a:r>
              <a:rPr lang="en-US" sz="1800" dirty="0" smtClean="0"/>
              <a:t>]</a:t>
            </a:r>
            <a:r>
              <a:rPr lang="ru-RU" sz="1800" dirty="0" smtClean="0"/>
              <a:t>- </a:t>
            </a:r>
            <a:r>
              <a:rPr lang="ru-RU" sz="1800" dirty="0" err="1" smtClean="0"/>
              <a:t>согл</a:t>
            </a:r>
            <a:r>
              <a:rPr lang="ru-RU" sz="1800" dirty="0" smtClean="0"/>
              <a:t>., </a:t>
            </a:r>
            <a:r>
              <a:rPr lang="ru-RU" sz="1800" dirty="0" err="1" smtClean="0"/>
              <a:t>зв</a:t>
            </a:r>
            <a:r>
              <a:rPr lang="ru-RU" sz="1800" dirty="0" smtClean="0"/>
              <a:t>., </a:t>
            </a:r>
            <a:r>
              <a:rPr lang="ru-RU" sz="1800" dirty="0" err="1" smtClean="0"/>
              <a:t>тв</a:t>
            </a:r>
            <a:r>
              <a:rPr lang="ru-RU" sz="1800" dirty="0" smtClean="0"/>
              <a:t>., </a:t>
            </a:r>
            <a:r>
              <a:rPr lang="ru-RU" sz="1800" dirty="0" err="1" smtClean="0"/>
              <a:t>парн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[</a:t>
            </a:r>
            <a:r>
              <a:rPr lang="ru-RU" sz="1800" dirty="0" smtClean="0"/>
              <a:t>в`</a:t>
            </a:r>
            <a:r>
              <a:rPr lang="en-US" sz="1800" dirty="0" smtClean="0"/>
              <a:t>]</a:t>
            </a:r>
            <a:r>
              <a:rPr lang="ru-RU" sz="1800" dirty="0" smtClean="0"/>
              <a:t>- </a:t>
            </a:r>
            <a:r>
              <a:rPr lang="ru-RU" sz="1800" dirty="0" err="1" smtClean="0"/>
              <a:t>согл</a:t>
            </a:r>
            <a:r>
              <a:rPr lang="ru-RU" sz="1800" dirty="0" smtClean="0"/>
              <a:t>., </a:t>
            </a:r>
            <a:r>
              <a:rPr lang="ru-RU" sz="1800" dirty="0" err="1" smtClean="0"/>
              <a:t>зв</a:t>
            </a:r>
            <a:r>
              <a:rPr lang="ru-RU" sz="1800" dirty="0" smtClean="0"/>
              <a:t>., </a:t>
            </a:r>
            <a:r>
              <a:rPr lang="ru-RU" sz="1800" dirty="0" err="1" smtClean="0"/>
              <a:t>мягк</a:t>
            </a:r>
            <a:r>
              <a:rPr lang="ru-RU" sz="1800" dirty="0" smtClean="0"/>
              <a:t>., </a:t>
            </a:r>
            <a:r>
              <a:rPr lang="ru-RU" sz="1800" dirty="0" err="1" smtClean="0"/>
              <a:t>парн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[</a:t>
            </a:r>
            <a:r>
              <a:rPr lang="ru-RU" sz="1800" dirty="0" smtClean="0"/>
              <a:t>э</a:t>
            </a:r>
            <a:r>
              <a:rPr lang="en-US" sz="1800" dirty="0" smtClean="0"/>
              <a:t>]</a:t>
            </a:r>
            <a:r>
              <a:rPr lang="ru-RU" sz="1800" dirty="0" smtClean="0"/>
              <a:t> – </a:t>
            </a:r>
            <a:r>
              <a:rPr lang="ru-RU" sz="1800" dirty="0" err="1" smtClean="0"/>
              <a:t>гласн</a:t>
            </a:r>
            <a:r>
              <a:rPr lang="ru-RU" sz="1800" dirty="0" smtClean="0"/>
              <a:t>., </a:t>
            </a:r>
            <a:r>
              <a:rPr lang="ru-RU" sz="1800" dirty="0" err="1" smtClean="0"/>
              <a:t>ударн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[</a:t>
            </a:r>
            <a:r>
              <a:rPr lang="ru-RU" sz="1800" dirty="0" err="1" smtClean="0"/>
              <a:t>р</a:t>
            </a:r>
            <a:r>
              <a:rPr lang="ru-RU" sz="1800" dirty="0" smtClean="0"/>
              <a:t>`</a:t>
            </a:r>
            <a:r>
              <a:rPr lang="en-US" sz="1800" dirty="0" smtClean="0"/>
              <a:t>]</a:t>
            </a:r>
            <a:r>
              <a:rPr lang="ru-RU" sz="1800" dirty="0" smtClean="0"/>
              <a:t> – </a:t>
            </a:r>
            <a:r>
              <a:rPr lang="ru-RU" sz="1800" dirty="0" err="1" smtClean="0"/>
              <a:t>согл</a:t>
            </a:r>
            <a:r>
              <a:rPr lang="ru-RU" sz="1800" dirty="0" smtClean="0"/>
              <a:t>., </a:t>
            </a:r>
            <a:r>
              <a:rPr lang="ru-RU" sz="1800" dirty="0" err="1" smtClean="0"/>
              <a:t>зв</a:t>
            </a:r>
            <a:r>
              <a:rPr lang="ru-RU" sz="1800" dirty="0" smtClean="0"/>
              <a:t>., </a:t>
            </a:r>
            <a:r>
              <a:rPr lang="ru-RU" sz="1800" dirty="0" err="1" smtClean="0"/>
              <a:t>мягк</a:t>
            </a:r>
            <a:r>
              <a:rPr lang="ru-RU" sz="1800" dirty="0" smtClean="0"/>
              <a:t>., не </a:t>
            </a:r>
            <a:r>
              <a:rPr lang="ru-RU" sz="1800" dirty="0" err="1" smtClean="0"/>
              <a:t>парн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5 букв, 4 звука</a:t>
            </a:r>
          </a:p>
        </p:txBody>
      </p:sp>
      <p:sp>
        <p:nvSpPr>
          <p:cNvPr id="10" name="Арка 9"/>
          <p:cNvSpPr/>
          <p:nvPr/>
        </p:nvSpPr>
        <p:spPr>
          <a:xfrm>
            <a:off x="4857752" y="5715016"/>
            <a:ext cx="571504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5715008" y="5740734"/>
            <a:ext cx="428628" cy="457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 rot="10800000" flipV="1">
            <a:off x="6786578" y="5715016"/>
            <a:ext cx="500066" cy="7143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503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     Муниципальное казённое образовательное учреждение Средняя общеобразовательная школа № 18  УМК «Школа 2100» Образовательная область: Филология  Урок 1 Тема:Вводный урок. Знакомство с учебником «Русский язык. Что мы знаем о слове»  Учебное пособие «Русский языку. 3 класс. 1 часть»  © Шагина О.С.    пос. Октябрьский, 2013г.</vt:lpstr>
      <vt:lpstr>Цели: обобщить знания о составе слова, особенностях однокоренных слов; познакомить с новым учебником.</vt:lpstr>
      <vt:lpstr>Игра «Фантазёры» Задание: придумать как можно больше слов, заменяя первую букву в словах.</vt:lpstr>
      <vt:lpstr>Загадки</vt:lpstr>
      <vt:lpstr>Загадки</vt:lpstr>
      <vt:lpstr>Знакомство с учебником </vt:lpstr>
      <vt:lpstr>Из какой сказки эти строчки? Ой, вы, гости-господа, Долго ль ездили? Куда? Ладно ль за морем иль худо? И какое в свете чудо? Прочитайте строчки под рисунками и назовите пропущенные слова. </vt:lpstr>
      <vt:lpstr>Белка песенки поёт, Да орешки всё грызёт, А орешки не простые Все скорлупки …</vt:lpstr>
      <vt:lpstr>Звуки и буквы</vt:lpstr>
      <vt:lpstr>Итог урока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Учебник «Русский язык, 3 класс», 1 часть Урок 1 Вводный урок. Знакомство с учебником «Русский язык. Что мы знаем о слове» </dc:title>
  <cp:lastModifiedBy>user</cp:lastModifiedBy>
  <cp:revision>32</cp:revision>
  <dcterms:modified xsi:type="dcterms:W3CDTF">2015-08-23T15:35:25Z</dcterms:modified>
</cp:coreProperties>
</file>