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1" r:id="rId3"/>
    <p:sldId id="320" r:id="rId4"/>
    <p:sldId id="315" r:id="rId5"/>
    <p:sldId id="316" r:id="rId6"/>
    <p:sldId id="317" r:id="rId7"/>
    <p:sldId id="318" r:id="rId8"/>
    <p:sldId id="323" r:id="rId9"/>
    <p:sldId id="337" r:id="rId10"/>
    <p:sldId id="325" r:id="rId11"/>
    <p:sldId id="326" r:id="rId12"/>
    <p:sldId id="327" r:id="rId13"/>
    <p:sldId id="330" r:id="rId14"/>
    <p:sldId id="331" r:id="rId15"/>
    <p:sldId id="329" r:id="rId16"/>
    <p:sldId id="328" r:id="rId17"/>
    <p:sldId id="332" r:id="rId18"/>
    <p:sldId id="333" r:id="rId19"/>
    <p:sldId id="334" r:id="rId20"/>
    <p:sldId id="335" r:id="rId21"/>
    <p:sldId id="336" r:id="rId22"/>
    <p:sldId id="31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8DD9D87-005E-4A11-9884-159027E1742E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58C3DDC-758D-48C9-97AB-E3B742A17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FACC6-C1DB-4379-96C4-518825550B4B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9F11-90AE-4E92-8D38-7BD301B9E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C3DBA-B5AC-4319-98FD-76CF8A4435D1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143E-CD70-4A0D-BA35-FDCFFFA8E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510E-8A59-4236-8EF1-02499580E942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61D7-DDE2-4669-A01C-4CE602F73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1264-9836-4A4E-86F2-F8C66A4BB848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4609-E559-4982-B5DA-C003172C8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9048-8466-4081-B0FE-358EE7CD9761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C381A-4A7D-41C6-A636-8CE57C828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0103-155F-4118-9F86-CBB9B096019C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68AF-A18E-4FB5-8F5B-5BA9C356D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9D23-4C6B-48B7-B670-8B0E7A0A99FE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BE0E4-2E83-48A2-971E-4DBB7E4B1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D92A-7452-4BE7-BA09-8E2DD1EA810C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BE53-B00D-4033-BEE8-854601C51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4BE8B-A828-41C5-ABE6-6A9C73788468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8939-C401-44D1-9086-DF5D3C4EB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661A2-DF2A-4A60-8E0D-E00C2A2A193D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0463-8ADB-4C6B-8039-1D923D0FF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55085-8065-4E23-836C-004FD4F6450D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55455-79E8-4127-840B-21E2F6AA7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1E0B7A-1DEB-46E1-977C-F38CC978D33F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D6363F-1FF8-417F-8BA3-BC1A8706E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rzaeva.natalya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67745" y="1052513"/>
            <a:ext cx="6192688" cy="1439862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accent6">
                    <a:lumMod val="75000"/>
                  </a:schemeClr>
                </a:solidFill>
              </a:rPr>
              <a:t>МБОУ  </a:t>
            </a:r>
            <a:br>
              <a:rPr lang="ru-RU" b="1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smtClean="0">
                <a:solidFill>
                  <a:schemeClr val="accent6">
                    <a:lumMod val="75000"/>
                  </a:schemeClr>
                </a:solidFill>
              </a:rPr>
              <a:t>«Средняя школа № 68»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2636838"/>
            <a:ext cx="6407150" cy="381635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Garamond" pitchFamily="18" charset="0"/>
              </a:rPr>
              <a:t>Собрание родителей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sz="5100" b="1" smtClean="0">
                <a:solidFill>
                  <a:srgbClr val="002060"/>
                </a:solidFill>
                <a:latin typeface="Garamond" pitchFamily="18" charset="0"/>
              </a:rPr>
              <a:t>будущих первоклассников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100" b="1" smtClean="0">
              <a:solidFill>
                <a:srgbClr val="002060"/>
              </a:solidFill>
              <a:latin typeface="Garamond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100" b="1" smtClean="0">
              <a:solidFill>
                <a:srgbClr val="002060"/>
              </a:solidFill>
              <a:latin typeface="Garamond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100" b="1" smtClean="0">
              <a:solidFill>
                <a:srgbClr val="002060"/>
              </a:solidFill>
              <a:latin typeface="Garamond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100" b="1" smtClean="0">
              <a:solidFill>
                <a:srgbClr val="002060"/>
              </a:solidFill>
              <a:latin typeface="Garamond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100" b="1" smtClean="0">
              <a:solidFill>
                <a:srgbClr val="002060"/>
              </a:solidFill>
              <a:latin typeface="Garamond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100" b="1" smtClean="0">
              <a:solidFill>
                <a:srgbClr val="002060"/>
              </a:solidFill>
              <a:latin typeface="Garamond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smtClean="0">
                <a:solidFill>
                  <a:srgbClr val="002060"/>
                </a:solidFill>
                <a:latin typeface="Garamond" pitchFamily="18" charset="0"/>
              </a:rPr>
              <a:t>г. Дзержинск</a:t>
            </a:r>
            <a:endParaRPr lang="ru-RU" sz="5100" b="1" dirty="0">
              <a:solidFill>
                <a:srgbClr val="002060"/>
              </a:solidFill>
              <a:latin typeface="Garamond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/>
          <a:p>
            <a:pPr algn="ctr">
              <a:defRPr/>
            </a:pPr>
            <a:r>
              <a:rPr lang="ru-RU" sz="2000" u="sng" smtClean="0">
                <a:solidFill>
                  <a:srgbClr val="3333CC"/>
                </a:solidFill>
                <a:latin typeface="Arial"/>
              </a:rPr>
              <a:t> 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В </a:t>
            </a:r>
            <a:r>
              <a:rPr lang="ru-RU" smtClean="0"/>
              <a:t>удобный и лёгкий </a:t>
            </a:r>
            <a:r>
              <a:rPr lang="ru-RU" smtClean="0">
                <a:solidFill>
                  <a:srgbClr val="00B050"/>
                </a:solidFill>
              </a:rPr>
              <a:t>пенал: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8003232" cy="514543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2400" smtClean="0"/>
              <a:t>цветные карандаши 12 цветов;</a:t>
            </a:r>
          </a:p>
          <a:p>
            <a:pPr algn="just" eaLnBrk="1" hangingPunct="1"/>
            <a:r>
              <a:rPr lang="ru-RU" sz="2400" smtClean="0"/>
              <a:t>    2 - 3 шариковых небольшой толщины и веса ручки, с ребристой поверхностью (легче держать), лучше с резиновой насадкой, чтобы не скользили пальцы </a:t>
            </a:r>
            <a:r>
              <a:rPr lang="ru-RU" sz="2400" smtClean="0"/>
              <a:t>со светлой </a:t>
            </a:r>
            <a:r>
              <a:rPr lang="ru-RU" sz="2400" smtClean="0"/>
              <a:t>синей, зелёной, чёрной пастой;</a:t>
            </a:r>
          </a:p>
          <a:p>
            <a:pPr algn="just" eaLnBrk="1" hangingPunct="1"/>
            <a:r>
              <a:rPr lang="ru-RU" sz="2400" smtClean="0"/>
              <a:t>  простые карандаши с корпусом из пластика(грифель не ломается):для письма - ТМ,2М(НВ,2В); для рисования – 3М(3В);</a:t>
            </a:r>
          </a:p>
          <a:p>
            <a:pPr algn="just" eaLnBrk="1" hangingPunct="1"/>
            <a:r>
              <a:rPr lang="ru-RU" sz="2400" smtClean="0"/>
              <a:t>мягкий профессиональный ластик, он не деформирует бумагу (качественнее, долговечнее);</a:t>
            </a:r>
          </a:p>
          <a:p>
            <a:pPr algn="just" eaLnBrk="1" hangingPunct="1"/>
            <a:r>
              <a:rPr lang="ru-RU" sz="2400" smtClean="0"/>
              <a:t>деревянная линейка  длиной 20 см;</a:t>
            </a:r>
          </a:p>
          <a:p>
            <a:pPr algn="just" eaLnBrk="1" hangingPunct="1"/>
            <a:r>
              <a:rPr lang="ru-RU" sz="2400" smtClean="0"/>
              <a:t>Точилкас контейнером.</a:t>
            </a:r>
            <a:endParaRPr lang="ru-RU" sz="2400" smtClean="0"/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Папка для  технологии: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7931224" cy="5073427"/>
          </a:xfrm>
        </p:spPr>
        <p:txBody>
          <a:bodyPr/>
          <a:lstStyle/>
          <a:p>
            <a:pPr eaLnBrk="1" hangingPunct="1"/>
            <a:r>
              <a:rPr lang="ru-RU" smtClean="0"/>
              <a:t>ф</a:t>
            </a:r>
            <a:r>
              <a:rPr lang="ru-RU" smtClean="0"/>
              <a:t>артук;</a:t>
            </a:r>
          </a:p>
          <a:p>
            <a:pPr eaLnBrk="1" hangingPunct="1"/>
            <a:r>
              <a:rPr lang="ru-RU" smtClean="0"/>
              <a:t>к</a:t>
            </a:r>
            <a:r>
              <a:rPr lang="ru-RU" smtClean="0"/>
              <a:t>леёнка на парту;</a:t>
            </a:r>
            <a:endParaRPr lang="ru-RU" smtClean="0"/>
          </a:p>
          <a:p>
            <a:pPr eaLnBrk="1" hangingPunct="1"/>
            <a:r>
              <a:rPr lang="ru-RU" smtClean="0"/>
              <a:t>цветная </a:t>
            </a:r>
            <a:r>
              <a:rPr lang="ru-RU" smtClean="0"/>
              <a:t>бумага и </a:t>
            </a:r>
            <a:r>
              <a:rPr lang="ru-RU" smtClean="0"/>
              <a:t>картон ярких цветов</a:t>
            </a:r>
            <a:r>
              <a:rPr lang="ru-RU" smtClean="0"/>
              <a:t>;</a:t>
            </a:r>
            <a:endParaRPr lang="ru-RU" smtClean="0"/>
          </a:p>
          <a:p>
            <a:pPr eaLnBrk="1" hangingPunct="1"/>
            <a:r>
              <a:rPr lang="ru-RU" smtClean="0"/>
              <a:t>п</a:t>
            </a:r>
            <a:r>
              <a:rPr lang="ru-RU" smtClean="0"/>
              <a:t>ластилин «Луч» и доска для лепки;</a:t>
            </a:r>
            <a:endParaRPr lang="ru-RU" smtClean="0"/>
          </a:p>
          <a:p>
            <a:pPr eaLnBrk="1" hangingPunct="1"/>
            <a:r>
              <a:rPr lang="ru-RU" smtClean="0"/>
              <a:t>ножницы с тупыми </a:t>
            </a:r>
            <a:r>
              <a:rPr lang="ru-RU" smtClean="0"/>
              <a:t>концами;</a:t>
            </a:r>
            <a:endParaRPr lang="ru-RU" smtClean="0"/>
          </a:p>
          <a:p>
            <a:pPr eaLnBrk="1" hangingPunct="1"/>
            <a:r>
              <a:rPr lang="ru-RU" smtClean="0"/>
              <a:t>клей-карандаш;</a:t>
            </a:r>
            <a:endParaRPr lang="ru-RU" smtClean="0"/>
          </a:p>
          <a:p>
            <a:pPr eaLnBrk="1" hangingPunct="1"/>
            <a:r>
              <a:rPr lang="ru-RU" smtClean="0"/>
              <a:t>клей </a:t>
            </a:r>
            <a:r>
              <a:rPr lang="ru-RU" smtClean="0"/>
              <a:t>ПВА;</a:t>
            </a:r>
            <a:endParaRPr lang="ru-RU" smtClean="0"/>
          </a:p>
          <a:p>
            <a:pPr eaLnBrk="1" hangingPunct="1"/>
            <a:r>
              <a:rPr lang="ru-RU" smtClean="0"/>
              <a:t>в</a:t>
            </a:r>
            <a:r>
              <a:rPr lang="ru-RU" smtClean="0"/>
              <a:t>лажные салфетки; </a:t>
            </a:r>
            <a:endParaRPr lang="ru-RU" smtClean="0">
              <a:solidFill>
                <a:srgbClr val="002060"/>
              </a:solidFill>
            </a:endParaRPr>
          </a:p>
          <a:p>
            <a:pPr eaLnBrk="1" hangingPunct="1"/>
            <a:r>
              <a:rPr lang="ru-RU" smtClean="0"/>
              <a:t> кисточка для клея.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Для уроков ИЗО: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ru-RU" smtClean="0"/>
              <a:t>альбом с белыми листами средней толщины 24 листа;</a:t>
            </a:r>
            <a:endParaRPr lang="ru-RU" smtClean="0"/>
          </a:p>
          <a:p>
            <a:r>
              <a:rPr lang="ru-RU" smtClean="0"/>
              <a:t>а</a:t>
            </a:r>
            <a:r>
              <a:rPr lang="ru-RU" smtClean="0"/>
              <a:t>кварельные краски;</a:t>
            </a:r>
          </a:p>
          <a:p>
            <a:r>
              <a:rPr lang="ru-RU" smtClean="0"/>
              <a:t>г</a:t>
            </a:r>
            <a:r>
              <a:rPr lang="ru-RU" smtClean="0"/>
              <a:t>уашь 6 цветов;</a:t>
            </a:r>
            <a:endParaRPr lang="ru-RU" smtClean="0"/>
          </a:p>
          <a:p>
            <a:r>
              <a:rPr lang="ru-RU" smtClean="0"/>
              <a:t>баночка под </a:t>
            </a:r>
            <a:r>
              <a:rPr lang="ru-RU" smtClean="0"/>
              <a:t>воду непроливайка с 2-мя отделениями; </a:t>
            </a:r>
            <a:endParaRPr lang="ru-RU" smtClean="0"/>
          </a:p>
          <a:p>
            <a:r>
              <a:rPr lang="ru-RU" smtClean="0"/>
              <a:t>к</a:t>
            </a:r>
            <a:r>
              <a:rPr lang="ru-RU" smtClean="0"/>
              <a:t>источки из натурального волоса круглые № 1,2,3 и плоскую.</a:t>
            </a: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 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Должен знать: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7931224" cy="5217443"/>
          </a:xfrm>
        </p:spPr>
        <p:txBody>
          <a:bodyPr/>
          <a:lstStyle/>
          <a:p>
            <a:pPr>
              <a:buNone/>
            </a:pPr>
            <a:r>
              <a:rPr lang="ru-RU" sz="2400" smtClean="0"/>
              <a:t>1. Своё имя, отчество и фамилию, возраст </a:t>
            </a:r>
            <a:r>
              <a:rPr lang="ru-RU" sz="2400" smtClean="0"/>
              <a:t>и </a:t>
            </a:r>
            <a:r>
              <a:rPr lang="ru-RU" sz="2400" smtClean="0"/>
              <a:t>дату рождения</a:t>
            </a:r>
            <a:r>
              <a:rPr lang="ru-RU" sz="2400" smtClean="0"/>
              <a:t>. </a:t>
            </a:r>
          </a:p>
          <a:p>
            <a:pPr>
              <a:buNone/>
            </a:pPr>
            <a:r>
              <a:rPr lang="ru-RU" sz="2400" smtClean="0"/>
              <a:t>2. Фамилию, отчество родителей, их профессию.</a:t>
            </a:r>
          </a:p>
          <a:p>
            <a:pPr>
              <a:buNone/>
            </a:pPr>
            <a:r>
              <a:rPr lang="ru-RU" sz="2400" smtClean="0"/>
              <a:t>3. Свою страну, город и домашний адрес. </a:t>
            </a:r>
          </a:p>
          <a:p>
            <a:pPr>
              <a:buNone/>
            </a:pPr>
            <a:r>
              <a:rPr lang="ru-RU" sz="2400" smtClean="0"/>
              <a:t>4. Времена года, месяцы, дни недели. </a:t>
            </a:r>
          </a:p>
          <a:p>
            <a:pPr>
              <a:buNone/>
            </a:pPr>
            <a:r>
              <a:rPr lang="ru-RU" sz="2400" smtClean="0"/>
              <a:t>5. Домашних, диких животных и их детёнышей. </a:t>
            </a:r>
          </a:p>
          <a:p>
            <a:pPr>
              <a:buNone/>
            </a:pPr>
            <a:r>
              <a:rPr lang="ru-RU" sz="2400" smtClean="0"/>
              <a:t>6. Тематический словарь: транспорт, одежда, обувь, птицы, овощи, фрукты, ягоды.</a:t>
            </a:r>
            <a:r>
              <a:rPr lang="ru-RU" sz="2400" smtClean="0"/>
              <a:t> </a:t>
            </a:r>
            <a:endParaRPr lang="ru-RU" sz="2400" smtClean="0"/>
          </a:p>
          <a:p>
            <a:pPr marL="457200" indent="-457200">
              <a:buNone/>
            </a:pPr>
            <a:r>
              <a:rPr lang="ru-RU" sz="2400" smtClean="0"/>
              <a:t>7. Названия </a:t>
            </a:r>
            <a:r>
              <a:rPr lang="ru-RU" sz="2400" smtClean="0"/>
              <a:t>популярных видов спорта</a:t>
            </a:r>
            <a:r>
              <a:rPr lang="ru-RU" sz="2400" smtClean="0"/>
              <a:t>, </a:t>
            </a:r>
            <a:r>
              <a:rPr lang="ru-RU" sz="2400" smtClean="0"/>
              <a:t>распространенных профессий</a:t>
            </a:r>
            <a:r>
              <a:rPr lang="ru-RU" sz="2400" smtClean="0"/>
              <a:t>, основные правила дорожного движения и </a:t>
            </a:r>
            <a:r>
              <a:rPr lang="ru-RU" sz="2400" smtClean="0"/>
              <a:t>дорожные </a:t>
            </a:r>
            <a:r>
              <a:rPr lang="ru-RU" sz="2400" smtClean="0"/>
              <a:t>знаки.</a:t>
            </a:r>
          </a:p>
          <a:p>
            <a:pPr marL="457200" indent="-457200">
              <a:buNone/>
            </a:pPr>
            <a:r>
              <a:rPr lang="ru-RU" sz="2400" smtClean="0"/>
              <a:t>8. Государственные праздники.</a:t>
            </a:r>
          </a:p>
          <a:p>
            <a:pPr marL="457200" indent="-457200">
              <a:buNone/>
            </a:pPr>
            <a:r>
              <a:rPr lang="ru-RU" sz="2400" smtClean="0"/>
              <a:t>9. Основные цвета.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  <a:p>
            <a:pPr>
              <a:buNone/>
            </a:pPr>
            <a:r>
              <a:rPr lang="ru-RU" sz="2400" smtClean="0"/>
              <a:t> </a:t>
            </a:r>
            <a:endParaRPr lang="ru-RU" sz="2400" smtClean="0"/>
          </a:p>
          <a:p>
            <a:endParaRPr lang="ru-RU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Должен </a:t>
            </a:r>
            <a:r>
              <a:rPr lang="ru-RU" smtClean="0">
                <a:solidFill>
                  <a:srgbClr val="00B050"/>
                </a:solidFill>
              </a:rPr>
              <a:t>уметь</a:t>
            </a:r>
            <a:r>
              <a:rPr lang="ru-RU" smtClean="0">
                <a:solidFill>
                  <a:srgbClr val="00B050"/>
                </a:solidFill>
              </a:rPr>
              <a:t>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7931224" cy="5145435"/>
          </a:xfrm>
        </p:spPr>
        <p:txBody>
          <a:bodyPr/>
          <a:lstStyle/>
          <a:p>
            <a:pPr>
              <a:buNone/>
            </a:pPr>
            <a:r>
              <a:rPr lang="ru-RU" sz="2400" smtClean="0"/>
              <a:t>1. Хорошо владеть ножницами.</a:t>
            </a:r>
          </a:p>
          <a:p>
            <a:pPr marL="457200" indent="-457200">
              <a:buAutoNum type="arabicPeriod" startAt="2"/>
            </a:pPr>
            <a:r>
              <a:rPr lang="ru-RU" sz="2400" smtClean="0"/>
              <a:t>Рассказывать </a:t>
            </a:r>
            <a:r>
              <a:rPr lang="ru-RU" sz="2400" smtClean="0"/>
              <a:t>народные сказки, произведения детских писателей.</a:t>
            </a:r>
            <a:r>
              <a:rPr lang="ru-RU" sz="2400" smtClean="0"/>
              <a:t> </a:t>
            </a:r>
            <a:endParaRPr lang="ru-RU" sz="2400" smtClean="0"/>
          </a:p>
          <a:p>
            <a:pPr>
              <a:buNone/>
            </a:pPr>
            <a:r>
              <a:rPr lang="ru-RU" sz="2400" smtClean="0"/>
              <a:t>3. Полно </a:t>
            </a:r>
            <a:r>
              <a:rPr lang="ru-RU" sz="2400" smtClean="0"/>
              <a:t>и последовательно пересказать прослушанный или прочитанный рассказ, составить рассказ по картинке.</a:t>
            </a:r>
            <a:r>
              <a:rPr lang="ru-RU" sz="2400" smtClean="0"/>
              <a:t> </a:t>
            </a:r>
            <a:endParaRPr lang="ru-RU" sz="2400" smtClean="0"/>
          </a:p>
          <a:p>
            <a:pPr>
              <a:buNone/>
            </a:pPr>
            <a:r>
              <a:rPr lang="ru-RU" sz="2400" smtClean="0"/>
              <a:t>4. Показать </a:t>
            </a:r>
            <a:r>
              <a:rPr lang="ru-RU" sz="2400" smtClean="0"/>
              <a:t>левый глаз, правое ухо, левое колено, </a:t>
            </a:r>
            <a:r>
              <a:rPr lang="ru-RU" sz="2400" smtClean="0"/>
              <a:t>правый </a:t>
            </a:r>
            <a:r>
              <a:rPr lang="ru-RU" sz="2400" smtClean="0"/>
              <a:t>локоть.</a:t>
            </a:r>
            <a:endParaRPr lang="ru-RU" sz="2400" smtClean="0"/>
          </a:p>
          <a:p>
            <a:pPr>
              <a:buNone/>
            </a:pPr>
            <a:r>
              <a:rPr lang="ru-RU" sz="2400" smtClean="0"/>
              <a:t>5. Дотронуться </a:t>
            </a:r>
            <a:r>
              <a:rPr lang="ru-RU" sz="2400" smtClean="0"/>
              <a:t>левой рукой до правого уха, правой рукой до левого колена.</a:t>
            </a:r>
            <a:br>
              <a:rPr lang="ru-RU" sz="2400" smtClean="0"/>
            </a:br>
            <a:endParaRPr lang="ru-RU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440160"/>
          </a:xfrm>
        </p:spPr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Математика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sz="2400" smtClean="0"/>
              <a:t>Необходимо</a:t>
            </a:r>
            <a:r>
              <a:rPr lang="ru-RU" sz="2400" smtClean="0"/>
              <a:t>:</a:t>
            </a:r>
            <a:br>
              <a:rPr lang="ru-RU" sz="2400" smtClean="0"/>
            </a:br>
            <a:r>
              <a:rPr lang="ru-RU" sz="2400" smtClean="0"/>
              <a:t>• уметь считать от 1 до 10 и обратно</a:t>
            </a:r>
            <a:r>
              <a:rPr lang="ru-RU" sz="2400" smtClean="0"/>
              <a:t>, </a:t>
            </a:r>
            <a:r>
              <a:rPr lang="ru-RU" sz="2400" smtClean="0"/>
              <a:t>восстанавливать </a:t>
            </a:r>
            <a:r>
              <a:rPr lang="ru-RU" sz="2400" smtClean="0"/>
              <a:t>числовой ряд, в котором пропущены некоторые числа;</a:t>
            </a:r>
            <a:br>
              <a:rPr lang="ru-RU" sz="2400" smtClean="0"/>
            </a:br>
            <a:r>
              <a:rPr lang="ru-RU" sz="2400" smtClean="0"/>
              <a:t>• </a:t>
            </a:r>
            <a:r>
              <a:rPr lang="ru-RU" sz="2400" smtClean="0"/>
              <a:t>выполнять </a:t>
            </a:r>
            <a:r>
              <a:rPr lang="ru-RU" sz="2400" smtClean="0"/>
              <a:t>счётные </a:t>
            </a:r>
            <a:r>
              <a:rPr lang="ru-RU" sz="2400" smtClean="0"/>
              <a:t>операции в пределах десяти, увеличивать/уменьшать количество </a:t>
            </a:r>
            <a:r>
              <a:rPr lang="ru-RU" sz="2400" smtClean="0"/>
              <a:t>предметов </a:t>
            </a:r>
            <a:r>
              <a:rPr lang="ru-RU" sz="2400" smtClean="0"/>
              <a:t>на 1, на 2;</a:t>
            </a:r>
            <a:r>
              <a:rPr lang="ru-RU" sz="2400" smtClean="0"/>
              <a:t> </a:t>
            </a:r>
            <a:br>
              <a:rPr lang="ru-RU" sz="2400" smtClean="0"/>
            </a:br>
            <a:r>
              <a:rPr lang="ru-RU" sz="2400" smtClean="0"/>
              <a:t>• знать понятия «больше-меньше-поровну»;</a:t>
            </a:r>
            <a:br>
              <a:rPr lang="ru-RU" sz="2400" smtClean="0"/>
            </a:br>
            <a:r>
              <a:rPr lang="ru-RU" sz="2400" smtClean="0"/>
              <a:t>• знать простые геометрические фигуры</a:t>
            </a:r>
            <a:r>
              <a:rPr lang="ru-RU" sz="2400" smtClean="0"/>
              <a:t>, </a:t>
            </a:r>
            <a:r>
              <a:rPr lang="ru-RU" sz="2400" smtClean="0"/>
              <a:t>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• уметь сравнивать предметы по длине, ширине и высоте;</a:t>
            </a:r>
            <a:br>
              <a:rPr lang="ru-RU" sz="2400" smtClean="0"/>
            </a:br>
            <a:r>
              <a:rPr lang="ru-RU" sz="2400" smtClean="0"/>
              <a:t>• решать простые арифметические </a:t>
            </a:r>
            <a:r>
              <a:rPr lang="ru-RU" sz="2400" smtClean="0"/>
              <a:t>задачки</a:t>
            </a:r>
            <a:r>
              <a:rPr lang="ru-RU" sz="2400" smtClean="0"/>
              <a:t>;</a:t>
            </a:r>
          </a:p>
          <a:p>
            <a:r>
              <a:rPr lang="ru-RU" sz="2400" smtClean="0"/>
              <a:t>ориентироваться в пространстве, на </a:t>
            </a:r>
            <a:r>
              <a:rPr lang="ru-RU" sz="2400" smtClean="0"/>
              <a:t>листе </a:t>
            </a:r>
            <a:r>
              <a:rPr lang="ru-RU" sz="2400" smtClean="0"/>
              <a:t>бумаги; 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• уметь поделить предмет на две/три/четыре равные части.</a:t>
            </a:r>
          </a:p>
          <a:p>
            <a:endParaRPr lang="ru-RU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Навыки письма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836712"/>
            <a:ext cx="7859216" cy="5289451"/>
          </a:xfrm>
        </p:spPr>
        <p:txBody>
          <a:bodyPr/>
          <a:lstStyle/>
          <a:p>
            <a:pPr>
              <a:buNone/>
            </a:pPr>
            <a:r>
              <a:rPr lang="ru-RU" sz="2400" smtClean="0"/>
              <a:t>           Для </a:t>
            </a:r>
            <a:r>
              <a:rPr lang="ru-RU" sz="2400" smtClean="0"/>
              <a:t>успешного </a:t>
            </a:r>
            <a:r>
              <a:rPr lang="ru-RU" sz="2400" smtClean="0"/>
              <a:t>начала </a:t>
            </a:r>
            <a:r>
              <a:rPr lang="ru-RU" sz="2400" smtClean="0"/>
              <a:t>учёбы </a:t>
            </a:r>
            <a:r>
              <a:rPr lang="ru-RU" sz="2400" smtClean="0"/>
              <a:t>в школе требуется:</a:t>
            </a:r>
            <a:br>
              <a:rPr lang="ru-RU" sz="2400" smtClean="0"/>
            </a:br>
            <a:r>
              <a:rPr lang="ru-RU" sz="2400" smtClean="0"/>
              <a:t>• правильно держать ручку и карандаш в руке;</a:t>
            </a:r>
            <a:br>
              <a:rPr lang="ru-RU" sz="2400" smtClean="0"/>
            </a:br>
            <a:r>
              <a:rPr lang="ru-RU" sz="2400" smtClean="0"/>
              <a:t>• проводить непрерывные прямые, волнистые, ломаные линии;</a:t>
            </a:r>
            <a:br>
              <a:rPr lang="ru-RU" sz="2400" smtClean="0"/>
            </a:br>
            <a:r>
              <a:rPr lang="ru-RU" sz="2400" smtClean="0"/>
              <a:t>• обводить по контуру рисунок, не отрывая карандаша от бумаги;</a:t>
            </a:r>
            <a:br>
              <a:rPr lang="ru-RU" sz="2400" smtClean="0"/>
            </a:br>
            <a:r>
              <a:rPr lang="ru-RU" sz="2400" smtClean="0"/>
              <a:t>• уметь рисовать по клеточкам и точкам; уметь дорисовать отсутствующую половину симметричного рисунка;</a:t>
            </a:r>
            <a:br>
              <a:rPr lang="ru-RU" sz="2400" smtClean="0"/>
            </a:br>
            <a:r>
              <a:rPr lang="ru-RU" sz="2400" smtClean="0"/>
              <a:t>• копировать с образца геометрические фигуры;</a:t>
            </a:r>
            <a:br>
              <a:rPr lang="ru-RU" sz="2400" smtClean="0"/>
            </a:br>
            <a:r>
              <a:rPr lang="ru-RU" sz="2400" smtClean="0"/>
              <a:t>• уметь продолжить штриховку рисунка;</a:t>
            </a:r>
            <a:br>
              <a:rPr lang="ru-RU" sz="2400" smtClean="0"/>
            </a:br>
            <a:r>
              <a:rPr lang="ru-RU" sz="2400" smtClean="0"/>
              <a:t>• уметь аккуратно закрашивать рисунок, не выходя за контуры.</a:t>
            </a:r>
          </a:p>
          <a:p>
            <a:endParaRPr lang="ru-RU"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Интеллектуальное развитие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800" smtClean="0"/>
              <a:t>• решать простые логические задачки, головоломки и ребусы, отгадывать загадки;</a:t>
            </a:r>
            <a:br>
              <a:rPr lang="ru-RU" sz="2800" smtClean="0"/>
            </a:br>
            <a:r>
              <a:rPr lang="ru-RU" sz="2800" smtClean="0"/>
              <a:t>• находить лишний предмет в группе;</a:t>
            </a:r>
            <a:br>
              <a:rPr lang="ru-RU" sz="2800" smtClean="0"/>
            </a:br>
            <a:r>
              <a:rPr lang="ru-RU" sz="2800" smtClean="0"/>
              <a:t>• добавлять в группу недостающие предметы;</a:t>
            </a:r>
            <a:br>
              <a:rPr lang="ru-RU" sz="2800" smtClean="0"/>
            </a:br>
            <a:r>
              <a:rPr lang="ru-RU" sz="2800" smtClean="0"/>
              <a:t>• рассказывать, чем похожи или отличаются те или иные предметы;</a:t>
            </a:r>
            <a:br>
              <a:rPr lang="ru-RU" sz="2800" smtClean="0"/>
            </a:br>
            <a:r>
              <a:rPr lang="ru-RU" sz="2800" smtClean="0"/>
              <a:t>• группировать предметы по признаку и называть его; </a:t>
            </a:r>
            <a:br>
              <a:rPr lang="ru-RU" sz="2800" smtClean="0"/>
            </a:br>
            <a:r>
              <a:rPr lang="ru-RU" sz="2800" smtClean="0"/>
              <a:t>• восстанавливать последовательность событий (что было сначала, потом); раскладывать картинки в правильной последовательности.</a:t>
            </a:r>
            <a:br>
              <a:rPr lang="ru-RU" sz="2800" smtClean="0"/>
            </a:br>
            <a:endParaRPr lang="ru-RU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Интеллектуальное развитие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• прочитать наизусть стихотворение; </a:t>
            </a:r>
          </a:p>
          <a:p>
            <a:r>
              <a:rPr lang="ru-RU" smtClean="0"/>
              <a:t>• находить 10-15 отличий на двух похожих картинках;</a:t>
            </a:r>
            <a:br>
              <a:rPr lang="ru-RU" smtClean="0"/>
            </a:br>
            <a:r>
              <a:rPr lang="ru-RU" smtClean="0"/>
              <a:t>• точно копировать простой узор;</a:t>
            </a:r>
            <a:br>
              <a:rPr lang="ru-RU" smtClean="0"/>
            </a:br>
            <a:r>
              <a:rPr lang="ru-RU" smtClean="0"/>
              <a:t>• описывать по памяти картинку;</a:t>
            </a:r>
            <a:br>
              <a:rPr lang="ru-RU" smtClean="0"/>
            </a:br>
            <a:r>
              <a:rPr lang="ru-RU" smtClean="0"/>
              <a:t>• запомнить предложение из 5-6 слов и повторить его; </a:t>
            </a:r>
            <a:br>
              <a:rPr lang="ru-RU" smtClean="0"/>
            </a:br>
            <a:r>
              <a:rPr lang="ru-RU" smtClean="0"/>
              <a:t>• писать </a:t>
            </a:r>
            <a:r>
              <a:rPr lang="ru-RU" smtClean="0"/>
              <a:t>графические </a:t>
            </a:r>
            <a:r>
              <a:rPr lang="ru-RU" smtClean="0"/>
              <a:t>диктанты</a:t>
            </a:r>
            <a:r>
              <a:rPr lang="ru-RU" smtClean="0"/>
              <a:t>.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Развитие </a:t>
            </a:r>
            <a:r>
              <a:rPr lang="ru-RU" b="1" smtClean="0">
                <a:solidFill>
                  <a:srgbClr val="00B050"/>
                </a:solidFill>
              </a:rPr>
              <a:t>мелкой </a:t>
            </a:r>
            <a:r>
              <a:rPr lang="ru-RU" b="1" smtClean="0">
                <a:solidFill>
                  <a:srgbClr val="00B050"/>
                </a:solidFill>
              </a:rPr>
              <a:t>моторики</a:t>
            </a:r>
            <a:r>
              <a:rPr lang="ru-RU" smtClean="0">
                <a:solidFill>
                  <a:srgbClr val="00B050"/>
                </a:solidFill>
              </a:rPr>
              <a:t/>
            </a:r>
            <a:br>
              <a:rPr lang="ru-RU" smtClean="0">
                <a:solidFill>
                  <a:srgbClr val="00B050"/>
                </a:solidFill>
              </a:rPr>
            </a:b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08720"/>
            <a:ext cx="7859216" cy="5217443"/>
          </a:xfrm>
        </p:spPr>
        <p:txBody>
          <a:bodyPr/>
          <a:lstStyle/>
          <a:p>
            <a:pPr>
              <a:buNone/>
            </a:pPr>
            <a:r>
              <a:rPr lang="ru-RU" sz="1800" smtClean="0"/>
              <a:t>1. Снимать шкурку с овощей, сваренных в мундире. Чистить мандарины.</a:t>
            </a:r>
          </a:p>
          <a:p>
            <a:pPr>
              <a:buNone/>
            </a:pPr>
            <a:r>
              <a:rPr lang="ru-RU" sz="1800" smtClean="0"/>
              <a:t>2. Разбирать расколотые грецкие орехи.  </a:t>
            </a:r>
          </a:p>
          <a:p>
            <a:pPr>
              <a:buNone/>
            </a:pPr>
            <a:r>
              <a:rPr lang="ru-RU" sz="1800" smtClean="0"/>
              <a:t>3. Собирать с пола соринки. Помогать собирать рассыпавшиеся по полу предметы.  </a:t>
            </a:r>
          </a:p>
          <a:p>
            <a:pPr>
              <a:buNone/>
            </a:pPr>
            <a:r>
              <a:rPr lang="ru-RU" sz="1800" smtClean="0"/>
              <a:t>4. Лепить из теста печенье. </a:t>
            </a:r>
          </a:p>
          <a:p>
            <a:r>
              <a:rPr lang="ru-RU" sz="1800" smtClean="0"/>
              <a:t>5. Открывать почтовый ящик ключом.</a:t>
            </a:r>
          </a:p>
          <a:p>
            <a:pPr>
              <a:buNone/>
            </a:pPr>
            <a:r>
              <a:rPr lang="ru-RU" sz="1800" smtClean="0"/>
              <a:t>6. Помогать сматывать нитки или веревку в клубок.  </a:t>
            </a:r>
          </a:p>
          <a:p>
            <a:pPr>
              <a:buNone/>
            </a:pPr>
            <a:r>
              <a:rPr lang="ru-RU" sz="1800" smtClean="0"/>
              <a:t>7. Вешать белье, используя прищепки. </a:t>
            </a:r>
          </a:p>
          <a:p>
            <a:pPr>
              <a:buNone/>
            </a:pPr>
            <a:r>
              <a:rPr lang="ru-RU" sz="1800" smtClean="0"/>
              <a:t>8. Рвать, мять бумагу. </a:t>
            </a:r>
          </a:p>
          <a:p>
            <a:pPr>
              <a:buNone/>
            </a:pPr>
            <a:r>
              <a:rPr lang="ru-RU" sz="1800" smtClean="0"/>
              <a:t>9. Собирать ягоды.</a:t>
            </a:r>
          </a:p>
          <a:p>
            <a:pPr>
              <a:buNone/>
            </a:pPr>
            <a:r>
              <a:rPr lang="ru-RU" sz="1800" smtClean="0"/>
              <a:t>10. Доставать что-то из узкой щели под шкафом, диваном, между мебелью.</a:t>
            </a:r>
          </a:p>
          <a:p>
            <a:pPr>
              <a:buNone/>
            </a:pPr>
            <a:r>
              <a:rPr lang="ru-RU" sz="1800" smtClean="0"/>
              <a:t>11. Вытирать пыль, ничего не упуская.</a:t>
            </a:r>
          </a:p>
          <a:p>
            <a:pPr>
              <a:buNone/>
            </a:pPr>
            <a:r>
              <a:rPr lang="ru-RU" sz="1800" smtClean="0"/>
              <a:t>12. Включать и выключать свет.</a:t>
            </a:r>
          </a:p>
          <a:p>
            <a:pPr>
              <a:buNone/>
            </a:pPr>
            <a:r>
              <a:rPr lang="ru-RU" sz="1800" smtClean="0"/>
              <a:t>13. Искать край скотча. Отлеплять и прилеплять наклейки.</a:t>
            </a:r>
          </a:p>
          <a:p>
            <a:pPr>
              <a:buNone/>
            </a:pPr>
            <a:r>
              <a:rPr lang="ru-RU" sz="1800" smtClean="0"/>
              <a:t>14. Перелистывать страницы книги.</a:t>
            </a:r>
          </a:p>
          <a:p>
            <a:pPr>
              <a:buNone/>
            </a:pPr>
            <a:r>
              <a:rPr lang="ru-RU" sz="1800" smtClean="0"/>
              <a:t>15. Точить карандаши.  Стирать ластиком.</a:t>
            </a:r>
          </a:p>
          <a:p>
            <a:endParaRPr lang="ru-RU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Обеспечьте ребёнку:</a:t>
            </a:r>
            <a:endParaRPr lang="ru-RU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2"/>
            <a:ext cx="7848872" cy="5289451"/>
          </a:xfrm>
        </p:spPr>
        <p:txBody>
          <a:bodyPr/>
          <a:lstStyle/>
          <a:p>
            <a:pPr algn="just">
              <a:buNone/>
            </a:pPr>
            <a:r>
              <a:rPr lang="ru-RU" sz="2400" smtClean="0"/>
              <a:t>         </a:t>
            </a:r>
          </a:p>
          <a:p>
            <a:pPr algn="just">
              <a:buNone/>
            </a:pPr>
            <a:r>
              <a:rPr lang="ru-RU" sz="2400" smtClean="0"/>
              <a:t>      </a:t>
            </a:r>
            <a:r>
              <a:rPr lang="ru-RU" sz="2400" u="sng" smtClean="0"/>
              <a:t>Аккуратный внешний вид</a:t>
            </a:r>
            <a:r>
              <a:rPr lang="ru-RU" sz="2400" smtClean="0"/>
              <a:t>:  </a:t>
            </a:r>
          </a:p>
          <a:p>
            <a:pPr algn="just">
              <a:buNone/>
            </a:pPr>
            <a:r>
              <a:rPr lang="ru-RU" sz="2400" smtClean="0"/>
              <a:t>    прическу, наличие пуговиц, исправных застежек-молний, носовых платков и расчёсок.</a:t>
            </a:r>
          </a:p>
          <a:p>
            <a:pPr algn="just">
              <a:buNone/>
            </a:pPr>
            <a:endParaRPr lang="ru-RU" sz="2400" smtClean="0"/>
          </a:p>
          <a:p>
            <a:pPr algn="just">
              <a:buNone/>
            </a:pPr>
            <a:r>
              <a:rPr lang="ru-RU" sz="2400" smtClean="0"/>
              <a:t>        Приучайте детей к </a:t>
            </a:r>
            <a:r>
              <a:rPr lang="ru-RU" sz="2400" u="sng" smtClean="0">
                <a:solidFill>
                  <a:srgbClr val="00B050"/>
                </a:solidFill>
              </a:rPr>
              <a:t>самообслуживанию</a:t>
            </a:r>
            <a:r>
              <a:rPr lang="ru-RU" sz="2400" smtClean="0"/>
              <a:t>: </a:t>
            </a:r>
          </a:p>
          <a:p>
            <a:pPr eaLnBrk="1" hangingPunct="1"/>
            <a:r>
              <a:rPr lang="ru-RU" sz="2400" smtClean="0"/>
              <a:t>собрать портфель,</a:t>
            </a:r>
          </a:p>
          <a:p>
            <a:pPr eaLnBrk="1" hangingPunct="1"/>
            <a:r>
              <a:rPr lang="ru-RU" sz="2400" smtClean="0"/>
              <a:t>завязать шнурки, </a:t>
            </a:r>
          </a:p>
          <a:p>
            <a:pPr eaLnBrk="1" hangingPunct="1"/>
            <a:r>
              <a:rPr lang="ru-RU" sz="2400" smtClean="0"/>
              <a:t>одеть спортивный костюм, </a:t>
            </a:r>
          </a:p>
          <a:p>
            <a:pPr eaLnBrk="1" hangingPunct="1"/>
            <a:r>
              <a:rPr lang="ru-RU" sz="2400" smtClean="0"/>
              <a:t>аккуратно повесить одежду на спинку стула, </a:t>
            </a:r>
          </a:p>
          <a:p>
            <a:pPr eaLnBrk="1" hangingPunct="1"/>
            <a:r>
              <a:rPr lang="ru-RU" sz="2400" smtClean="0"/>
              <a:t>убрать за собой посуду в столовой …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Эмоционально-волевая готовность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lvl="0"/>
            <a:r>
              <a:rPr lang="ru-RU" sz="2800" smtClean="0"/>
              <a:t>способность управлять </a:t>
            </a:r>
            <a:r>
              <a:rPr lang="ru-RU" sz="2800" smtClean="0"/>
              <a:t>своим </a:t>
            </a:r>
            <a:r>
              <a:rPr lang="ru-RU" sz="2800" smtClean="0"/>
              <a:t>поведением; </a:t>
            </a:r>
            <a:endParaRPr lang="ru-RU" sz="2800" smtClean="0"/>
          </a:p>
          <a:p>
            <a:pPr lvl="0"/>
            <a:r>
              <a:rPr lang="ru-RU" sz="2800" smtClean="0"/>
              <a:t>умение организовывать рабочее место и </a:t>
            </a:r>
            <a:r>
              <a:rPr lang="ru-RU" sz="2800" smtClean="0"/>
              <a:t>поддерживать </a:t>
            </a:r>
            <a:r>
              <a:rPr lang="ru-RU" sz="2800" smtClean="0"/>
              <a:t>порядок; </a:t>
            </a:r>
          </a:p>
          <a:p>
            <a:pPr lvl="0"/>
            <a:r>
              <a:rPr lang="ru-RU" sz="2800" smtClean="0"/>
              <a:t>научить ребёнка доводить начатое дело </a:t>
            </a:r>
            <a:r>
              <a:rPr lang="ru-RU" sz="2800" smtClean="0"/>
              <a:t>до </a:t>
            </a:r>
            <a:r>
              <a:rPr lang="ru-RU" sz="2800" smtClean="0"/>
              <a:t>конца;</a:t>
            </a:r>
          </a:p>
          <a:p>
            <a:pPr lvl="0"/>
            <a:r>
              <a:rPr lang="ru-RU" sz="2800" smtClean="0"/>
              <a:t>приучайте  </a:t>
            </a:r>
            <a:r>
              <a:rPr lang="ru-RU" sz="2800" smtClean="0"/>
              <a:t>спокойно сидеть и работать в течение </a:t>
            </a:r>
            <a:r>
              <a:rPr lang="ru-RU" sz="2800" smtClean="0"/>
              <a:t>определенного </a:t>
            </a:r>
            <a:r>
              <a:rPr lang="ru-RU" sz="2800" smtClean="0"/>
              <a:t>времени;</a:t>
            </a:r>
            <a:endParaRPr lang="ru-RU" sz="2800" smtClean="0"/>
          </a:p>
          <a:p>
            <a:pPr lvl="0"/>
            <a:r>
              <a:rPr lang="ru-RU" sz="2800" smtClean="0"/>
              <a:t>стремление </a:t>
            </a:r>
            <a:r>
              <a:rPr lang="ru-RU" sz="2800" smtClean="0"/>
              <a:t>преодолевать </a:t>
            </a:r>
            <a:r>
              <a:rPr lang="ru-RU" sz="2800" smtClean="0"/>
              <a:t>трудности; </a:t>
            </a:r>
            <a:endParaRPr lang="ru-RU" sz="2800" smtClean="0"/>
          </a:p>
          <a:p>
            <a:pPr lvl="0"/>
            <a:r>
              <a:rPr lang="ru-RU" sz="2800" smtClean="0"/>
              <a:t>стремление к достижению результата своей деятельности. </a:t>
            </a:r>
          </a:p>
          <a:p>
            <a:endParaRPr lang="ru-RU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Физическое здоровье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ru-RU" sz="2800" smtClean="0"/>
              <a:t>Соблюдайте режим дня.</a:t>
            </a:r>
          </a:p>
          <a:p>
            <a:r>
              <a:rPr lang="ru-RU" sz="2800" smtClean="0"/>
              <a:t>Пусть привыкнет </a:t>
            </a:r>
            <a:r>
              <a:rPr lang="ru-RU" sz="2800" smtClean="0"/>
              <a:t>рано просыпаться </a:t>
            </a:r>
            <a:r>
              <a:rPr lang="ru-RU" sz="2800" smtClean="0"/>
              <a:t>и </a:t>
            </a:r>
            <a:r>
              <a:rPr lang="ru-RU" sz="2800" smtClean="0"/>
              <a:t>  </a:t>
            </a:r>
            <a:r>
              <a:rPr lang="ru-RU" sz="2800" smtClean="0"/>
              <a:t>ложиться </a:t>
            </a:r>
            <a:r>
              <a:rPr lang="ru-RU" sz="2800" smtClean="0"/>
              <a:t>спать. </a:t>
            </a:r>
          </a:p>
          <a:p>
            <a:r>
              <a:rPr lang="ru-RU" sz="2800" smtClean="0"/>
              <a:t>В первой </a:t>
            </a:r>
            <a:r>
              <a:rPr lang="ru-RU" sz="2800" smtClean="0"/>
              <a:t>половине дня </a:t>
            </a:r>
            <a:r>
              <a:rPr lang="ru-RU" sz="2800" smtClean="0"/>
              <a:t>заниматься </a:t>
            </a:r>
            <a:r>
              <a:rPr lang="ru-RU" sz="2800" smtClean="0"/>
              <a:t>серьёзными </a:t>
            </a:r>
            <a:r>
              <a:rPr lang="ru-RU" sz="2800" smtClean="0"/>
              <a:t>делами: рисовать, раскрашивать картинки</a:t>
            </a:r>
            <a:r>
              <a:rPr lang="ru-RU" sz="2800" smtClean="0"/>
              <a:t>, </a:t>
            </a:r>
            <a:r>
              <a:rPr lang="ru-RU" sz="2800" smtClean="0"/>
              <a:t>выполнять аппликацию, конструировать, </a:t>
            </a:r>
            <a:r>
              <a:rPr lang="ru-RU" sz="2800" smtClean="0"/>
              <a:t>помогать </a:t>
            </a:r>
            <a:r>
              <a:rPr lang="ru-RU" sz="2800" smtClean="0"/>
              <a:t>взрослым. </a:t>
            </a:r>
          </a:p>
          <a:p>
            <a:r>
              <a:rPr lang="ru-RU" sz="2800" smtClean="0"/>
              <a:t>Важно, чтобы он много гулял, двигался, бывал на природе. </a:t>
            </a:r>
            <a:endParaRPr lang="ru-RU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1052513"/>
            <a:ext cx="5832475" cy="15113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4652963"/>
            <a:ext cx="6407150" cy="13684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000" u="sng" smtClean="0">
                <a:hlinkClick r:id="rId2"/>
              </a:rPr>
              <a:t>arzaeva.natalya@mail.ru</a:t>
            </a:r>
            <a:endParaRPr lang="ru-RU" sz="400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smtClean="0">
                <a:solidFill>
                  <a:schemeClr val="accent3">
                    <a:lumMod val="50000"/>
                  </a:schemeClr>
                </a:solidFill>
              </a:rPr>
              <a:t>Желаю 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удачи!</a:t>
            </a:r>
          </a:p>
        </p:txBody>
      </p:sp>
      <p:pic>
        <p:nvPicPr>
          <p:cNvPr id="27652" name="Picture 1029" descr="sova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938" y="2349500"/>
            <a:ext cx="15287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Школьная форма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361459"/>
          </a:xfrm>
        </p:spPr>
        <p:txBody>
          <a:bodyPr/>
          <a:lstStyle/>
          <a:p>
            <a:pPr algn="just">
              <a:buNone/>
            </a:pPr>
            <a:r>
              <a:rPr lang="ru-RU" sz="2000" smtClean="0"/>
              <a:t>      Самочувствие ребёнка в большой степени зависит от свойств материалов, из которых изготовлена одежда, особенно первый слой, контактирующий с кожным покровом. Лучшие ткани для изготовления детского белья – хлопчатобумажные. Возможны также натуральный шёлк и шерсть, а из синтетики – вискоза. </a:t>
            </a:r>
          </a:p>
          <a:p>
            <a:pPr algn="just">
              <a:buNone/>
            </a:pPr>
            <a:r>
              <a:rPr lang="ru-RU" smtClean="0"/>
              <a:t>      </a:t>
            </a:r>
            <a:r>
              <a:rPr lang="ru-RU" sz="2400" b="1" u="sng" smtClean="0"/>
              <a:t>Парадная:</a:t>
            </a:r>
          </a:p>
          <a:p>
            <a:pPr algn="just">
              <a:buNone/>
            </a:pPr>
            <a:r>
              <a:rPr lang="ru-RU" sz="2400" smtClean="0"/>
              <a:t>    белая блузка, рубашка, серая юбка или сарафан, мальчикам - брюки, жилет.</a:t>
            </a:r>
          </a:p>
          <a:p>
            <a:pPr>
              <a:buNone/>
            </a:pPr>
            <a:r>
              <a:rPr lang="ru-RU" sz="2400" b="1" smtClean="0"/>
              <a:t>       </a:t>
            </a:r>
            <a:r>
              <a:rPr lang="ru-RU" sz="2400" b="1" u="sng" smtClean="0"/>
              <a:t>Повседневная:</a:t>
            </a:r>
            <a:r>
              <a:rPr lang="ru-RU" sz="2400" smtClean="0"/>
              <a:t> </a:t>
            </a:r>
          </a:p>
          <a:p>
            <a:pPr>
              <a:buNone/>
            </a:pPr>
            <a:r>
              <a:rPr lang="ru-RU" sz="2400" smtClean="0"/>
              <a:t>     деловой стиль одежды:   брюки, юбки, сарафан, жилет, под них можно одеть, </a:t>
            </a:r>
            <a:r>
              <a:rPr lang="ru-RU" sz="2400" i="1" smtClean="0"/>
              <a:t>однотонные</a:t>
            </a:r>
            <a:r>
              <a:rPr lang="ru-RU" sz="2400" smtClean="0"/>
              <a:t> водолазки, блузки, рубашки.</a:t>
            </a:r>
          </a:p>
          <a:p>
            <a:pPr>
              <a:buNone/>
            </a:pPr>
            <a:r>
              <a:rPr lang="ru-RU" sz="2400" smtClean="0"/>
              <a:t>       </a:t>
            </a:r>
            <a:r>
              <a:rPr lang="ru-RU" sz="2400" b="1" u="sng" smtClean="0"/>
              <a:t>Спортивная:</a:t>
            </a:r>
          </a:p>
          <a:p>
            <a:pPr>
              <a:buNone/>
            </a:pPr>
            <a:r>
              <a:rPr lang="ru-RU" sz="2400" smtClean="0"/>
              <a:t>     белая футболка, тёмные шорты, спортивные штаны, обувь со светлой подошвой.</a:t>
            </a:r>
          </a:p>
          <a:p>
            <a:pPr>
              <a:buNone/>
            </a:pPr>
            <a:r>
              <a:rPr lang="ru-RU" smtClean="0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Ранец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0"/>
            <a:ext cx="7931224" cy="4857403"/>
          </a:xfrm>
        </p:spPr>
        <p:txBody>
          <a:bodyPr/>
          <a:lstStyle/>
          <a:p>
            <a:r>
              <a:rPr lang="ru-RU" sz="2400" smtClean="0"/>
              <a:t>Выбирая  ранец, обращайте внимание не только на красоту и яркость.  </a:t>
            </a:r>
          </a:p>
          <a:p>
            <a:pPr lvl="0"/>
            <a:r>
              <a:rPr lang="ru-RU" sz="2400" smtClean="0"/>
              <a:t>Он должен вмещать учебники формата А 4, размер альбомного листа.</a:t>
            </a:r>
          </a:p>
          <a:p>
            <a:pPr lvl="0"/>
            <a:r>
              <a:rPr lang="ru-RU" sz="2400" smtClean="0"/>
              <a:t>Ткань водонепроницаемая (нейлон). Подкладка должна быть из легко моющегося материала.     </a:t>
            </a:r>
          </a:p>
          <a:p>
            <a:pPr lvl="0"/>
            <a:r>
              <a:rPr lang="ru-RU" sz="2400" smtClean="0"/>
              <a:t>Пустой ранец не должен быть тяжелым: детям можно носить груз, не превышающий 10% собственного веса, т.е. весить 500-800 граммов.   </a:t>
            </a:r>
          </a:p>
          <a:p>
            <a:pPr lvl="0"/>
            <a:r>
              <a:rPr lang="ru-RU" sz="2400" smtClean="0"/>
              <a:t> Обязательно светоотражающие значки для безопасности ребёнка.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Ранец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787208" cy="4929411"/>
          </a:xfrm>
        </p:spPr>
        <p:txBody>
          <a:bodyPr/>
          <a:lstStyle/>
          <a:p>
            <a:pPr lvl="0"/>
            <a:r>
              <a:rPr lang="ru-RU" sz="2400" smtClean="0"/>
              <a:t>У ранца обязательно должна быть ортопедическая твердая спинка (вставки из пластика, металла, ткани), хорошо прилегающей к спине.  При этом не забудьте, что ширина ранца не должна превышать ширину плеч ребенка, а высота должна быть не более 30 см. Спинка должна иметь мягкую прокладку из сетчатой ткани для циркуляции воздуха.</a:t>
            </a:r>
          </a:p>
          <a:p>
            <a:pPr lvl="0"/>
            <a:r>
              <a:rPr lang="ru-RU" sz="2400" smtClean="0"/>
              <a:t>Хороший ранец должен иметь несколько отделений и карманов (для пенала, тетрадок, учебников, бутылки с водой) – тогда ребёнок сможет аккуратно, в определенном порядке раскладывать своё богатство.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Ранец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787208" cy="5073427"/>
          </a:xfrm>
        </p:spPr>
        <p:txBody>
          <a:bodyPr/>
          <a:lstStyle/>
          <a:p>
            <a:pPr lvl="0" algn="just"/>
            <a:r>
              <a:rPr lang="ru-RU" sz="2400" smtClean="0"/>
              <a:t>Ранцы должны быть удобными: сумка не должна давить, ремни не должны врезаться или впиваться в плечи.  Лямки (две, а не одна)   должны быть широкими и обязательно регулироваться с тем, чтобы ранец одинаково удобно надевался и на легкое платье, и на пуховую куртку. Плечевые ремни должны регулироваться по длине, ширина их не должна быть менее 3,5-4 см.</a:t>
            </a:r>
          </a:p>
          <a:p>
            <a:pPr lvl="0" algn="just"/>
            <a:r>
              <a:rPr lang="ru-RU" sz="2400" smtClean="0"/>
              <a:t>Все швы – внутренние и внешние – на ранцах и пеналах должны быть тщательно обработаны, в противном случае порезов на руках не избежать.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Обувь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80728"/>
            <a:ext cx="7787208" cy="5145435"/>
          </a:xfrm>
        </p:spPr>
        <p:txBody>
          <a:bodyPr/>
          <a:lstStyle/>
          <a:p>
            <a:pPr algn="just"/>
            <a:r>
              <a:rPr lang="ru-RU" sz="2400" smtClean="0"/>
              <a:t>Помните, что обувь должна быть удобной, неяркой.</a:t>
            </a:r>
          </a:p>
          <a:p>
            <a:pPr algn="just"/>
            <a:r>
              <a:rPr lang="ru-RU" sz="2400" smtClean="0"/>
              <a:t>Предпочтительнее из натуральных материалов.</a:t>
            </a:r>
          </a:p>
          <a:p>
            <a:pPr algn="just"/>
            <a:r>
              <a:rPr lang="ru-RU" sz="2400" smtClean="0"/>
              <a:t>Обувь должна быть кожаной, с достаточно гибкой подошвой и обязательно с жестким задником. </a:t>
            </a:r>
          </a:p>
          <a:p>
            <a:pPr algn="just"/>
            <a:r>
              <a:rPr lang="ru-RU" sz="2400" smtClean="0"/>
              <a:t>Длина следа должна быть больше стопы – в носочной части, перед пальцами необходим припуск в 10 мм. </a:t>
            </a:r>
          </a:p>
          <a:p>
            <a:pPr algn="just"/>
            <a:r>
              <a:rPr lang="ru-RU" sz="2400" smtClean="0"/>
              <a:t>Высота каблука 5-10 мм, высота платформы 3,8-4,3 мм для кожи и 4,5-5,0 мм для пористой резины. </a:t>
            </a:r>
          </a:p>
          <a:p>
            <a:pPr algn="just"/>
            <a:r>
              <a:rPr lang="ru-RU" sz="2400" smtClean="0"/>
              <a:t>Со светлой подошвой, не оставлять чёрных полос на полу.</a:t>
            </a:r>
          </a:p>
          <a:p>
            <a:pPr algn="just"/>
            <a:r>
              <a:rPr lang="ru-RU" sz="2400" smtClean="0"/>
              <a:t>Приобретите сменную и спортивную обувь.</a:t>
            </a:r>
          </a:p>
          <a:p>
            <a:pPr algn="just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В портфель: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lvl="0">
              <a:buNone/>
            </a:pPr>
            <a:r>
              <a:rPr lang="ru-RU" smtClean="0"/>
              <a:t>1.Обложки   </a:t>
            </a:r>
            <a:r>
              <a:rPr lang="ru-RU" smtClean="0"/>
              <a:t>для книг </a:t>
            </a:r>
            <a:r>
              <a:rPr lang="ru-RU" smtClean="0"/>
              <a:t>и </a:t>
            </a:r>
            <a:r>
              <a:rPr lang="ru-RU" smtClean="0"/>
              <a:t>тетрадей.</a:t>
            </a:r>
            <a:endParaRPr lang="ru-RU" smtClean="0"/>
          </a:p>
          <a:p>
            <a:pPr lvl="0">
              <a:buNone/>
            </a:pPr>
            <a:r>
              <a:rPr lang="ru-RU" smtClean="0"/>
              <a:t>2. Счётные палочки. </a:t>
            </a:r>
          </a:p>
          <a:p>
            <a:pPr lvl="0">
              <a:buNone/>
            </a:pPr>
            <a:r>
              <a:rPr lang="ru-RU" smtClean="0"/>
              <a:t>3. «Веер" с цифрами и буквами.</a:t>
            </a:r>
          </a:p>
          <a:p>
            <a:pPr>
              <a:buNone/>
            </a:pPr>
            <a:r>
              <a:rPr lang="ru-RU" smtClean="0"/>
              <a:t>4.  Подставка </a:t>
            </a:r>
            <a:r>
              <a:rPr lang="ru-RU" smtClean="0"/>
              <a:t>для книг, ручек (</a:t>
            </a:r>
            <a:r>
              <a:rPr lang="ru-RU" smtClean="0"/>
              <a:t>ёжик</a:t>
            </a:r>
            <a:r>
              <a:rPr lang="ru-RU" smtClean="0"/>
              <a:t>).</a:t>
            </a:r>
          </a:p>
          <a:p>
            <a:pPr>
              <a:buNone/>
            </a:pPr>
            <a:r>
              <a:rPr lang="ru-RU" smtClean="0"/>
              <a:t>5. Закладки </a:t>
            </a:r>
            <a:r>
              <a:rPr lang="ru-RU" smtClean="0"/>
              <a:t>для </a:t>
            </a:r>
            <a:r>
              <a:rPr lang="ru-RU" smtClean="0"/>
              <a:t>учебников. </a:t>
            </a:r>
          </a:p>
          <a:p>
            <a:pPr>
              <a:buNone/>
            </a:pPr>
            <a:r>
              <a:rPr lang="ru-RU" smtClean="0"/>
              <a:t>6. Раскраски, фломастеры.</a:t>
            </a:r>
          </a:p>
          <a:p>
            <a:pPr>
              <a:buNone/>
            </a:pPr>
            <a:r>
              <a:rPr lang="ru-RU" smtClean="0"/>
              <a:t>7. Телефон при необходимости, звонки после уроков.</a:t>
            </a:r>
            <a:endParaRPr lang="ru-RU" smtClean="0"/>
          </a:p>
          <a:p>
            <a:pPr lvl="0">
              <a:buNone/>
            </a:pPr>
            <a:endParaRPr lang="ru-RU" sz="2400" smtClean="0"/>
          </a:p>
          <a:p>
            <a:pPr lvl="0">
              <a:buNone/>
            </a:pPr>
            <a:endParaRPr lang="ru-RU" sz="2400" smtClean="0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Школьные тетради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7931224" cy="52174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smtClean="0"/>
              <a:t>Должны соответствовать ГОСТУ – 12063-89.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smtClean="0"/>
              <a:t>Лист в меру белым, приятным глазу, оптимальнее цвет топлёного молока.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smtClean="0"/>
              <a:t>Разлиновка серого, фиолетового,синего цвета, хорошо пропечатанная.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smtClean="0"/>
              <a:t>Плотность листа – чуть тоньше бумаги для ксерокса, непрозрачный, слегка шероховатый на ощупь.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smtClean="0"/>
              <a:t>Хорошо зажаты скобы.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smtClean="0"/>
              <a:t>На последней странице: страна,адрес производителя, товарный знак, стандарт, артикул, сорт, штрих-код</a:t>
            </a:r>
            <a:r>
              <a:rPr lang="ru-RU" sz="240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smtClean="0"/>
              <a:t>С зелёной корочкой.</a:t>
            </a:r>
            <a:endParaRPr lang="ru-RU" sz="2400" smtClean="0"/>
          </a:p>
          <a:p>
            <a:pPr marL="514350" indent="-514350">
              <a:buNone/>
            </a:pPr>
            <a:r>
              <a:rPr lang="ru-RU" sz="2400" smtClean="0"/>
              <a:t>        По желанию папку для тетрадей.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1145</Words>
  <Application>Microsoft Office PowerPoint</Application>
  <PresentationFormat>Экран (4:3)</PresentationFormat>
  <Paragraphs>155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МБОУ   «Средняя школа № 68»</vt:lpstr>
      <vt:lpstr>Обеспечьте ребёнку:</vt:lpstr>
      <vt:lpstr>Школьная форма</vt:lpstr>
      <vt:lpstr>Ранец</vt:lpstr>
      <vt:lpstr>Ранец</vt:lpstr>
      <vt:lpstr>Ранец</vt:lpstr>
      <vt:lpstr>Обувь</vt:lpstr>
      <vt:lpstr>В портфель:</vt:lpstr>
      <vt:lpstr>Школьные тетради</vt:lpstr>
      <vt:lpstr>В удобный и лёгкий пенал:</vt:lpstr>
      <vt:lpstr>Папка для  технологии:</vt:lpstr>
      <vt:lpstr>Для уроков ИЗО:</vt:lpstr>
      <vt:lpstr>Должен знать:</vt:lpstr>
      <vt:lpstr>Должен уметь:</vt:lpstr>
      <vt:lpstr>Математика</vt:lpstr>
      <vt:lpstr>Навыки письма</vt:lpstr>
      <vt:lpstr>Интеллектуальное развитие</vt:lpstr>
      <vt:lpstr>Интеллектуальное развитие</vt:lpstr>
      <vt:lpstr>Развитие мелкой моторики </vt:lpstr>
      <vt:lpstr>Эмоционально-волевая готовность</vt:lpstr>
      <vt:lpstr>Физическое здоровье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XTreme</cp:lastModifiedBy>
  <cp:revision>50</cp:revision>
  <dcterms:created xsi:type="dcterms:W3CDTF">2011-08-02T23:19:04Z</dcterms:created>
  <dcterms:modified xsi:type="dcterms:W3CDTF">2015-05-12T23:09:19Z</dcterms:modified>
</cp:coreProperties>
</file>