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8077200" cy="310039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УМК « Школа 2100» </a:t>
            </a:r>
            <a:br>
              <a:rPr lang="ru-RU" sz="2000" dirty="0" smtClean="0"/>
            </a:br>
            <a:r>
              <a:rPr lang="ru-RU" sz="2000" dirty="0" smtClean="0"/>
              <a:t>Образовательная область: Филология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Урок 4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400" i="1" dirty="0" smtClean="0"/>
              <a:t>Тема: Что мы знаем о слове, предложении, тексте.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 smtClean="0"/>
              <a:t>Учебное пособие: </a:t>
            </a:r>
            <a:r>
              <a:rPr lang="ru-RU" sz="2000" dirty="0" err="1" smtClean="0"/>
              <a:t>Бунеев</a:t>
            </a:r>
            <a:r>
              <a:rPr lang="ru-RU" sz="2000" dirty="0" smtClean="0"/>
              <a:t> Р.Н., </a:t>
            </a:r>
            <a:r>
              <a:rPr lang="ru-RU" sz="2000" dirty="0" err="1" smtClean="0"/>
              <a:t>Бунеева</a:t>
            </a:r>
            <a:r>
              <a:rPr lang="ru-RU" sz="2000" dirty="0" smtClean="0"/>
              <a:t> Е.В., Пронина О.В. </a:t>
            </a:r>
            <a:br>
              <a:rPr lang="ru-RU" sz="2000" dirty="0" smtClean="0"/>
            </a:br>
            <a:r>
              <a:rPr lang="ru-RU" sz="2000" dirty="0" smtClean="0"/>
              <a:t>«Русский язык. </a:t>
            </a:r>
            <a:r>
              <a:rPr lang="ru-RU" sz="2000" smtClean="0"/>
              <a:t>3 </a:t>
            </a:r>
            <a:r>
              <a:rPr lang="ru-RU" sz="2000" dirty="0" smtClean="0"/>
              <a:t>класс. 1 часть»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©Шагина О.С.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             п. Октябрьский, 2013г.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04"/>
            <a:ext cx="8077200" cy="100013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Муниципальное казённое общеобразовательное учреждение </a:t>
            </a:r>
            <a:br>
              <a:rPr lang="ru-RU" sz="1600" dirty="0" smtClean="0"/>
            </a:br>
            <a:r>
              <a:rPr lang="ru-RU" sz="1600" dirty="0" smtClean="0"/>
              <a:t>«Средняя общеобразовательная школа № 18»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</a:t>
            </a:r>
            <a:r>
              <a:rPr lang="ru-RU" dirty="0" smtClean="0"/>
              <a:t>Чистописание.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Бб</a:t>
            </a:r>
            <a:r>
              <a:rPr lang="ru-RU" i="1" dirty="0" smtClean="0"/>
              <a:t>  </a:t>
            </a:r>
            <a:r>
              <a:rPr lang="ru-RU" i="1" dirty="0" err="1" smtClean="0"/>
              <a:t>бо</a:t>
            </a:r>
            <a:r>
              <a:rPr lang="ru-RU" i="1" dirty="0" smtClean="0"/>
              <a:t>  </a:t>
            </a:r>
            <a:r>
              <a:rPr lang="ru-RU" i="1" dirty="0" err="1" smtClean="0"/>
              <a:t>бр</a:t>
            </a:r>
            <a:r>
              <a:rPr lang="ru-RU" i="1" dirty="0" smtClean="0"/>
              <a:t>  </a:t>
            </a:r>
            <a:r>
              <a:rPr lang="ru-RU" i="1" dirty="0" err="1" smtClean="0"/>
              <a:t>Бе</a:t>
            </a:r>
            <a:r>
              <a:rPr lang="ru-RU" i="1" dirty="0" smtClean="0"/>
              <a:t>  </a:t>
            </a:r>
            <a:r>
              <a:rPr lang="ru-RU" i="1" dirty="0" err="1" smtClean="0"/>
              <a:t>аб</a:t>
            </a:r>
            <a:r>
              <a:rPr lang="ru-RU" i="1" dirty="0" smtClean="0"/>
              <a:t>  </a:t>
            </a:r>
            <a:r>
              <a:rPr lang="ru-RU" i="1" dirty="0" err="1" smtClean="0"/>
              <a:t>сб</a:t>
            </a:r>
            <a:r>
              <a:rPr lang="ru-RU" i="1" dirty="0" smtClean="0"/>
              <a:t>  </a:t>
            </a:r>
            <a:r>
              <a:rPr lang="ru-RU" i="1" dirty="0" err="1" smtClean="0"/>
              <a:t>Бр</a:t>
            </a:r>
            <a:r>
              <a:rPr lang="ru-RU" i="1" dirty="0" smtClean="0"/>
              <a:t>  </a:t>
            </a:r>
            <a:r>
              <a:rPr lang="ru-RU" i="1" dirty="0" err="1" smtClean="0"/>
              <a:t>Бл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Без углов дом не строится. Без пословицы речь не молвится.</a:t>
            </a:r>
          </a:p>
          <a:p>
            <a:endParaRPr lang="ru-RU" i="1" dirty="0" smtClean="0"/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II. </a:t>
            </a:r>
            <a:r>
              <a:rPr lang="ru-RU" b="1" dirty="0" smtClean="0">
                <a:solidFill>
                  <a:srgbClr val="FFC000"/>
                </a:solidFill>
              </a:rPr>
              <a:t>Прослушивание рассказов на тему: «Что я знаю о тексте».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0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</a:t>
            </a:r>
            <a:r>
              <a:rPr lang="ru-RU" dirty="0" smtClean="0"/>
              <a:t>Закрепление изученного.</a:t>
            </a:r>
            <a:br>
              <a:rPr lang="ru-RU" dirty="0" smtClean="0"/>
            </a:br>
            <a:r>
              <a:rPr lang="ru-RU" dirty="0" smtClean="0"/>
              <a:t>Упражнение 8, стр. 15-16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i="1" dirty="0" smtClean="0"/>
              <a:t>Проверь себя!</a:t>
            </a:r>
          </a:p>
          <a:p>
            <a:pPr>
              <a:buNone/>
            </a:pPr>
            <a:r>
              <a:rPr lang="ru-RU" sz="3000" dirty="0" smtClean="0"/>
              <a:t>Закатилось солнце</a:t>
            </a:r>
          </a:p>
          <a:p>
            <a:pPr>
              <a:buNone/>
            </a:pPr>
            <a:r>
              <a:rPr lang="ru-RU" sz="3000" dirty="0" smtClean="0"/>
              <a:t>за лесок,</a:t>
            </a:r>
          </a:p>
          <a:p>
            <a:pPr>
              <a:buNone/>
            </a:pPr>
            <a:r>
              <a:rPr lang="ru-RU" sz="3000" dirty="0" smtClean="0"/>
              <a:t>стал лесок</a:t>
            </a:r>
          </a:p>
          <a:p>
            <a:pPr>
              <a:buNone/>
            </a:pPr>
            <a:r>
              <a:rPr lang="ru-RU" sz="3000" dirty="0" smtClean="0"/>
              <a:t>и тёмен, и высок.</a:t>
            </a:r>
          </a:p>
          <a:p>
            <a:pPr>
              <a:buNone/>
            </a:pPr>
            <a:r>
              <a:rPr lang="ru-RU" sz="3000" dirty="0" smtClean="0"/>
              <a:t>Кто-то притаился</a:t>
            </a:r>
          </a:p>
          <a:p>
            <a:pPr>
              <a:buNone/>
            </a:pPr>
            <a:r>
              <a:rPr lang="ru-RU" sz="3000" dirty="0" smtClean="0"/>
              <a:t> за сосной, </a:t>
            </a:r>
          </a:p>
          <a:p>
            <a:pPr>
              <a:buNone/>
            </a:pPr>
            <a:r>
              <a:rPr lang="ru-RU" sz="3000" dirty="0" smtClean="0"/>
              <a:t>Что-то прошуршало</a:t>
            </a:r>
          </a:p>
          <a:p>
            <a:pPr>
              <a:buNone/>
            </a:pPr>
            <a:r>
              <a:rPr lang="ru-RU" sz="3000" dirty="0" smtClean="0"/>
              <a:t>за спиной,</a:t>
            </a:r>
          </a:p>
          <a:p>
            <a:pPr>
              <a:buNone/>
            </a:pPr>
            <a:r>
              <a:rPr lang="ru-RU" sz="3000" dirty="0" smtClean="0"/>
              <a:t>загорелись в ёлках</a:t>
            </a:r>
          </a:p>
          <a:p>
            <a:pPr>
              <a:buNone/>
            </a:pPr>
            <a:r>
              <a:rPr lang="ru-RU" sz="3000" dirty="0" smtClean="0"/>
              <a:t>огоньки…</a:t>
            </a:r>
          </a:p>
          <a:p>
            <a:pPr>
              <a:buNone/>
            </a:pPr>
            <a:r>
              <a:rPr lang="ru-RU" sz="3000" dirty="0" smtClean="0"/>
              <a:t>Ой! –</a:t>
            </a:r>
          </a:p>
          <a:p>
            <a:pPr>
              <a:buNone/>
            </a:pPr>
            <a:r>
              <a:rPr lang="ru-RU" sz="3000" dirty="0" smtClean="0"/>
              <a:t>Глаза у страха</a:t>
            </a:r>
          </a:p>
          <a:p>
            <a:pPr>
              <a:buNone/>
            </a:pPr>
            <a:r>
              <a:rPr lang="ru-RU" sz="3000" dirty="0" smtClean="0"/>
              <a:t>велики.</a:t>
            </a:r>
          </a:p>
          <a:p>
            <a:pPr algn="r">
              <a:buNone/>
            </a:pPr>
            <a:r>
              <a:rPr lang="ru-RU" dirty="0" smtClean="0"/>
              <a:t>(В. </a:t>
            </a:r>
            <a:r>
              <a:rPr lang="ru-RU" dirty="0" err="1" smtClean="0"/>
              <a:t>Левановский</a:t>
            </a:r>
            <a:r>
              <a:rPr lang="ru-RU" dirty="0" smtClean="0"/>
              <a:t>)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1857364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964381" y="1893083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57224" y="250030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5786" y="321468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08" y="321468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8662" y="385762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7224" y="457200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464344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92943" y="4679165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71736" y="492919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43042" y="592933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686304" cy="4623816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buNone/>
            </a:pPr>
            <a:r>
              <a:rPr lang="ru-RU" sz="1900" b="1" dirty="0" smtClean="0"/>
              <a:t>1.Текст состоит из предложений.</a:t>
            </a:r>
          </a:p>
          <a:p>
            <a:pPr marL="633222" indent="-514350">
              <a:buNone/>
            </a:pPr>
            <a:r>
              <a:rPr lang="ru-RU" sz="1600" dirty="0" smtClean="0"/>
              <a:t>- Сколько предложений в стихотворении из упр. 8?</a:t>
            </a:r>
          </a:p>
          <a:p>
            <a:pPr marL="633222" indent="-514350">
              <a:buNone/>
            </a:pPr>
            <a:r>
              <a:rPr lang="ru-RU" sz="1900" b="1" dirty="0" smtClean="0"/>
              <a:t>2.Предложения в тексте связаны по смыслу.</a:t>
            </a:r>
          </a:p>
          <a:p>
            <a:pPr marL="633222" indent="-514350">
              <a:buNone/>
            </a:pPr>
            <a:r>
              <a:rPr lang="ru-RU" sz="1600" dirty="0" smtClean="0"/>
              <a:t>- Как вы это понимаете?</a:t>
            </a:r>
          </a:p>
          <a:p>
            <a:pPr marL="633222" indent="-514350">
              <a:buNone/>
            </a:pPr>
            <a:r>
              <a:rPr lang="ru-RU" sz="1600" dirty="0" smtClean="0"/>
              <a:t>- Попробуйте изменить порядок предложений в стихотворении.</a:t>
            </a:r>
          </a:p>
          <a:p>
            <a:pPr marL="633222" indent="-514350">
              <a:buNone/>
            </a:pPr>
            <a:r>
              <a:rPr lang="ru-RU" sz="1600" dirty="0" smtClean="0"/>
              <a:t>- Что получилось?</a:t>
            </a:r>
          </a:p>
          <a:p>
            <a:pPr marL="633222" indent="-514350">
              <a:buNone/>
            </a:pPr>
            <a:r>
              <a:rPr lang="ru-RU" sz="1900" b="1" dirty="0" smtClean="0"/>
              <a:t>3. В тексте о ком-то или о чём-то говорится. Это тема текста</a:t>
            </a:r>
            <a:r>
              <a:rPr lang="ru-RU" sz="1900" dirty="0" smtClean="0"/>
              <a:t>.</a:t>
            </a:r>
          </a:p>
          <a:p>
            <a:pPr marL="633222" indent="-514350">
              <a:buNone/>
            </a:pPr>
            <a:r>
              <a:rPr lang="ru-RU" sz="1600" dirty="0" smtClean="0"/>
              <a:t>- О чём говорится в стихотворении?</a:t>
            </a:r>
          </a:p>
          <a:p>
            <a:pPr marL="633222" indent="-514350">
              <a:buNone/>
            </a:pPr>
            <a:r>
              <a:rPr lang="ru-RU" sz="1600" dirty="0" smtClean="0"/>
              <a:t>- Как можно озаглавить стихотворение?</a:t>
            </a:r>
          </a:p>
          <a:p>
            <a:pPr marL="633222" indent="-514350">
              <a:buNone/>
            </a:pPr>
            <a:r>
              <a:rPr lang="ru-RU" sz="1900" b="1" dirty="0" smtClean="0"/>
              <a:t>4. Тему текста можно определить по заглавию.</a:t>
            </a:r>
          </a:p>
          <a:p>
            <a:pPr marL="633222" indent="-514350">
              <a:buNone/>
            </a:pPr>
            <a:r>
              <a:rPr lang="ru-RU" sz="1600" dirty="0" smtClean="0"/>
              <a:t>- Есть ли у стихотворения заглавие?</a:t>
            </a:r>
          </a:p>
          <a:p>
            <a:pPr marL="633222" indent="-514350">
              <a:buNone/>
            </a:pPr>
            <a:r>
              <a:rPr lang="ru-RU" sz="1600" dirty="0" smtClean="0"/>
              <a:t>- Можем ли мы определить о чём говорится  в стихотворении не прочитав его?</a:t>
            </a:r>
          </a:p>
          <a:p>
            <a:pPr marL="633222" indent="-514350">
              <a:buNone/>
            </a:pPr>
            <a:r>
              <a:rPr lang="ru-RU" sz="1900" b="1" dirty="0" smtClean="0"/>
              <a:t>5. В тексте выделяются части: начало, основная часть, концовка.</a:t>
            </a:r>
          </a:p>
          <a:p>
            <a:pPr marL="633222" indent="-514350">
              <a:buNone/>
            </a:pPr>
            <a:r>
              <a:rPr lang="ru-RU" sz="1700" dirty="0" smtClean="0"/>
              <a:t>- Найдите  эти части в стихотворении.</a:t>
            </a:r>
          </a:p>
          <a:p>
            <a:pPr marL="633222" indent="-514350">
              <a:buNone/>
            </a:pPr>
            <a:r>
              <a:rPr lang="ru-RU" sz="1900" b="1" dirty="0" smtClean="0"/>
              <a:t>6. Понять текст – значит вычитать информацию, данную в явном виде и в неявном виде, и понять его главную мысль.</a:t>
            </a:r>
          </a:p>
          <a:p>
            <a:pPr marL="633222" indent="-514350">
              <a:buNone/>
            </a:pPr>
            <a:r>
              <a:rPr lang="ru-RU" sz="1600" dirty="0" smtClean="0"/>
              <a:t>- Какая самая главная мысль в этом стихотворении?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3570" y="1785926"/>
            <a:ext cx="3043230" cy="46238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Закатилось солнце</a:t>
            </a:r>
          </a:p>
          <a:p>
            <a:pPr>
              <a:buNone/>
            </a:pPr>
            <a:r>
              <a:rPr lang="ru-RU" i="1" dirty="0" smtClean="0"/>
              <a:t>за лесок,</a:t>
            </a:r>
          </a:p>
          <a:p>
            <a:pPr>
              <a:buNone/>
            </a:pPr>
            <a:r>
              <a:rPr lang="ru-RU" i="1" dirty="0" smtClean="0"/>
              <a:t>стал лесок</a:t>
            </a:r>
          </a:p>
          <a:p>
            <a:pPr>
              <a:buNone/>
            </a:pPr>
            <a:r>
              <a:rPr lang="ru-RU" i="1" dirty="0" smtClean="0"/>
              <a:t>и тёмен, и высок.</a:t>
            </a:r>
          </a:p>
          <a:p>
            <a:pPr>
              <a:buNone/>
            </a:pPr>
            <a:r>
              <a:rPr lang="ru-RU" i="1" dirty="0" smtClean="0"/>
              <a:t>Кто-то притаился</a:t>
            </a:r>
          </a:p>
          <a:p>
            <a:pPr>
              <a:buNone/>
            </a:pPr>
            <a:r>
              <a:rPr lang="ru-RU" i="1" dirty="0" smtClean="0"/>
              <a:t> за сосной, </a:t>
            </a:r>
          </a:p>
          <a:p>
            <a:pPr>
              <a:buNone/>
            </a:pPr>
            <a:r>
              <a:rPr lang="ru-RU" i="1" dirty="0" smtClean="0"/>
              <a:t>Что-то прошуршало</a:t>
            </a:r>
          </a:p>
          <a:p>
            <a:pPr>
              <a:buNone/>
            </a:pPr>
            <a:r>
              <a:rPr lang="ru-RU" i="1" dirty="0" smtClean="0"/>
              <a:t>за спиной,</a:t>
            </a:r>
          </a:p>
          <a:p>
            <a:pPr>
              <a:buNone/>
            </a:pPr>
            <a:r>
              <a:rPr lang="ru-RU" i="1" dirty="0" smtClean="0"/>
              <a:t>загорелись в ёлках</a:t>
            </a:r>
          </a:p>
          <a:p>
            <a:pPr>
              <a:buNone/>
            </a:pPr>
            <a:r>
              <a:rPr lang="ru-RU" i="1" dirty="0" smtClean="0"/>
              <a:t>огоньки…</a:t>
            </a:r>
          </a:p>
          <a:p>
            <a:pPr>
              <a:buNone/>
            </a:pPr>
            <a:r>
              <a:rPr lang="ru-RU" i="1" dirty="0" smtClean="0"/>
              <a:t>Ой! –</a:t>
            </a:r>
          </a:p>
          <a:p>
            <a:pPr>
              <a:buNone/>
            </a:pPr>
            <a:r>
              <a:rPr lang="ru-RU" i="1" dirty="0" smtClean="0"/>
              <a:t>Глаза у страха</a:t>
            </a:r>
          </a:p>
          <a:p>
            <a:pPr>
              <a:buNone/>
            </a:pPr>
            <a:r>
              <a:rPr lang="ru-RU" i="1" dirty="0" smtClean="0"/>
              <a:t>велики.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1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1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3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1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5" dur="indefinite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7" dur="indefinit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9" dur="indefinite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 </a:t>
            </a:r>
            <a:r>
              <a:rPr lang="ru-RU" dirty="0" smtClean="0"/>
              <a:t>Словарная работа. </a:t>
            </a:r>
            <a:br>
              <a:rPr lang="ru-RU" dirty="0" smtClean="0"/>
            </a:br>
            <a:r>
              <a:rPr lang="ru-RU" dirty="0" smtClean="0"/>
              <a:t>Упражнение 9, стр. 17-18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означают слова: «закон», «правило», «правильно»?</a:t>
            </a:r>
          </a:p>
          <a:p>
            <a:r>
              <a:rPr lang="ru-RU" dirty="0" smtClean="0"/>
              <a:t>Образуйте и запишите однокоренные слова, которые отвечают на вопрос «какой?», «как?».</a:t>
            </a:r>
          </a:p>
          <a:p>
            <a:pPr>
              <a:buNone/>
            </a:pPr>
            <a:r>
              <a:rPr lang="ru-RU" dirty="0" smtClean="0"/>
              <a:t>Закон – законный, законно.</a:t>
            </a:r>
          </a:p>
          <a:p>
            <a:pPr>
              <a:buNone/>
            </a:pPr>
            <a:r>
              <a:rPr lang="ru-RU" dirty="0" smtClean="0"/>
              <a:t>Правило – правильный, правильно</a:t>
            </a:r>
            <a:endParaRPr lang="ru-RU" dirty="0"/>
          </a:p>
        </p:txBody>
      </p:sp>
      <p:sp>
        <p:nvSpPr>
          <p:cNvPr id="7" name="Дуга 6"/>
          <p:cNvSpPr/>
          <p:nvPr/>
        </p:nvSpPr>
        <p:spPr>
          <a:xfrm rot="18896517">
            <a:off x="861646" y="4260077"/>
            <a:ext cx="811608" cy="1161675"/>
          </a:xfrm>
          <a:prstGeom prst="arc">
            <a:avLst>
              <a:gd name="adj1" fmla="val 15841195"/>
              <a:gd name="adj2" fmla="val 21393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2000232" y="4286256"/>
            <a:ext cx="928694" cy="428628"/>
          </a:xfrm>
          <a:prstGeom prst="arc">
            <a:avLst>
              <a:gd name="adj1" fmla="val 11766189"/>
              <a:gd name="adj2" fmla="val 207445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3571868" y="4357694"/>
            <a:ext cx="1428760" cy="1057276"/>
          </a:xfrm>
          <a:prstGeom prst="arc">
            <a:avLst>
              <a:gd name="adj1" fmla="val 14150493"/>
              <a:gd name="adj2" fmla="val 191365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57224" y="471488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3108" y="471488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1934" y="471488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71604" y="521495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28794" y="521495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57554" y="521495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357818" y="521495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72264" y="521495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429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V. </a:t>
            </a:r>
            <a:r>
              <a:rPr lang="ru-RU" dirty="0" smtClean="0"/>
              <a:t>Итог урока.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solidFill>
                  <a:schemeClr val="tx1"/>
                </a:solidFill>
              </a:rPr>
              <a:t>- </a:t>
            </a:r>
            <a:r>
              <a:rPr lang="ru-RU" b="0" dirty="0" smtClean="0">
                <a:solidFill>
                  <a:schemeClr val="tx1"/>
                </a:solidFill>
              </a:rPr>
              <a:t>Назовите признаки текста.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- Почему это важно знать?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b="0" dirty="0" smtClean="0">
                <a:solidFill>
                  <a:schemeClr val="tx1"/>
                </a:solidFill>
              </a:rPr>
              <a:t>упражнение 3, стр. 36-37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учите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2143116"/>
            <a:ext cx="2857520" cy="26590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172</TotalTime>
  <Words>342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УМК « Школа 2100»  Образовательная область: Филология  Урок 4  Тема: Что мы знаем о слове, предложении, тексте. Учебное пособие: Бунеев Р.Н., Бунеева Е.В., Пронина О.В.  «Русский язык. 3 класс. 1 часть»                      ©Шагина О.С.                п. Октябрьский, 2013г. </vt:lpstr>
      <vt:lpstr>I. Чистописание.</vt:lpstr>
      <vt:lpstr>III. Закрепление изученного. Упражнение 8, стр. 15-16</vt:lpstr>
      <vt:lpstr>Признаки текста</vt:lpstr>
      <vt:lpstr>IV. Словарная работа.  Упражнение 9, стр. 17-18</vt:lpstr>
      <vt:lpstr>V. Итог урока.  - Назовите признаки текста. - Почему это важно знать?  Домашнее задание: упражнение 3, стр. 36-37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« Школа 2100»  Образовательная область: Филология  Урок 4  Тема: Что мы знаем о слове, предложении, тексте. Учебное пособие: Бунеев Р.Н., Бунеева Е.В., Пронина О.В.  «Русский язык. 2 класс. 1 часть»                      ©Шагина О.С.                п. Октябрьский, 2013г. </dc:title>
  <cp:lastModifiedBy>Admin</cp:lastModifiedBy>
  <cp:revision>16</cp:revision>
  <dcterms:modified xsi:type="dcterms:W3CDTF">2013-01-20T14:44:40Z</dcterms:modified>
</cp:coreProperties>
</file>