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28802"/>
            <a:ext cx="8077200" cy="3100398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УМК « Школа 2100» </a:t>
            </a:r>
            <a:br>
              <a:rPr lang="ru-RU" sz="2000" dirty="0" smtClean="0"/>
            </a:br>
            <a:r>
              <a:rPr lang="ru-RU" sz="2000" dirty="0" smtClean="0"/>
              <a:t>Образовательная область: Филология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Урок 4</a:t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400" i="1" dirty="0" smtClean="0"/>
              <a:t>Тема: Что мы знаем о слове, предложении, тексте.</a:t>
            </a: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dirty="0" smtClean="0"/>
              <a:t>Учебное пособие: </a:t>
            </a:r>
            <a:r>
              <a:rPr lang="ru-RU" sz="2000" dirty="0" err="1" smtClean="0"/>
              <a:t>Бунеев</a:t>
            </a:r>
            <a:r>
              <a:rPr lang="ru-RU" sz="2000" dirty="0" smtClean="0"/>
              <a:t> Р.Н., </a:t>
            </a:r>
            <a:r>
              <a:rPr lang="ru-RU" sz="2000" dirty="0" err="1" smtClean="0"/>
              <a:t>Бунеева</a:t>
            </a:r>
            <a:r>
              <a:rPr lang="ru-RU" sz="2000" dirty="0" smtClean="0"/>
              <a:t> Е.В., Пронина О.В. </a:t>
            </a:r>
            <a:br>
              <a:rPr lang="ru-RU" sz="2000" dirty="0" smtClean="0"/>
            </a:br>
            <a:r>
              <a:rPr lang="ru-RU" sz="2000" dirty="0" smtClean="0"/>
              <a:t>«Русский язык. </a:t>
            </a:r>
            <a:r>
              <a:rPr lang="ru-RU" sz="2000" smtClean="0"/>
              <a:t>3 </a:t>
            </a:r>
            <a:r>
              <a:rPr lang="ru-RU" sz="2000" dirty="0" smtClean="0"/>
              <a:t>класс. 1 часть»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                ©Шагина О.С.</a:t>
            </a:r>
            <a:br>
              <a:rPr lang="ru-RU" sz="2000" dirty="0" smtClean="0"/>
            </a:br>
            <a:r>
              <a:rPr lang="ru-RU" sz="2000" dirty="0" smtClean="0"/>
              <a:t> </a:t>
            </a:r>
            <a:br>
              <a:rPr lang="ru-RU" sz="2000" dirty="0" smtClean="0"/>
            </a:br>
            <a:r>
              <a:rPr lang="ru-RU" sz="2000" dirty="0" smtClean="0"/>
              <a:t>             п. Октябрьский, 2013г.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428604"/>
            <a:ext cx="8077200" cy="1000132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/>
              <a:t>Муниципальное казённое общеобразовательное учреждение </a:t>
            </a:r>
            <a:br>
              <a:rPr lang="ru-RU" sz="1600" dirty="0" smtClean="0"/>
            </a:br>
            <a:r>
              <a:rPr lang="ru-RU" sz="1600" dirty="0" smtClean="0"/>
              <a:t>«Средняя общеобразовательная школа № 18»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I. </a:t>
            </a:r>
            <a:r>
              <a:rPr lang="ru-RU" dirty="0" smtClean="0"/>
              <a:t>Чистописание.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err="1" smtClean="0"/>
              <a:t>Бб</a:t>
            </a:r>
            <a:r>
              <a:rPr lang="ru-RU" i="1" dirty="0" smtClean="0"/>
              <a:t>  </a:t>
            </a:r>
            <a:r>
              <a:rPr lang="ru-RU" i="1" dirty="0" err="1" smtClean="0"/>
              <a:t>бо</a:t>
            </a:r>
            <a:r>
              <a:rPr lang="ru-RU" i="1" dirty="0" smtClean="0"/>
              <a:t>  </a:t>
            </a:r>
            <a:r>
              <a:rPr lang="ru-RU" i="1" dirty="0" err="1" smtClean="0"/>
              <a:t>бр</a:t>
            </a:r>
            <a:r>
              <a:rPr lang="ru-RU" i="1" dirty="0" smtClean="0"/>
              <a:t>  </a:t>
            </a:r>
            <a:r>
              <a:rPr lang="ru-RU" i="1" dirty="0" err="1" smtClean="0"/>
              <a:t>Бе</a:t>
            </a:r>
            <a:r>
              <a:rPr lang="ru-RU" i="1" dirty="0" smtClean="0"/>
              <a:t>  </a:t>
            </a:r>
            <a:r>
              <a:rPr lang="ru-RU" i="1" dirty="0" err="1" smtClean="0"/>
              <a:t>аб</a:t>
            </a:r>
            <a:r>
              <a:rPr lang="ru-RU" i="1" dirty="0" smtClean="0"/>
              <a:t>  </a:t>
            </a:r>
            <a:r>
              <a:rPr lang="ru-RU" i="1" dirty="0" err="1" smtClean="0"/>
              <a:t>сб</a:t>
            </a:r>
            <a:r>
              <a:rPr lang="ru-RU" i="1" dirty="0" smtClean="0"/>
              <a:t>  </a:t>
            </a:r>
            <a:r>
              <a:rPr lang="ru-RU" i="1" dirty="0" err="1" smtClean="0"/>
              <a:t>Бр</a:t>
            </a:r>
            <a:r>
              <a:rPr lang="ru-RU" i="1" dirty="0" smtClean="0"/>
              <a:t>  </a:t>
            </a:r>
            <a:r>
              <a:rPr lang="ru-RU" i="1" dirty="0" err="1" smtClean="0"/>
              <a:t>Бл</a:t>
            </a:r>
            <a:endParaRPr lang="ru-RU" i="1" dirty="0" smtClean="0"/>
          </a:p>
          <a:p>
            <a:endParaRPr lang="ru-RU" i="1" dirty="0" smtClean="0"/>
          </a:p>
          <a:p>
            <a:r>
              <a:rPr lang="ru-RU" i="1" dirty="0" smtClean="0"/>
              <a:t>Без углов дом не строится. Без пословицы речь не молвится.</a:t>
            </a:r>
          </a:p>
          <a:p>
            <a:endParaRPr lang="ru-RU" i="1" dirty="0" smtClean="0"/>
          </a:p>
          <a:p>
            <a:pPr>
              <a:buNone/>
            </a:pPr>
            <a:r>
              <a:rPr lang="en-US" b="1" dirty="0" smtClean="0">
                <a:solidFill>
                  <a:srgbClr val="FFC000"/>
                </a:solidFill>
              </a:rPr>
              <a:t>II. </a:t>
            </a:r>
            <a:r>
              <a:rPr lang="ru-RU" b="1" dirty="0" smtClean="0">
                <a:solidFill>
                  <a:srgbClr val="FFC000"/>
                </a:solidFill>
              </a:rPr>
              <a:t>Прослушивание рассказов на тему: «Что я знаю о тексте».</a:t>
            </a:r>
            <a:endParaRPr lang="ru-RU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018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III. </a:t>
            </a:r>
            <a:r>
              <a:rPr lang="ru-RU" dirty="0" smtClean="0"/>
              <a:t>Закрепление изученного.</a:t>
            </a:r>
            <a:br>
              <a:rPr lang="ru-RU" dirty="0" smtClean="0"/>
            </a:br>
            <a:r>
              <a:rPr lang="ru-RU" dirty="0" smtClean="0"/>
              <a:t>Упражнение 8, стр. 15-16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2864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3000" b="1" i="1" dirty="0" smtClean="0"/>
              <a:t>Проверь себя!</a:t>
            </a:r>
          </a:p>
          <a:p>
            <a:pPr>
              <a:buNone/>
            </a:pPr>
            <a:r>
              <a:rPr lang="ru-RU" sz="3000" dirty="0" smtClean="0"/>
              <a:t>Закатилось солнце</a:t>
            </a:r>
          </a:p>
          <a:p>
            <a:pPr>
              <a:buNone/>
            </a:pPr>
            <a:r>
              <a:rPr lang="ru-RU" sz="3000" dirty="0" smtClean="0"/>
              <a:t>за лесок,</a:t>
            </a:r>
          </a:p>
          <a:p>
            <a:pPr>
              <a:buNone/>
            </a:pPr>
            <a:r>
              <a:rPr lang="ru-RU" sz="3000" dirty="0" smtClean="0"/>
              <a:t>стал лесок</a:t>
            </a:r>
          </a:p>
          <a:p>
            <a:pPr>
              <a:buNone/>
            </a:pPr>
            <a:r>
              <a:rPr lang="ru-RU" sz="3000" dirty="0" smtClean="0"/>
              <a:t>и тёмен, и высок.</a:t>
            </a:r>
          </a:p>
          <a:p>
            <a:pPr>
              <a:buNone/>
            </a:pPr>
            <a:r>
              <a:rPr lang="ru-RU" sz="3000" dirty="0" smtClean="0"/>
              <a:t>Кто-то притаился</a:t>
            </a:r>
          </a:p>
          <a:p>
            <a:pPr>
              <a:buNone/>
            </a:pPr>
            <a:r>
              <a:rPr lang="ru-RU" sz="3000" dirty="0" smtClean="0"/>
              <a:t> за сосной, </a:t>
            </a:r>
          </a:p>
          <a:p>
            <a:pPr>
              <a:buNone/>
            </a:pPr>
            <a:r>
              <a:rPr lang="ru-RU" sz="3000" dirty="0" smtClean="0"/>
              <a:t>Что-то прошуршало</a:t>
            </a:r>
          </a:p>
          <a:p>
            <a:pPr>
              <a:buNone/>
            </a:pPr>
            <a:r>
              <a:rPr lang="ru-RU" sz="3000" dirty="0" smtClean="0"/>
              <a:t>за спиной,</a:t>
            </a:r>
          </a:p>
          <a:p>
            <a:pPr>
              <a:buNone/>
            </a:pPr>
            <a:r>
              <a:rPr lang="ru-RU" sz="3000" dirty="0" smtClean="0"/>
              <a:t>загорелись в ёлках</a:t>
            </a:r>
          </a:p>
          <a:p>
            <a:pPr>
              <a:buNone/>
            </a:pPr>
            <a:r>
              <a:rPr lang="ru-RU" sz="3000" dirty="0" smtClean="0"/>
              <a:t>огоньки…</a:t>
            </a:r>
          </a:p>
          <a:p>
            <a:pPr>
              <a:buNone/>
            </a:pPr>
            <a:r>
              <a:rPr lang="ru-RU" sz="3000" dirty="0" smtClean="0"/>
              <a:t>Ой! –</a:t>
            </a:r>
          </a:p>
          <a:p>
            <a:pPr>
              <a:buNone/>
            </a:pPr>
            <a:r>
              <a:rPr lang="ru-RU" sz="3000" dirty="0" smtClean="0"/>
              <a:t>Глаза у страха</a:t>
            </a:r>
          </a:p>
          <a:p>
            <a:pPr>
              <a:buNone/>
            </a:pPr>
            <a:r>
              <a:rPr lang="ru-RU" sz="3000" dirty="0" smtClean="0"/>
              <a:t>велики.</a:t>
            </a:r>
          </a:p>
          <a:p>
            <a:pPr algn="r">
              <a:buNone/>
            </a:pPr>
            <a:r>
              <a:rPr lang="ru-RU" dirty="0" smtClean="0"/>
              <a:t>(В. </a:t>
            </a:r>
            <a:r>
              <a:rPr lang="ru-RU" dirty="0" err="1" smtClean="0"/>
              <a:t>Левановский</a:t>
            </a:r>
            <a:r>
              <a:rPr lang="ru-RU" dirty="0" smtClean="0"/>
              <a:t>)   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714348" y="1857364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964381" y="1893083"/>
            <a:ext cx="714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57224" y="2500306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785786" y="3214686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143108" y="3214686"/>
            <a:ext cx="1428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928662" y="3857628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857224" y="4572008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42910" y="4643446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892943" y="4679165"/>
            <a:ext cx="714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571736" y="4929198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643042" y="5929330"/>
            <a:ext cx="1428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Признаки текста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686304" cy="4623816"/>
          </a:xfrm>
        </p:spPr>
        <p:txBody>
          <a:bodyPr>
            <a:normAutofit fontScale="85000" lnSpcReduction="20000"/>
          </a:bodyPr>
          <a:lstStyle/>
          <a:p>
            <a:pPr marL="633222" indent="-514350">
              <a:buNone/>
            </a:pPr>
            <a:r>
              <a:rPr lang="ru-RU" sz="1900" b="1" dirty="0" smtClean="0"/>
              <a:t>1.Текст состоит из предложений.</a:t>
            </a:r>
          </a:p>
          <a:p>
            <a:pPr marL="633222" indent="-514350">
              <a:buNone/>
            </a:pPr>
            <a:r>
              <a:rPr lang="ru-RU" sz="1600" dirty="0" smtClean="0"/>
              <a:t>- Сколько предложений в стихотворении из упр. 8?</a:t>
            </a:r>
          </a:p>
          <a:p>
            <a:pPr marL="633222" indent="-514350">
              <a:buNone/>
            </a:pPr>
            <a:r>
              <a:rPr lang="ru-RU" sz="1900" b="1" dirty="0" smtClean="0"/>
              <a:t>2.Предложения в тексте связаны по смыслу.</a:t>
            </a:r>
          </a:p>
          <a:p>
            <a:pPr marL="633222" indent="-514350">
              <a:buNone/>
            </a:pPr>
            <a:r>
              <a:rPr lang="ru-RU" sz="1600" dirty="0" smtClean="0"/>
              <a:t>- Как вы это понимаете?</a:t>
            </a:r>
          </a:p>
          <a:p>
            <a:pPr marL="633222" indent="-514350">
              <a:buNone/>
            </a:pPr>
            <a:r>
              <a:rPr lang="ru-RU" sz="1600" dirty="0" smtClean="0"/>
              <a:t>- Попробуйте изменить порядок предложений в стихотворении.</a:t>
            </a:r>
          </a:p>
          <a:p>
            <a:pPr marL="633222" indent="-514350">
              <a:buNone/>
            </a:pPr>
            <a:r>
              <a:rPr lang="ru-RU" sz="1600" dirty="0" smtClean="0"/>
              <a:t>- Что получилось?</a:t>
            </a:r>
          </a:p>
          <a:p>
            <a:pPr marL="633222" indent="-514350">
              <a:buNone/>
            </a:pPr>
            <a:r>
              <a:rPr lang="ru-RU" sz="1900" b="1" dirty="0" smtClean="0"/>
              <a:t>3. В тексте о ком-то или о чём-то говорится. Это тема текста</a:t>
            </a:r>
            <a:r>
              <a:rPr lang="ru-RU" sz="1900" dirty="0" smtClean="0"/>
              <a:t>.</a:t>
            </a:r>
          </a:p>
          <a:p>
            <a:pPr marL="633222" indent="-514350">
              <a:buNone/>
            </a:pPr>
            <a:r>
              <a:rPr lang="ru-RU" sz="1600" dirty="0" smtClean="0"/>
              <a:t>- О чём говорится в стихотворении?</a:t>
            </a:r>
          </a:p>
          <a:p>
            <a:pPr marL="633222" indent="-514350">
              <a:buNone/>
            </a:pPr>
            <a:r>
              <a:rPr lang="ru-RU" sz="1600" dirty="0" smtClean="0"/>
              <a:t>- Как можно озаглавить стихотворение?</a:t>
            </a:r>
          </a:p>
          <a:p>
            <a:pPr marL="633222" indent="-514350">
              <a:buNone/>
            </a:pPr>
            <a:r>
              <a:rPr lang="ru-RU" sz="1900" b="1" dirty="0" smtClean="0"/>
              <a:t>4. Тему текста можно определить по заглавию.</a:t>
            </a:r>
          </a:p>
          <a:p>
            <a:pPr marL="633222" indent="-514350">
              <a:buNone/>
            </a:pPr>
            <a:r>
              <a:rPr lang="ru-RU" sz="1600" dirty="0" smtClean="0"/>
              <a:t>- Есть ли у стихотворения заглавие?</a:t>
            </a:r>
          </a:p>
          <a:p>
            <a:pPr marL="633222" indent="-514350">
              <a:buNone/>
            </a:pPr>
            <a:r>
              <a:rPr lang="ru-RU" sz="1600" dirty="0" smtClean="0"/>
              <a:t>- Можем ли мы определить о чём говорится  в стихотворении не прочитав его?</a:t>
            </a:r>
          </a:p>
          <a:p>
            <a:pPr marL="633222" indent="-514350">
              <a:buNone/>
            </a:pPr>
            <a:r>
              <a:rPr lang="ru-RU" sz="1900" b="1" dirty="0" smtClean="0"/>
              <a:t>5. В тексте выделяются части: начало, основная часть, концовка.</a:t>
            </a:r>
          </a:p>
          <a:p>
            <a:pPr marL="633222" indent="-514350">
              <a:buNone/>
            </a:pPr>
            <a:r>
              <a:rPr lang="ru-RU" sz="1700" dirty="0" smtClean="0"/>
              <a:t>- Найдите  эти части в стихотворении.</a:t>
            </a:r>
          </a:p>
          <a:p>
            <a:pPr marL="633222" indent="-514350">
              <a:buNone/>
            </a:pPr>
            <a:r>
              <a:rPr lang="ru-RU" sz="1900" b="1" dirty="0" smtClean="0"/>
              <a:t>6. Понять текст – значит вычитать информацию, данную в явном виде и в неявном виде, и понять его главную мысль.</a:t>
            </a:r>
          </a:p>
          <a:p>
            <a:pPr marL="633222" indent="-514350">
              <a:buNone/>
            </a:pPr>
            <a:r>
              <a:rPr lang="ru-RU" sz="1600" dirty="0" smtClean="0"/>
              <a:t>- Какая самая главная мысль в этом стихотворении?</a:t>
            </a:r>
            <a:endParaRPr lang="ru-RU" sz="1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3570" y="1785926"/>
            <a:ext cx="3043230" cy="462381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i="1" dirty="0" smtClean="0"/>
              <a:t>Закатилось солнце</a:t>
            </a:r>
          </a:p>
          <a:p>
            <a:pPr>
              <a:buNone/>
            </a:pPr>
            <a:r>
              <a:rPr lang="ru-RU" i="1" dirty="0" smtClean="0"/>
              <a:t>за лесок,</a:t>
            </a:r>
          </a:p>
          <a:p>
            <a:pPr>
              <a:buNone/>
            </a:pPr>
            <a:r>
              <a:rPr lang="ru-RU" i="1" dirty="0" smtClean="0"/>
              <a:t>стал лесок</a:t>
            </a:r>
          </a:p>
          <a:p>
            <a:pPr>
              <a:buNone/>
            </a:pPr>
            <a:r>
              <a:rPr lang="ru-RU" i="1" dirty="0" smtClean="0"/>
              <a:t>и тёмен, и высок.</a:t>
            </a:r>
          </a:p>
          <a:p>
            <a:pPr>
              <a:buNone/>
            </a:pPr>
            <a:r>
              <a:rPr lang="ru-RU" i="1" dirty="0" smtClean="0"/>
              <a:t>Кто-то притаился</a:t>
            </a:r>
          </a:p>
          <a:p>
            <a:pPr>
              <a:buNone/>
            </a:pPr>
            <a:r>
              <a:rPr lang="ru-RU" i="1" dirty="0" smtClean="0"/>
              <a:t> за сосной, </a:t>
            </a:r>
          </a:p>
          <a:p>
            <a:pPr>
              <a:buNone/>
            </a:pPr>
            <a:r>
              <a:rPr lang="ru-RU" i="1" dirty="0" smtClean="0"/>
              <a:t>Что-то прошуршало</a:t>
            </a:r>
          </a:p>
          <a:p>
            <a:pPr>
              <a:buNone/>
            </a:pPr>
            <a:r>
              <a:rPr lang="ru-RU" i="1" dirty="0" smtClean="0"/>
              <a:t>за спиной,</a:t>
            </a:r>
          </a:p>
          <a:p>
            <a:pPr>
              <a:buNone/>
            </a:pPr>
            <a:r>
              <a:rPr lang="ru-RU" i="1" dirty="0" smtClean="0"/>
              <a:t>загорелись в ёлках</a:t>
            </a:r>
          </a:p>
          <a:p>
            <a:pPr>
              <a:buNone/>
            </a:pPr>
            <a:r>
              <a:rPr lang="ru-RU" i="1" dirty="0" smtClean="0"/>
              <a:t>огоньки…</a:t>
            </a:r>
          </a:p>
          <a:p>
            <a:pPr>
              <a:buNone/>
            </a:pPr>
            <a:r>
              <a:rPr lang="ru-RU" i="1" dirty="0" smtClean="0"/>
              <a:t>Ой! –</a:t>
            </a:r>
          </a:p>
          <a:p>
            <a:pPr>
              <a:buNone/>
            </a:pPr>
            <a:r>
              <a:rPr lang="ru-RU" i="1" dirty="0" smtClean="0"/>
              <a:t>Глаза у страха</a:t>
            </a:r>
          </a:p>
          <a:p>
            <a:pPr>
              <a:buNone/>
            </a:pPr>
            <a:r>
              <a:rPr lang="ru-RU" i="1" dirty="0" smtClean="0"/>
              <a:t>велики.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2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6" dur="2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8" dur="2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6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9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4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7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1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2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3" dur="indefinit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5" dur="indefinite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7" dur="indefinite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1" dur="indefinite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2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3" dur="indefinite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2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5" dur="indefinite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2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7" dur="indefinite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2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9" dur="indefinite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2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31" dur="indefinite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35" dur="indefinite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2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37" dur="indefinite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2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39" dur="indefinite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4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7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IV. </a:t>
            </a:r>
            <a:r>
              <a:rPr lang="ru-RU" dirty="0" smtClean="0"/>
              <a:t>Словарная работа. </a:t>
            </a:r>
            <a:br>
              <a:rPr lang="ru-RU" dirty="0" smtClean="0"/>
            </a:br>
            <a:r>
              <a:rPr lang="ru-RU" dirty="0" smtClean="0"/>
              <a:t>Упражнение 9, стр. 17-18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означают слова: «закон», «правило», «правильно»?</a:t>
            </a:r>
          </a:p>
          <a:p>
            <a:r>
              <a:rPr lang="ru-RU" dirty="0" smtClean="0"/>
              <a:t>Образуйте и запишите однокоренные слова, которые отвечают на вопрос «какой?», «как?».</a:t>
            </a:r>
          </a:p>
          <a:p>
            <a:pPr>
              <a:buNone/>
            </a:pPr>
            <a:r>
              <a:rPr lang="ru-RU" dirty="0" smtClean="0"/>
              <a:t>Закон – законный, законно.</a:t>
            </a:r>
          </a:p>
          <a:p>
            <a:pPr>
              <a:buNone/>
            </a:pPr>
            <a:r>
              <a:rPr lang="ru-RU" dirty="0" smtClean="0"/>
              <a:t>Правило – правильный, правильно</a:t>
            </a:r>
            <a:endParaRPr lang="ru-RU" dirty="0"/>
          </a:p>
        </p:txBody>
      </p:sp>
      <p:sp>
        <p:nvSpPr>
          <p:cNvPr id="7" name="Дуга 6"/>
          <p:cNvSpPr/>
          <p:nvPr/>
        </p:nvSpPr>
        <p:spPr>
          <a:xfrm rot="18896517">
            <a:off x="861646" y="4260077"/>
            <a:ext cx="811608" cy="1161675"/>
          </a:xfrm>
          <a:prstGeom prst="arc">
            <a:avLst>
              <a:gd name="adj1" fmla="val 15841195"/>
              <a:gd name="adj2" fmla="val 213939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Дуга 8"/>
          <p:cNvSpPr/>
          <p:nvPr/>
        </p:nvSpPr>
        <p:spPr>
          <a:xfrm>
            <a:off x="2000232" y="4286256"/>
            <a:ext cx="928694" cy="428628"/>
          </a:xfrm>
          <a:prstGeom prst="arc">
            <a:avLst>
              <a:gd name="adj1" fmla="val 11766189"/>
              <a:gd name="adj2" fmla="val 2074459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Дуга 9"/>
          <p:cNvSpPr/>
          <p:nvPr/>
        </p:nvSpPr>
        <p:spPr>
          <a:xfrm>
            <a:off x="3571868" y="4357694"/>
            <a:ext cx="1428760" cy="1057276"/>
          </a:xfrm>
          <a:prstGeom prst="arc">
            <a:avLst>
              <a:gd name="adj1" fmla="val 14150493"/>
              <a:gd name="adj2" fmla="val 1913655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857224" y="4714884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143108" y="4714884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071934" y="4714884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571604" y="5214950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928794" y="5214950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357554" y="5214950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357818" y="5214950"/>
            <a:ext cx="1428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6572264" y="5214950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54292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V. </a:t>
            </a:r>
            <a:r>
              <a:rPr lang="ru-RU" dirty="0" smtClean="0"/>
              <a:t>Итог урока.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0" dirty="0" smtClean="0">
                <a:solidFill>
                  <a:schemeClr val="tx1"/>
                </a:solidFill>
              </a:rPr>
              <a:t>- </a:t>
            </a:r>
            <a:r>
              <a:rPr lang="ru-RU" b="0" dirty="0" smtClean="0">
                <a:solidFill>
                  <a:schemeClr val="tx1"/>
                </a:solidFill>
              </a:rPr>
              <a:t>Назовите признаки текста.</a:t>
            </a:r>
            <a:br>
              <a:rPr lang="ru-RU" b="0" dirty="0" smtClean="0">
                <a:solidFill>
                  <a:schemeClr val="tx1"/>
                </a:solidFill>
              </a:rPr>
            </a:br>
            <a:r>
              <a:rPr lang="ru-RU" b="0" dirty="0" smtClean="0">
                <a:solidFill>
                  <a:schemeClr val="tx1"/>
                </a:solidFill>
              </a:rPr>
              <a:t>- Почему это важно знать?</a:t>
            </a:r>
            <a:br>
              <a:rPr lang="ru-RU" b="0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Домашнее задание:</a:t>
            </a:r>
            <a:br>
              <a:rPr lang="ru-RU" dirty="0" smtClean="0"/>
            </a:br>
            <a:r>
              <a:rPr lang="ru-RU" b="0" dirty="0" smtClean="0">
                <a:solidFill>
                  <a:schemeClr val="tx1"/>
                </a:solidFill>
              </a:rPr>
              <a:t>упражнение 3, стр. 36-37</a:t>
            </a:r>
            <a:r>
              <a:rPr lang="en-US" b="0" dirty="0" smtClean="0">
                <a:solidFill>
                  <a:schemeClr val="tx1"/>
                </a:solidFill>
              </a:rPr>
              <a:t/>
            </a:r>
            <a:br>
              <a:rPr lang="en-US" b="0" dirty="0" smtClean="0">
                <a:solidFill>
                  <a:schemeClr val="tx1"/>
                </a:solidFill>
              </a:rPr>
            </a:br>
            <a:endParaRPr lang="ru-RU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4" name="Содержимое 3" descr="учитель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71802" y="2143116"/>
            <a:ext cx="2857520" cy="2659071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172</TotalTime>
  <Words>342</Words>
  <Application>Microsoft Office PowerPoint</Application>
  <PresentationFormat>Экран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Модульная</vt:lpstr>
      <vt:lpstr>УМК « Школа 2100»  Образовательная область: Филология  Урок 4  Тема: Что мы знаем о слове, предложении, тексте. Учебное пособие: Бунеев Р.Н., Бунеева Е.В., Пронина О.В.  «Русский язык. 3 класс. 1 часть»                      ©Шагина О.С.                п. Октябрьский, 2013г. </vt:lpstr>
      <vt:lpstr>I. Чистописание.</vt:lpstr>
      <vt:lpstr>III. Закрепление изученного. Упражнение 8, стр. 15-16</vt:lpstr>
      <vt:lpstr>Признаки текста</vt:lpstr>
      <vt:lpstr>IV. Словарная работа.  Упражнение 9, стр. 17-18</vt:lpstr>
      <vt:lpstr>V. Итог урока.  - Назовите признаки текста. - Почему это важно знать?  Домашнее задание: упражнение 3, стр. 36-37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УМК « Школа 2100»  Образовательная область: Филология  Урок 4  Тема: Что мы знаем о слове, предложении, тексте. Учебное пособие: Бунеев Р.Н., Бунеева Е.В., Пронина О.В.  «Русский язык. 2 класс. 1 часть»                      ©Шагина О.С.                п. Октябрьский, 2013г. </dc:title>
  <cp:lastModifiedBy>Admin</cp:lastModifiedBy>
  <cp:revision>16</cp:revision>
  <dcterms:modified xsi:type="dcterms:W3CDTF">2013-01-20T14:44:40Z</dcterms:modified>
</cp:coreProperties>
</file>