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8" r:id="rId2"/>
    <p:sldId id="286" r:id="rId3"/>
    <p:sldId id="288" r:id="rId4"/>
    <p:sldId id="290" r:id="rId5"/>
    <p:sldId id="289" r:id="rId6"/>
    <p:sldId id="291" r:id="rId7"/>
    <p:sldId id="283" r:id="rId8"/>
    <p:sldId id="267" r:id="rId9"/>
    <p:sldId id="269" r:id="rId10"/>
    <p:sldId id="270" r:id="rId11"/>
    <p:sldId id="271" r:id="rId12"/>
    <p:sldId id="274" r:id="rId13"/>
    <p:sldId id="272" r:id="rId14"/>
    <p:sldId id="294" r:id="rId15"/>
    <p:sldId id="295" r:id="rId16"/>
    <p:sldId id="287" r:id="rId17"/>
    <p:sldId id="277" r:id="rId18"/>
    <p:sldId id="278" r:id="rId19"/>
    <p:sldId id="280" r:id="rId20"/>
    <p:sldId id="296" r:id="rId21"/>
    <p:sldId id="281" r:id="rId22"/>
    <p:sldId id="279" r:id="rId23"/>
    <p:sldId id="297" r:id="rId24"/>
    <p:sldId id="282" r:id="rId25"/>
    <p:sldId id="275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472" autoAdjust="0"/>
    <p:restoredTop sz="94660"/>
  </p:normalViewPr>
  <p:slideViewPr>
    <p:cSldViewPr>
      <p:cViewPr>
        <p:scale>
          <a:sx n="100" d="100"/>
          <a:sy n="100" d="100"/>
        </p:scale>
        <p:origin x="-1230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09.09.2015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whee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09.09.2015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med">
    <p:whee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whee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med">
    <p:whee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09.09.2015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whee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med">
    <p:whee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whee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whee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09.09.2015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ransition spd="med">
    <p:wheel/>
  </p:transition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bimru.ru/images/article/2014/s-igr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714348" y="1357298"/>
            <a:ext cx="77153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0000" endA="300" endPos="50000" dist="60007" dir="5400000" sy="-100000" algn="bl" rotWithShape="0"/>
                </a:effectLst>
              </a:rPr>
              <a:t>Олимпийский урок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5214950"/>
            <a:ext cx="37147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Разработала </a:t>
            </a:r>
          </a:p>
          <a:p>
            <a:r>
              <a:rPr lang="ru-RU" dirty="0" smtClean="0"/>
              <a:t>учитель физической культуры </a:t>
            </a:r>
          </a:p>
          <a:p>
            <a:r>
              <a:rPr lang="en-US" dirty="0" smtClean="0"/>
              <a:t>I</a:t>
            </a:r>
            <a:r>
              <a:rPr lang="ru-RU" dirty="0" smtClean="0"/>
              <a:t> квалификационной категории </a:t>
            </a:r>
          </a:p>
          <a:p>
            <a:r>
              <a:rPr lang="ru-RU" dirty="0" smtClean="0"/>
              <a:t>МБОУ «СОШ №17»</a:t>
            </a:r>
          </a:p>
          <a:p>
            <a:r>
              <a:rPr lang="ru-RU" dirty="0" smtClean="0"/>
              <a:t>Шумская Т.В.</a:t>
            </a:r>
            <a:endParaRPr lang="ru-RU" dirty="0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1571612"/>
            <a:ext cx="685804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00CC"/>
                </a:solidFill>
              </a:rPr>
              <a:t>Синий </a:t>
            </a:r>
            <a:r>
              <a:rPr lang="en-US" sz="4000" b="1" dirty="0" smtClean="0">
                <a:solidFill>
                  <a:srgbClr val="0000CC"/>
                </a:solidFill>
              </a:rPr>
              <a:t>–</a:t>
            </a:r>
            <a:r>
              <a:rPr lang="ru-RU" sz="4000" b="1" dirty="0" smtClean="0">
                <a:solidFill>
                  <a:srgbClr val="0000CC"/>
                </a:solidFill>
              </a:rPr>
              <a:t> Европа</a:t>
            </a:r>
          </a:p>
          <a:p>
            <a:pPr algn="ctr"/>
            <a:r>
              <a:rPr lang="ru-RU" sz="4000" b="1" dirty="0" smtClean="0">
                <a:solidFill>
                  <a:srgbClr val="000000"/>
                </a:solidFill>
              </a:rPr>
              <a:t>Черный – Африка</a:t>
            </a:r>
          </a:p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Красный </a:t>
            </a:r>
            <a:r>
              <a:rPr lang="en-US" sz="4000" b="1" dirty="0" smtClean="0">
                <a:solidFill>
                  <a:srgbClr val="FF0000"/>
                </a:solidFill>
              </a:rPr>
              <a:t>– </a:t>
            </a:r>
            <a:r>
              <a:rPr lang="ru-RU" sz="4000" b="1" dirty="0" smtClean="0">
                <a:solidFill>
                  <a:srgbClr val="FF0000"/>
                </a:solidFill>
              </a:rPr>
              <a:t>Америка</a:t>
            </a:r>
            <a:endParaRPr lang="en-US" sz="40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4000" b="1" dirty="0" smtClean="0">
                <a:solidFill>
                  <a:srgbClr val="FFFF00"/>
                </a:solidFill>
              </a:rPr>
              <a:t>Желтый</a:t>
            </a:r>
            <a:r>
              <a:rPr lang="en-US" sz="4000" b="1" dirty="0" smtClean="0">
                <a:solidFill>
                  <a:srgbClr val="FFFF00"/>
                </a:solidFill>
              </a:rPr>
              <a:t> – </a:t>
            </a:r>
            <a:r>
              <a:rPr lang="ru-RU" sz="4000" b="1" dirty="0" smtClean="0">
                <a:solidFill>
                  <a:srgbClr val="FFFF00"/>
                </a:solidFill>
              </a:rPr>
              <a:t>Азия</a:t>
            </a:r>
            <a:endParaRPr lang="en-US" sz="4000" b="1" dirty="0" smtClean="0">
              <a:solidFill>
                <a:srgbClr val="FFFF00"/>
              </a:solidFill>
            </a:endParaRPr>
          </a:p>
          <a:p>
            <a:pPr algn="ctr"/>
            <a:r>
              <a:rPr lang="ru-RU" sz="4000" b="1" dirty="0" smtClean="0">
                <a:solidFill>
                  <a:srgbClr val="009900"/>
                </a:solidFill>
              </a:rPr>
              <a:t>Зеленый </a:t>
            </a:r>
            <a:r>
              <a:rPr lang="en-US" sz="4000" b="1" dirty="0" smtClean="0">
                <a:solidFill>
                  <a:srgbClr val="009900"/>
                </a:solidFill>
              </a:rPr>
              <a:t>– </a:t>
            </a:r>
            <a:r>
              <a:rPr lang="ru-RU" sz="4000" b="1" dirty="0" smtClean="0">
                <a:solidFill>
                  <a:srgbClr val="009900"/>
                </a:solidFill>
              </a:rPr>
              <a:t>Австралия</a:t>
            </a:r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itiu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214290"/>
            <a:ext cx="8178827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57158" y="2071678"/>
            <a:ext cx="850112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3200" b="1" dirty="0" smtClean="0">
                <a:ln w="12700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Олимпийский девиз </a:t>
            </a:r>
          </a:p>
          <a:p>
            <a:pPr algn="ctr">
              <a:lnSpc>
                <a:spcPct val="80000"/>
              </a:lnSpc>
            </a:pPr>
            <a:endParaRPr lang="ru-RU" sz="3200" b="1" dirty="0" smtClean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r>
              <a:rPr lang="ru-RU" sz="3200" b="1" dirty="0" smtClean="0">
                <a:ln w="12700">
                  <a:solidFill>
                    <a:schemeClr val="bg2">
                      <a:lumMod val="7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Дословно это значит </a:t>
            </a:r>
          </a:p>
          <a:p>
            <a:pPr algn="ctr">
              <a:lnSpc>
                <a:spcPct val="80000"/>
              </a:lnSpc>
            </a:pPr>
            <a:r>
              <a:rPr lang="ru-RU" sz="3200" b="1" dirty="0" smtClean="0">
                <a:ln w="12700">
                  <a:solidFill>
                    <a:schemeClr val="bg2">
                      <a:lumMod val="7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«Быстрее, выше, храбрее». </a:t>
            </a:r>
          </a:p>
          <a:p>
            <a:pPr algn="ctr">
              <a:lnSpc>
                <a:spcPct val="80000"/>
              </a:lnSpc>
            </a:pPr>
            <a:r>
              <a:rPr lang="ru-RU" sz="3200" b="1" dirty="0" smtClean="0">
                <a:ln w="12700">
                  <a:solidFill>
                    <a:schemeClr val="bg2">
                      <a:lumMod val="7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Однако более распространенным является перевод </a:t>
            </a:r>
          </a:p>
          <a:p>
            <a:pPr algn="ctr">
              <a:lnSpc>
                <a:spcPct val="80000"/>
              </a:lnSpc>
            </a:pPr>
            <a:r>
              <a:rPr lang="ru-RU" sz="3200" b="1" dirty="0" smtClean="0">
                <a:ln w="18000">
                  <a:solidFill>
                    <a:srgbClr val="C000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«Быстрее, выше, сильнее» </a:t>
            </a:r>
            <a:endParaRPr lang="ru-RU" sz="3200" dirty="0" smtClean="0">
              <a:ln w="18000">
                <a:solidFill>
                  <a:srgbClr val="C00000"/>
                </a:solidFill>
                <a:prstDash val="solid"/>
                <a:miter lim="800000"/>
              </a:ln>
              <a:solidFill>
                <a:srgbClr val="C00000"/>
              </a:solidFill>
            </a:endParaRPr>
          </a:p>
          <a:p>
            <a:pPr algn="ctr">
              <a:lnSpc>
                <a:spcPct val="80000"/>
              </a:lnSpc>
            </a:pPr>
            <a:r>
              <a:rPr lang="ru-RU" sz="3200" b="1" dirty="0" smtClean="0">
                <a:ln w="12700">
                  <a:solidFill>
                    <a:schemeClr val="bg2">
                      <a:lumMod val="7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Эти слова понравились Кубертену и он посчитал, что именно эти слова отражают цель атлетов всего мира.</a:t>
            </a:r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357158" y="1285860"/>
            <a:ext cx="8643998" cy="557214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 i="1" dirty="0" smtClean="0">
                <a:solidFill>
                  <a:schemeClr val="hlink"/>
                </a:solidFill>
              </a:rPr>
              <a:t>     </a:t>
            </a:r>
            <a:endParaRPr lang="ru-RU" sz="2400" dirty="0" smtClean="0"/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9" y="-171450"/>
            <a:ext cx="8643997" cy="1314434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/>
              </a:rPr>
              <a:t>Олимпийская</a:t>
            </a:r>
            <a:r>
              <a:rPr lang="ru-RU" b="1" dirty="0" smtClean="0"/>
              <a:t> </a:t>
            </a:r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/>
              </a:rPr>
              <a:t>клятва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1071547"/>
            <a:ext cx="871543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В 1913 году  Пьер де Кубертен предложил Международному олимпийскому комитету возродить ритуал олимпийской клятвы и разработал её текст.</a:t>
            </a:r>
          </a:p>
          <a:p>
            <a:endParaRPr lang="ru-RU" dirty="0" smtClean="0"/>
          </a:p>
          <a:p>
            <a:r>
              <a:rPr lang="ru-RU" dirty="0" smtClean="0"/>
              <a:t> </a:t>
            </a:r>
            <a:r>
              <a:rPr lang="ru-RU" u="sng" dirty="0" smtClean="0"/>
              <a:t>Олимпийская клятва спортсменов: </a:t>
            </a:r>
            <a:r>
              <a:rPr lang="ru-RU" dirty="0" smtClean="0">
                <a:solidFill>
                  <a:srgbClr val="C00000"/>
                </a:solidFill>
              </a:rPr>
              <a:t>«От имени всех спортсменов я обещаю, что мы будем участвовать в этих Олимпийских играх, уважая и соблюдая правила, по которым они проводятся, в истинно спортивном духе, во славу спорта и во имя чести своих команд».</a:t>
            </a:r>
          </a:p>
          <a:p>
            <a:endParaRPr lang="ru-RU" dirty="0" smtClean="0">
              <a:solidFill>
                <a:srgbClr val="C00000"/>
              </a:solidFill>
            </a:endParaRPr>
          </a:p>
          <a:p>
            <a:r>
              <a:rPr lang="ru-RU" dirty="0" smtClean="0"/>
              <a:t>В 2000 году на Олимпиаде в Сиднее в текст клятвы были внесены слова о неиспользовании допинга в соревнованиях.</a:t>
            </a:r>
          </a:p>
          <a:p>
            <a:endParaRPr lang="ru-RU" dirty="0" smtClean="0">
              <a:solidFill>
                <a:srgbClr val="C00000"/>
              </a:solidFill>
            </a:endParaRPr>
          </a:p>
          <a:p>
            <a:r>
              <a:rPr lang="ru-RU" u="sng" dirty="0" smtClean="0"/>
              <a:t>Олимпийская клятва судей: </a:t>
            </a:r>
            <a:r>
              <a:rPr lang="ru-RU" dirty="0" smtClean="0">
                <a:solidFill>
                  <a:srgbClr val="C00000"/>
                </a:solidFill>
              </a:rPr>
              <a:t>«От имени всех судей и официальных лиц я обещаю, что мы будем выполнять наши обязанности на этих Олимпийских играх с полной беспристрастностью, уважая и соблюдая правила, по которым они проводятся, в истинно спортивном духе».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azerros.ru/uploads/posts/2013-09/1380473888_966625227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1928803"/>
            <a:ext cx="7858180" cy="47149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85728"/>
            <a:ext cx="8686800" cy="1571636"/>
          </a:xfrm>
        </p:spPr>
        <p:txBody>
          <a:bodyPr>
            <a:noAutofit/>
          </a:bodyPr>
          <a:lstStyle/>
          <a:p>
            <a:pPr algn="ctr"/>
            <a:r>
              <a:rPr lang="ru-RU" sz="1500" spc="0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/>
                <a:latin typeface="+mn-lt"/>
              </a:rPr>
              <a:t>Ритуал зажжения священного огня происходит от древних греков и был возобновлен Кубертеном в 1912 году. Факел зажигают в Олимпии направленным пучком солнечных лучей, образованных вогнутым зеркалом. Олимпийский огонь символизирует чистоту, попытку совершенствования и борьбу за победу, а также мир и дружбу. Олимпийский факел доставляется на главный стадион Игр во время церемонии открытия, где с помощью него зажигается огонь в специальной чаше на стадионе. Олимпийский огонь горит до закрытия Олимпиады </a:t>
            </a:r>
            <a:endParaRPr lang="ru-RU" sz="1500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/>
              <a:latin typeface="+mn-lt"/>
            </a:endParaRPr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rg.ru/i/gallery/14aea310/100adfbf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52"/>
            <a:ext cx="4071966" cy="3143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7" name="Рисунок 6" descr="http://n1s2.hsmedia.ru/58/b0/cc/58b0cc7ef5f286f5cb5bff15a8e545d1/744x478_0x59f91261_4661655611392902546.jpe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643314"/>
            <a:ext cx="4357686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" name="Рисунок 9" descr="http://cs312227.vk.me/v312227622/4b10/uHM5fEgxtl4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3571876"/>
            <a:ext cx="4500593" cy="3000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3" name="Рисунок 12" descr="http://www.interfax.ru/ftproot/photos/photostory/2014/02/09/600kon5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4844" y="142852"/>
            <a:ext cx="4429156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/>
          <p:cNvSpPr txBox="1"/>
          <p:nvPr/>
        </p:nvSpPr>
        <p:spPr>
          <a:xfrm>
            <a:off x="285720" y="285728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Виктор Анн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2571736" y="3786190"/>
            <a:ext cx="1500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Юлия Липницкая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5143504" y="2214554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Ольга Граф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7358082" y="3929066"/>
            <a:ext cx="1500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Евгений </a:t>
            </a:r>
            <a:r>
              <a:rPr lang="ru-RU" dirty="0" err="1" smtClean="0"/>
              <a:t>Гараничев</a:t>
            </a:r>
            <a:endParaRPr lang="ru-RU" dirty="0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celebmafia.com/wp-content/uploads/2014/02/adelina-sotnikova-women-s-figure-skating-free-program-2014-sochi-winter-olympics_58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571480"/>
            <a:ext cx="4071934" cy="53578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" name="Рисунок 4" descr="http://www.interfax.ru/ftproot/textphotos/2014/02/15/sk6_600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0"/>
            <a:ext cx="4857784" cy="32861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http://ss.sport-express.ru/userfiles/press/4/40797/56689_345px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72" y="3429000"/>
            <a:ext cx="4857752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928662" y="5357826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Аделина Сотникова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7358082" y="2500307"/>
            <a:ext cx="1500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Николай Олюнин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7429520" y="3571877"/>
            <a:ext cx="1428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Евгений Плющенко</a:t>
            </a:r>
            <a:endParaRPr lang="ru-RU" dirty="0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ло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500702"/>
            <a:ext cx="8229600" cy="121444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b="1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Наши  чемпионы</a:t>
            </a:r>
            <a:br>
              <a:rPr lang="ru-RU" sz="6000" b="1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700" b="1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учащиеся  начальной  школы  МБОУ «СОШ №17»</a:t>
            </a:r>
            <a:endParaRPr lang="ru-RU" sz="2700" b="1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85723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cap="none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b="1" cap="none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4700" b="1" cap="none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Олимпийский  огонь</a:t>
            </a:r>
            <a:endParaRPr lang="ru-RU" sz="4700" b="1" cap="none" dirty="0">
              <a:ln w="12700">
                <a:solidFill>
                  <a:schemeClr val="tx1"/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Содержимое 5" descr="Рисунок1саопл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1000108"/>
            <a:ext cx="8001056" cy="5317776"/>
          </a:xfrm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Рисунок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142852"/>
            <a:ext cx="4657344" cy="315772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14686"/>
            <a:ext cx="8229600" cy="50006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Открытие  Олимпийского  урока</a:t>
            </a:r>
            <a:endParaRPr lang="ru-RU" sz="3600" b="1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8" name="Рисунок 7" descr="го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8" y="142852"/>
            <a:ext cx="4370832" cy="3157728"/>
          </a:xfrm>
          <a:prstGeom prst="rect">
            <a:avLst/>
          </a:prstGeom>
        </p:spPr>
      </p:pic>
      <p:pic>
        <p:nvPicPr>
          <p:cNvPr id="9" name="Рисунок 8" descr="нрш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44" y="3643314"/>
            <a:ext cx="4584192" cy="3084576"/>
          </a:xfrm>
          <a:prstGeom prst="rect">
            <a:avLst/>
          </a:prstGeom>
        </p:spPr>
      </p:pic>
      <p:pic>
        <p:nvPicPr>
          <p:cNvPr id="10" name="Рисунок 9" descr="щ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3438" y="3643314"/>
            <a:ext cx="4370832" cy="3084576"/>
          </a:xfrm>
          <a:prstGeom prst="rect">
            <a:avLst/>
          </a:prstGeom>
        </p:spPr>
      </p:pic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876" y="214290"/>
            <a:ext cx="4157472" cy="2731008"/>
          </a:xfrm>
          <a:prstGeom prst="rect">
            <a:avLst/>
          </a:prstGeom>
        </p:spPr>
      </p:pic>
      <p:pic>
        <p:nvPicPr>
          <p:cNvPr id="6" name="Рисунок 5" descr="з0г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214290"/>
            <a:ext cx="4370832" cy="2731008"/>
          </a:xfrm>
          <a:prstGeom prst="rect">
            <a:avLst/>
          </a:prstGeom>
        </p:spPr>
      </p:pic>
      <p:pic>
        <p:nvPicPr>
          <p:cNvPr id="4099" name="Picture 3" descr="C:\Users\Мама\Desktop\Школа. Текущие документы\педчтения фото\P11404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5400000">
            <a:off x="357170" y="3214674"/>
            <a:ext cx="4071942" cy="32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C:\Users\Мама\Desktop\Школа. Текущие документы\педчтения фото\P114040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5072078" y="3214674"/>
            <a:ext cx="4071942" cy="32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85720" y="285728"/>
            <a:ext cx="8572560" cy="6072230"/>
          </a:xfrm>
        </p:spPr>
        <p:txBody>
          <a:bodyPr/>
          <a:lstStyle/>
          <a:p>
            <a:pPr marL="85725" indent="276225">
              <a:buNone/>
            </a:pP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Цель </a:t>
            </a: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проекта:</a:t>
            </a:r>
            <a:endParaRPr lang="ru-RU" sz="28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dirty="0" smtClean="0"/>
              <a:t>формирование разносторонней, физически развитой личности, способной активно использовать ценности физической культуры для укрепления и длительного сохранения собственного здоровья, оптимизации трудовой деятельности и организации активного отдыха. </a:t>
            </a:r>
          </a:p>
          <a:p>
            <a:pPr marL="180975" indent="354013">
              <a:buNone/>
            </a:pPr>
            <a:endParaRPr lang="ru-RU" dirty="0"/>
          </a:p>
        </p:txBody>
      </p:sp>
      <p:pic>
        <p:nvPicPr>
          <p:cNvPr id="4" name="Рисунок 3" descr="Рисунок1ап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794" y="3071810"/>
            <a:ext cx="5154561" cy="3443748"/>
          </a:xfrm>
          <a:prstGeom prst="rect">
            <a:avLst/>
          </a:prstGeom>
        </p:spPr>
      </p:pic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ап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9124" y="214290"/>
            <a:ext cx="4584192" cy="3011424"/>
          </a:xfrm>
          <a:prstGeom prst="rect">
            <a:avLst/>
          </a:prstGeom>
        </p:spPr>
      </p:pic>
      <p:pic>
        <p:nvPicPr>
          <p:cNvPr id="8" name="Рисунок 7" descr="ол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214290"/>
            <a:ext cx="4443984" cy="301142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14282" y="3000372"/>
            <a:ext cx="87154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Практическое задание: футбол</a:t>
            </a:r>
            <a:endParaRPr lang="ru-RU" sz="3200" dirty="0"/>
          </a:p>
        </p:txBody>
      </p:sp>
      <p:pic>
        <p:nvPicPr>
          <p:cNvPr id="10" name="Рисунок 9" descr="пр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44" y="3571876"/>
            <a:ext cx="4443984" cy="3084576"/>
          </a:xfrm>
          <a:prstGeom prst="rect">
            <a:avLst/>
          </a:prstGeom>
        </p:spPr>
      </p:pic>
      <p:pic>
        <p:nvPicPr>
          <p:cNvPr id="11" name="Рисунок 10" descr="ав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7686" y="3571876"/>
            <a:ext cx="4657344" cy="3084576"/>
          </a:xfrm>
          <a:prstGeom prst="rect">
            <a:avLst/>
          </a:prstGeom>
        </p:spPr>
      </p:pic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4143380"/>
            <a:ext cx="8572528" cy="2071702"/>
          </a:xfrm>
        </p:spPr>
        <p:txBody>
          <a:bodyPr>
            <a:normAutofit/>
          </a:bodyPr>
          <a:lstStyle/>
          <a:p>
            <a:pPr algn="ctr"/>
            <a:r>
              <a:rPr lang="ru-RU" sz="3600" b="1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Теоретическое задание: из списка выбрать и отметить 10 летних (зимних) видов спорта</a:t>
            </a:r>
            <a:endParaRPr lang="ru-RU" sz="3600" b="1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Рисунок 4" descr="фы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1000108"/>
            <a:ext cx="4657344" cy="3297936"/>
          </a:xfrm>
          <a:prstGeom prst="rect">
            <a:avLst/>
          </a:prstGeom>
        </p:spPr>
      </p:pic>
      <p:pic>
        <p:nvPicPr>
          <p:cNvPr id="6" name="Рисунок 5" descr="ыв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6" y="500042"/>
            <a:ext cx="4230624" cy="3297936"/>
          </a:xfrm>
          <a:prstGeom prst="rect">
            <a:avLst/>
          </a:prstGeom>
        </p:spPr>
      </p:pic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к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3438" y="142852"/>
            <a:ext cx="4297680" cy="3157728"/>
          </a:xfrm>
          <a:prstGeom prst="rect">
            <a:avLst/>
          </a:prstGeom>
        </p:spPr>
      </p:pic>
      <p:pic>
        <p:nvPicPr>
          <p:cNvPr id="7" name="Рисунок 6" descr="й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142852"/>
            <a:ext cx="4443984" cy="315772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071810"/>
            <a:ext cx="9144000" cy="642942"/>
          </a:xfrm>
        </p:spPr>
        <p:txBody>
          <a:bodyPr>
            <a:noAutofit/>
          </a:bodyPr>
          <a:lstStyle/>
          <a:p>
            <a:pPr algn="ctr"/>
            <a:r>
              <a:rPr lang="ru-RU" sz="3200" b="1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Практическое задание: баскетбол</a:t>
            </a:r>
            <a:endParaRPr lang="ru-RU" sz="3200" b="1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9" name="Рисунок 8" descr="л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44" y="3714752"/>
            <a:ext cx="4517136" cy="3011424"/>
          </a:xfrm>
          <a:prstGeom prst="rect">
            <a:avLst/>
          </a:prstGeom>
        </p:spPr>
      </p:pic>
      <p:pic>
        <p:nvPicPr>
          <p:cNvPr id="10" name="Рисунок 9" descr="м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0562" y="3714752"/>
            <a:ext cx="4443984" cy="3011424"/>
          </a:xfrm>
          <a:prstGeom prst="rect">
            <a:avLst/>
          </a:prstGeom>
        </p:spPr>
      </p:pic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4429124" y="142853"/>
            <a:ext cx="4572032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Теоретическое задание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1.Какие качества помогают победить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личном первенстве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(обведите 10 качеств)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2.Какие качества мешают победить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соревнованиях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lang="ru-RU" sz="20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обведите 10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качеств)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3.Какие качества помогают победить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командном первенстве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(обведите 10 качеств)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43042" y="3429000"/>
            <a:ext cx="721523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/>
              <a:t>Взаимопомощь		12. Старание</a:t>
            </a:r>
          </a:p>
          <a:p>
            <a:pPr marL="342900" indent="-342900">
              <a:buAutoNum type="arabicPeriod"/>
            </a:pPr>
            <a:r>
              <a:rPr lang="ru-RU" dirty="0" smtClean="0"/>
              <a:t>Озлобленность		13. Лень</a:t>
            </a:r>
          </a:p>
          <a:p>
            <a:pPr marL="342900" indent="-342900">
              <a:buAutoNum type="arabicPeriod"/>
            </a:pPr>
            <a:r>
              <a:rPr lang="ru-RU" dirty="0" smtClean="0"/>
              <a:t>Уверенность			14. Паника</a:t>
            </a:r>
          </a:p>
          <a:p>
            <a:pPr marL="342900" indent="-342900">
              <a:buAutoNum type="arabicPeriod"/>
            </a:pPr>
            <a:r>
              <a:rPr lang="ru-RU" dirty="0" smtClean="0"/>
              <a:t>Рассеянность			15. Сила</a:t>
            </a:r>
          </a:p>
          <a:p>
            <a:pPr marL="342900" indent="-342900">
              <a:buAutoNum type="arabicPeriod"/>
            </a:pPr>
            <a:r>
              <a:rPr lang="ru-RU" dirty="0" smtClean="0"/>
              <a:t>Настойчивость		16. Смекалка</a:t>
            </a:r>
          </a:p>
          <a:p>
            <a:pPr marL="342900" indent="-342900">
              <a:buAutoNum type="arabicPeriod"/>
            </a:pPr>
            <a:r>
              <a:rPr lang="ru-RU" dirty="0" smtClean="0"/>
              <a:t>Терпеливость			17. Обиды</a:t>
            </a:r>
          </a:p>
          <a:p>
            <a:pPr marL="342900" indent="-342900">
              <a:buAutoNum type="arabicPeriod"/>
            </a:pPr>
            <a:r>
              <a:rPr lang="ru-RU" dirty="0" smtClean="0"/>
              <a:t>Равнодушие			18. Быстрота</a:t>
            </a:r>
          </a:p>
          <a:p>
            <a:pPr marL="342900" indent="-342900">
              <a:buAutoNum type="arabicPeriod"/>
            </a:pPr>
            <a:r>
              <a:rPr lang="ru-RU" dirty="0" smtClean="0"/>
              <a:t>Взаимовыручка		19. Усердие</a:t>
            </a:r>
          </a:p>
          <a:p>
            <a:pPr marL="342900" indent="-342900">
              <a:buAutoNum type="arabicPeriod"/>
            </a:pPr>
            <a:r>
              <a:rPr lang="ru-RU" dirty="0" smtClean="0"/>
              <a:t>Сплоченность			20. Трусость</a:t>
            </a:r>
          </a:p>
          <a:p>
            <a:pPr marL="342900" indent="-342900">
              <a:buAutoNum type="arabicPeriod"/>
            </a:pPr>
            <a:r>
              <a:rPr lang="ru-RU" dirty="0" smtClean="0"/>
              <a:t>Стремление к победе		21. Зависть</a:t>
            </a:r>
          </a:p>
          <a:p>
            <a:pPr marL="342900" indent="-342900">
              <a:buAutoNum type="arabicPeriod"/>
            </a:pPr>
            <a:r>
              <a:rPr lang="ru-RU" dirty="0" smtClean="0"/>
              <a:t>Трудолюбие			22. Страх</a:t>
            </a:r>
          </a:p>
          <a:p>
            <a:pPr marL="342900" indent="-342900">
              <a:buAutoNum type="arabicPeriod"/>
            </a:pPr>
            <a:endParaRPr lang="ru-RU" dirty="0"/>
          </a:p>
        </p:txBody>
      </p:sp>
      <p:pic>
        <p:nvPicPr>
          <p:cNvPr id="5" name="Рисунок 4" descr="ор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2852"/>
            <a:ext cx="4443984" cy="3297936"/>
          </a:xfrm>
          <a:prstGeom prst="rect">
            <a:avLst/>
          </a:prstGeom>
        </p:spPr>
      </p:pic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т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9124" y="214290"/>
            <a:ext cx="4584192" cy="2731008"/>
          </a:xfrm>
          <a:prstGeom prst="rect">
            <a:avLst/>
          </a:prstGeom>
        </p:spPr>
      </p:pic>
      <p:pic>
        <p:nvPicPr>
          <p:cNvPr id="7" name="Рисунок 6" descr="с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214290"/>
            <a:ext cx="4370832" cy="273100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14620"/>
            <a:ext cx="9144000" cy="785818"/>
          </a:xfrm>
          <a:ln>
            <a:noFill/>
          </a:ln>
        </p:spPr>
        <p:txBody>
          <a:bodyPr/>
          <a:lstStyle/>
          <a:p>
            <a:pPr algn="ctr"/>
            <a:r>
              <a:rPr lang="ru-RU" b="1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Награждение победителей</a:t>
            </a:r>
            <a:endParaRPr lang="ru-RU" b="1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9" name="Рисунок 8" descr="у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3500438"/>
            <a:ext cx="4297680" cy="3157728"/>
          </a:xfrm>
          <a:prstGeom prst="rect">
            <a:avLst/>
          </a:prstGeom>
        </p:spPr>
      </p:pic>
      <p:pic>
        <p:nvPicPr>
          <p:cNvPr id="10" name="Рисунок 9" descr="х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9124" y="3500438"/>
            <a:ext cx="4500594" cy="3159442"/>
          </a:xfrm>
          <a:prstGeom prst="rect">
            <a:avLst/>
          </a:prstGeom>
        </p:spPr>
      </p:pic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вапр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2852"/>
            <a:ext cx="9144000" cy="6715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428728" y="142852"/>
            <a:ext cx="65008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/>
              <a:t>Спасибо за внимание!</a:t>
            </a:r>
            <a:endParaRPr lang="ru-RU" sz="4400" dirty="0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357166"/>
            <a:ext cx="8472518" cy="628654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Задачи 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проекта:</a:t>
            </a:r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lvl="0"/>
            <a:r>
              <a:rPr lang="ru-RU" dirty="0" smtClean="0"/>
              <a:t>укрепление здоровья, улучшение осанки, профилактика плоскостопия, содействие гармоничному физическому, нравственному и социальному развитию, успешному обучению;</a:t>
            </a:r>
          </a:p>
          <a:p>
            <a:pPr lvl="0"/>
            <a:r>
              <a:rPr lang="ru-RU" dirty="0" smtClean="0"/>
              <a:t>овладение школой движений;</a:t>
            </a:r>
          </a:p>
          <a:p>
            <a:pPr lvl="0"/>
            <a:r>
              <a:rPr lang="ru-RU" dirty="0" smtClean="0"/>
              <a:t>развитие координационных и кондиционных способностей;</a:t>
            </a:r>
          </a:p>
          <a:p>
            <a:pPr lvl="0"/>
            <a:r>
              <a:rPr lang="ru-RU" dirty="0" smtClean="0"/>
              <a:t>выработка представлений об основных видах спорта, о соблюдении правил техники безопасности во время занятий;</a:t>
            </a:r>
          </a:p>
          <a:p>
            <a:pPr lvl="0"/>
            <a:r>
              <a:rPr lang="ru-RU" dirty="0" smtClean="0"/>
              <a:t>формирование установки на сохранение и укрепление здоровья, навыков здорового и безопасного образа жизни;</a:t>
            </a:r>
          </a:p>
          <a:p>
            <a:r>
              <a:rPr lang="ru-RU" dirty="0" smtClean="0"/>
              <a:t>воспитание дисциплинированности, доброжелательного отношения к товарищам, честности, отзывчивости, смелости во время выполнения физических упражнений, содействие развитию психических процессов в ходе двигательной деятельности.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500174"/>
            <a:ext cx="8258204" cy="5072098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Личностные:</a:t>
            </a:r>
            <a:endParaRPr lang="ru-RU" sz="28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lvl="0"/>
            <a:r>
              <a:rPr lang="ru-RU" sz="2800" dirty="0" smtClean="0"/>
              <a:t>формирование чувства гордости за свою Родину, российский народ и историю России, осознание своей этнической и национальной принадлежности;</a:t>
            </a:r>
          </a:p>
          <a:p>
            <a:pPr lvl="0"/>
            <a:r>
              <a:rPr lang="ru-RU" sz="2800" dirty="0" smtClean="0"/>
              <a:t>развитие этических чувств, доброжелательности и эмоционально-нравственной отзывчивости, понимания и сопереживания</a:t>
            </a:r>
          </a:p>
          <a:p>
            <a:pPr lvl="0"/>
            <a:r>
              <a:rPr lang="ru-RU" sz="2800" dirty="0" smtClean="0"/>
              <a:t>развитие навыков сотрудничества со сверстниками и взрослыми в разных социальных ситуациях, умение не создавать конфликты и находить выходы из спорных ситуаций;</a:t>
            </a:r>
          </a:p>
          <a:p>
            <a:pPr lvl="0"/>
            <a:r>
              <a:rPr lang="ru-RU" sz="2800" dirty="0" smtClean="0"/>
              <a:t> развитие самостоятельности и личной ответственности за свои поступки на основе представлений о нравственных нормах, социальной справедливости и свободы;</a:t>
            </a:r>
          </a:p>
          <a:p>
            <a:pPr lvl="0"/>
            <a:r>
              <a:rPr lang="ru-RU" sz="2800" dirty="0" smtClean="0"/>
              <a:t>формирование установки на безопасный, здоровый образ жизни.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584"/>
          </a:xfrm>
        </p:spPr>
        <p:txBody>
          <a:bodyPr/>
          <a:lstStyle/>
          <a:p>
            <a:pPr algn="ctr"/>
            <a:r>
              <a:rPr lang="ru-RU" b="1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Планируемые результаты</a:t>
            </a:r>
            <a:endParaRPr lang="ru-RU" b="1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14282" y="285728"/>
            <a:ext cx="8643998" cy="585791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Метапредметные:</a:t>
            </a:r>
            <a:endParaRPr lang="ru-RU" sz="16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lvl="0"/>
            <a:r>
              <a:rPr lang="ru-RU" sz="1600" dirty="0" smtClean="0"/>
              <a:t>овладение способностью принимать и сохранять цели и задачи учебной деятельности, поиска средств её осуществления;</a:t>
            </a:r>
          </a:p>
          <a:p>
            <a:pPr lvl="0"/>
            <a:r>
              <a:rPr lang="ru-RU" sz="1600" dirty="0" smtClean="0"/>
              <a:t>формирование умения планировать, контролировать и оценивать учебные действия в соответствии с поставленной задачей и условиями её реализации; определять наиболее эффективные способы достижения результата;</a:t>
            </a:r>
          </a:p>
          <a:p>
            <a:pPr lvl="0"/>
            <a:r>
              <a:rPr lang="ru-RU" sz="1600" dirty="0" smtClean="0"/>
              <a:t>определение общей цели и путей её достижения; умение договариваться о распределении функций и ролей в совместной деятельности; осуществлять взаимный контроль в совместной деятельности, адекватно оценивать собственное поведение и поведение окружающих;</a:t>
            </a:r>
          </a:p>
          <a:p>
            <a:pPr lvl="0"/>
            <a:r>
              <a:rPr lang="ru-RU" sz="1600" dirty="0" smtClean="0"/>
              <a:t>готовность конструктивно разрешать конфликты посредством учёта интересов сторон и сотрудничества. </a:t>
            </a:r>
          </a:p>
          <a:p>
            <a:pPr>
              <a:buNone/>
            </a:pP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Предметные:</a:t>
            </a:r>
            <a:endParaRPr lang="ru-RU" sz="16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lvl="0"/>
            <a:r>
              <a:rPr lang="ru-RU" sz="1600" dirty="0" smtClean="0"/>
              <a:t>формирование первоначальных представлений о значении физической культуры для укрепления здоровья человека (физического, социального и психического), о её позитивном влиянии на развитие человека (физическое, интеллектуальное, эмоциональное, социальное), о физической культуре и здоровье как факторах успешной учёбы и социализации;</a:t>
            </a:r>
          </a:p>
          <a:p>
            <a:pPr lvl="0"/>
            <a:r>
              <a:rPr lang="ru-RU" sz="1600" dirty="0" smtClean="0"/>
              <a:t>овладение умениями организовывать здоровьесберегающую жизнедеятельность (режим дня, утренняя зарядка, оздоровительные мероприятия, подвижные игры и т.д.);</a:t>
            </a:r>
          </a:p>
          <a:p>
            <a:pPr lvl="0"/>
            <a:r>
              <a:rPr lang="ru-RU" sz="1600" dirty="0" smtClean="0"/>
              <a:t>формирование навыка систематического наблюдения за своим физическим состоянием, величиной физических нагрузок, данными мониторинга здоровья (рост, масса тела и др.), показателями развития основных физических качеств.</a:t>
            </a:r>
          </a:p>
          <a:p>
            <a:endParaRPr lang="ru-RU" sz="1600" dirty="0"/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1пнрщз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51" y="121920"/>
            <a:ext cx="9039497" cy="661416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4929198"/>
            <a:ext cx="8229600" cy="1219200"/>
          </a:xfrm>
        </p:spPr>
        <p:txBody>
          <a:bodyPr>
            <a:noAutofit/>
          </a:bodyPr>
          <a:lstStyle/>
          <a:p>
            <a:pPr algn="ctr"/>
            <a:r>
              <a:rPr lang="ru-RU" sz="6000" b="1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Олимпийский урок</a:t>
            </a:r>
            <a:endParaRPr lang="ru-RU" sz="6000" b="1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Барон Пьер де Кубертен (Pierre de Coubertin), президент международного... :: Изображение T011-5129 :: FOTODOM"/>
          <p:cNvPicPr>
            <a:picLocks noGrp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 bwMode="auto">
          <a:xfrm>
            <a:off x="4429124" y="1571612"/>
            <a:ext cx="3762375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000240"/>
            <a:ext cx="3328982" cy="3571900"/>
          </a:xfrm>
        </p:spPr>
        <p:txBody>
          <a:bodyPr/>
          <a:lstStyle/>
          <a:p>
            <a:pPr algn="ctr"/>
            <a:r>
              <a:rPr lang="ru-RU" sz="1800" dirty="0" smtClean="0">
                <a:solidFill>
                  <a:schemeClr val="tx1"/>
                </a:solidFill>
              </a:rPr>
              <a:t>был определен в 1896 году основателем современных Игр бароном Пьером де Кубертеном. «Самое важное в Олимпийских играх – не победа, а участие, также как в жизни самое главное – не триумф, а борьба».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458200" cy="642942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ln>
                  <a:solidFill>
                    <a:srgbClr val="002060"/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3600" dirty="0" smtClean="0">
                <a:ln>
                  <a:solidFill>
                    <a:srgbClr val="002060"/>
                  </a:solidFill>
                </a:ln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600" dirty="0" smtClean="0">
                <a:ln w="12700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4000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Олимпийский принцип</a:t>
            </a:r>
            <a:endParaRPr lang="ru-RU" sz="3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142844" y="2500306"/>
            <a:ext cx="8643998" cy="4143404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80000"/>
              </a:lnSpc>
              <a:buNone/>
            </a:pPr>
            <a:r>
              <a:rPr lang="ru-RU" sz="2000" b="1" dirty="0" smtClean="0">
                <a:solidFill>
                  <a:schemeClr val="tx1"/>
                </a:solidFill>
              </a:rPr>
              <a:t>Официальный логотип</a:t>
            </a:r>
          </a:p>
          <a:p>
            <a:pPr algn="ctr" eaLnBrk="1" hangingPunct="1">
              <a:lnSpc>
                <a:spcPct val="80000"/>
              </a:lnSpc>
              <a:buNone/>
            </a:pPr>
            <a:endParaRPr lang="ru-RU" sz="2000" b="1" dirty="0" smtClean="0">
              <a:solidFill>
                <a:schemeClr val="tx1"/>
              </a:solidFill>
            </a:endParaRPr>
          </a:p>
          <a:p>
            <a:pPr algn="ctr" eaLnBrk="1" hangingPunct="1">
              <a:lnSpc>
                <a:spcPct val="80000"/>
              </a:lnSpc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Состоит из пяти соединенных между собой колец. Этот символ был разработан основателем современных Олимпийских Игр бароном Пьером де Кубертеном в 1913 году под впечатлением от подобных символов на древнегреческих предметах. </a:t>
            </a:r>
          </a:p>
          <a:p>
            <a:pPr algn="ctr" eaLnBrk="1" hangingPunct="1">
              <a:lnSpc>
                <a:spcPct val="80000"/>
              </a:lnSpc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Нет подтверждений, что Кубертен связывал число колец с числом континентов, но считается, что пять колец –</a:t>
            </a:r>
          </a:p>
          <a:p>
            <a:pPr algn="ctr" eaLnBrk="1" hangingPunct="1">
              <a:lnSpc>
                <a:spcPct val="80000"/>
              </a:lnSpc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символ объединения пяти континентов мира.</a:t>
            </a:r>
          </a:p>
          <a:p>
            <a:pPr lvl="2" algn="ctr">
              <a:lnSpc>
                <a:spcPct val="80000"/>
              </a:lnSpc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На флаге любого государства есть по крайней мере один цвет из представленных на олимпийских кольцах. </a:t>
            </a:r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88871" y="285728"/>
            <a:ext cx="9055129" cy="1382699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4800" b="1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Олимпийский символ</a:t>
            </a:r>
            <a:r>
              <a:rPr lang="ru-RU" sz="4800" b="1" dirty="0" smtClean="0">
                <a:solidFill>
                  <a:srgbClr val="FF3399"/>
                </a:solidFill>
                <a:effectLst/>
              </a:rPr>
              <a:t/>
            </a:r>
            <a:br>
              <a:rPr lang="ru-RU" sz="4800" b="1" dirty="0" smtClean="0">
                <a:solidFill>
                  <a:srgbClr val="FF3399"/>
                </a:solidFill>
                <a:effectLst/>
              </a:rPr>
            </a:br>
            <a:endParaRPr lang="ru-RU" sz="4800" b="1" dirty="0" smtClean="0">
              <a:solidFill>
                <a:srgbClr val="FF3399"/>
              </a:solidFill>
              <a:effectLst/>
            </a:endParaRPr>
          </a:p>
        </p:txBody>
      </p:sp>
      <p:pic>
        <p:nvPicPr>
          <p:cNvPr id="22532" name="Picture 6" descr="olympic_ring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0" y="1166790"/>
            <a:ext cx="2143140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142852"/>
            <a:ext cx="7786742" cy="571504"/>
          </a:xfrm>
        </p:spPr>
        <p:txBody>
          <a:bodyPr>
            <a:noAutofit/>
          </a:bodyPr>
          <a:lstStyle/>
          <a:p>
            <a:pPr algn="ctr"/>
            <a:r>
              <a:rPr lang="ru-RU" sz="3600" b="1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Олимпийский флаг</a:t>
            </a:r>
            <a:endParaRPr lang="ru-RU" sz="3600" b="1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5786454"/>
            <a:ext cx="8458200" cy="107154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Какой цвет какому континенту принадлежит?</a:t>
            </a:r>
            <a:br>
              <a:rPr lang="ru-RU" sz="3100" b="1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8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28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ru-RU" sz="2800" dirty="0">
              <a:effectLst/>
            </a:endParaRPr>
          </a:p>
        </p:txBody>
      </p:sp>
      <p:pic>
        <p:nvPicPr>
          <p:cNvPr id="4" name="Picture 4" descr="0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428736"/>
            <a:ext cx="7358114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000232" y="285728"/>
            <a:ext cx="47863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357290" y="928670"/>
            <a:ext cx="11430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Синий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857620" y="928670"/>
            <a:ext cx="13573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0000"/>
                </a:solidFill>
              </a:rPr>
              <a:t>Черный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215074" y="1000108"/>
            <a:ext cx="15001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Красный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786050" y="5214950"/>
            <a:ext cx="15001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Желтый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214942" y="5214950"/>
            <a:ext cx="17859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9900"/>
                </a:solidFill>
              </a:rPr>
              <a:t>Зеленый</a:t>
            </a:r>
            <a:endParaRPr lang="ru-RU" dirty="0"/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761</TotalTime>
  <Words>648</Words>
  <PresentationFormat>Экран (4:3)</PresentationFormat>
  <Paragraphs>107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Бумажная</vt:lpstr>
      <vt:lpstr>Слайд 1</vt:lpstr>
      <vt:lpstr>Слайд 2</vt:lpstr>
      <vt:lpstr>Слайд 3</vt:lpstr>
      <vt:lpstr>Планируемые результаты</vt:lpstr>
      <vt:lpstr>Слайд 5</vt:lpstr>
      <vt:lpstr>Олимпийский урок</vt:lpstr>
      <vt:lpstr>  Олимпийский принцип</vt:lpstr>
      <vt:lpstr>Олимпийский символ </vt:lpstr>
      <vt:lpstr>Какой цвет какому континенту принадлежит?  </vt:lpstr>
      <vt:lpstr>Слайд 10</vt:lpstr>
      <vt:lpstr>Слайд 11</vt:lpstr>
      <vt:lpstr>Олимпийская клятва</vt:lpstr>
      <vt:lpstr>Ритуал зажжения священного огня происходит от древних греков и был возобновлен Кубертеном в 1912 году. Факел зажигают в Олимпии направленным пучком солнечных лучей, образованных вогнутым зеркалом. Олимпийский огонь символизирует чистоту, попытку совершенствования и борьбу за победу, а также мир и дружбу. Олимпийский факел доставляется на главный стадион Игр во время церемонии открытия, где с помощью него зажигается огонь в специальной чаше на стадионе. Олимпийский огонь горит до закрытия Олимпиады </vt:lpstr>
      <vt:lpstr>Слайд 14</vt:lpstr>
      <vt:lpstr>Слайд 15</vt:lpstr>
      <vt:lpstr>Наши  чемпионы учащиеся  начальной  школы  МБОУ «СОШ №17»</vt:lpstr>
      <vt:lpstr> Олимпийский  огонь</vt:lpstr>
      <vt:lpstr>Открытие  Олимпийского  урока</vt:lpstr>
      <vt:lpstr>Слайд 19</vt:lpstr>
      <vt:lpstr>Слайд 20</vt:lpstr>
      <vt:lpstr>Теоретическое задание: из списка выбрать и отметить 10 летних (зимних) видов спорта</vt:lpstr>
      <vt:lpstr>Практическое задание: баскетбол</vt:lpstr>
      <vt:lpstr>Слайд 23</vt:lpstr>
      <vt:lpstr>Награждение победителей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Мама</dc:creator>
  <cp:lastModifiedBy>User</cp:lastModifiedBy>
  <cp:revision>87</cp:revision>
  <dcterms:created xsi:type="dcterms:W3CDTF">2015-03-18T13:47:19Z</dcterms:created>
  <dcterms:modified xsi:type="dcterms:W3CDTF">2015-09-09T19:50:51Z</dcterms:modified>
</cp:coreProperties>
</file>