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304" r:id="rId3"/>
    <p:sldId id="295" r:id="rId4"/>
    <p:sldId id="302" r:id="rId5"/>
    <p:sldId id="303" r:id="rId6"/>
    <p:sldId id="294" r:id="rId7"/>
    <p:sldId id="293" r:id="rId8"/>
    <p:sldId id="301" r:id="rId9"/>
    <p:sldId id="292" r:id="rId10"/>
    <p:sldId id="296" r:id="rId11"/>
    <p:sldId id="297" r:id="rId1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333399"/>
    <a:srgbClr val="5F5F5F"/>
    <a:srgbClr val="808080"/>
    <a:srgbClr val="000000"/>
    <a:srgbClr val="CC0000"/>
    <a:srgbClr val="5EB4B4"/>
    <a:srgbClr val="488FD6"/>
    <a:srgbClr val="86B5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9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EFDA9C99-8DD3-4E28-AA71-F40DD47025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613525"/>
            <a:ext cx="2133600" cy="244475"/>
          </a:xfrm>
        </p:spPr>
        <p:txBody>
          <a:bodyPr/>
          <a:lstStyle>
            <a:lvl1pPr algn="l">
              <a:defRPr sz="1000" b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613525"/>
            <a:ext cx="2895600" cy="244475"/>
          </a:xfr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613525"/>
            <a:ext cx="2133600" cy="244475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fld id="{1FE86B18-0C29-4A2F-A1C2-B386E878D5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229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200400"/>
            <a:ext cx="8339138" cy="533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white">
          <a:xfrm>
            <a:off x="152400" y="190500"/>
            <a:ext cx="8839200" cy="6400800"/>
          </a:xfrm>
          <a:prstGeom prst="roundRect">
            <a:avLst>
              <a:gd name="adj" fmla="val 545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677F1-F12C-41E8-985F-746E38D06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838200"/>
            <a:ext cx="20002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8483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9C164-46DA-43E9-B069-BB09BE5B3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67818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19800" y="288925"/>
            <a:ext cx="19050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2095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4611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F21C63C-5901-4F18-936A-090BBFE29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09D0D-F5DE-4A0A-A63E-67482D897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AFABF-13EA-4E66-AED9-12ADCB4D4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99106-9FF6-4C97-B94E-52A170DBE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680C7-01E3-40A6-A8F8-2A64B42C1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303F4-0737-434C-A5C6-AFF0C3DF0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95588-3805-43F9-9D55-5846CD0EC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23DCC-1EF6-4C0E-915D-885A5A9C5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94F82-0057-48EB-AE7F-C98354CBE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8382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5800" y="16764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19800" y="288925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867400" y="2095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i="1">
                <a:solidFill>
                  <a:srgbClr val="CC0000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657600" y="64611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fld id="{9D1C46CD-4C47-4C08-89E6-97F02BA59F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>
            <a:off x="685800" y="1447800"/>
            <a:ext cx="7924800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58166" cy="53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e49b11d89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89"/>
            <a:ext cx="8643998" cy="648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785794"/>
            <a:ext cx="6072230" cy="56150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“Моя  лирика  жива  одной большой любовью, — говорил  Есенин, — любовью  к  Родине.  Чувство родины  —  основное  в  моем творчестве”.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Есенин С. и Айседора, 1922, Берлин..jpg"/>
          <p:cNvPicPr>
            <a:picLocks noChangeAspect="1"/>
          </p:cNvPicPr>
          <p:nvPr/>
        </p:nvPicPr>
        <p:blipFill>
          <a:blip r:embed="rId2"/>
          <a:srcRect l="-15789" r="-1" b="22087"/>
          <a:stretch>
            <a:fillRect/>
          </a:stretch>
        </p:blipFill>
        <p:spPr>
          <a:xfrm>
            <a:off x="-357222" y="714356"/>
            <a:ext cx="3439807" cy="414340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42918"/>
            <a:ext cx="8001000" cy="575788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В этом имени – слово «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есень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».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Осень, ясень,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осенний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свет,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Что-то есть в нем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От русских песен –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Поднебесье, тихие веси,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Сень березы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И синь – рассвет.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Что-то есть в нем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И от весенней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Грусти, юности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И чистоты …</a:t>
            </a:r>
          </a:p>
          <a:p>
            <a:pPr>
              <a:lnSpc>
                <a:spcPct val="80000"/>
              </a:lnSpc>
              <a:buNone/>
            </a:pPr>
            <a:endParaRPr lang="ru-RU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886728" cy="1228748"/>
          </a:xfrm>
        </p:spPr>
        <p:txBody>
          <a:bodyPr/>
          <a:lstStyle/>
          <a:p>
            <a:pPr algn="ctr"/>
            <a:r>
              <a:rPr lang="ru-RU" sz="4800" dirty="0" smtClean="0"/>
              <a:t>Стихи  Сергея  Есенина  о Родине</a:t>
            </a:r>
            <a:endParaRPr lang="ru-RU" sz="4800" dirty="0"/>
          </a:p>
        </p:txBody>
      </p:sp>
      <p:pic>
        <p:nvPicPr>
          <p:cNvPr id="5" name="Содержимое 4" descr="портрет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5" y="1500174"/>
            <a:ext cx="6725541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114940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 Если  крикнет  рать  святая: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«Кинь  ты  Русь, живи  в  раю!»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Я скажу: «Не надо  рая,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Дайте  родину  мою».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1928794" y="1928802"/>
            <a:ext cx="2071702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357158" y="3214686"/>
            <a:ext cx="2071702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4714876" y="3143248"/>
            <a:ext cx="2071702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3286116" y="4429132"/>
            <a:ext cx="2071702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214546" y="5572140"/>
            <a:ext cx="2071702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785794"/>
            <a:ext cx="8358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</a:rPr>
              <a:t>Но и  тогда ,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Когда  во  всей  планете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Пройдет  вражда  племен,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Исчезнет  ложь  и  грусть, -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Я  буду  воспевать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Всем  существом  в  поэте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Шестую  часть  земли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С  названьем  кратким   "Русь".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3071802" y="3286124"/>
            <a:ext cx="1357322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2000232" y="1428736"/>
            <a:ext cx="1357322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2928926" y="2643182"/>
            <a:ext cx="1857388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3000364" y="2000240"/>
            <a:ext cx="1357322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2143108" y="4500570"/>
            <a:ext cx="271464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571736" y="3857628"/>
            <a:ext cx="271464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6786578" y="5857892"/>
            <a:ext cx="142876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857488" y="5072074"/>
            <a:ext cx="1357322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ен  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3955112" cy="6357982"/>
          </a:xfrm>
        </p:spPr>
      </p:pic>
      <p:pic>
        <p:nvPicPr>
          <p:cNvPr id="6" name="Рисунок 5" descr="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14290"/>
            <a:ext cx="4950143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опия листик-есенин  Колосова  Светла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2129"/>
            <a:ext cx="8001056" cy="6735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43852" cy="1000108"/>
          </a:xfrm>
        </p:spPr>
        <p:txBody>
          <a:bodyPr/>
          <a:lstStyle/>
          <a:p>
            <a:pPr algn="ctr"/>
            <a:r>
              <a:rPr lang="ru-RU" sz="4800" dirty="0" smtClean="0"/>
              <a:t>Родина</a:t>
            </a:r>
            <a:endParaRPr lang="ru-RU" sz="48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1714480" y="2571744"/>
            <a:ext cx="5643602" cy="3071834"/>
            <a:chOff x="1714480" y="2571744"/>
            <a:chExt cx="5643602" cy="3071834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714480" y="3214686"/>
              <a:ext cx="5643602" cy="2428892"/>
              <a:chOff x="1714480" y="3214686"/>
              <a:chExt cx="5643602" cy="2428892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 bwMode="auto">
              <a:xfrm>
                <a:off x="1714480" y="3214686"/>
                <a:ext cx="5643602" cy="15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accent5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0" name="Группа 29"/>
              <p:cNvGrpSpPr/>
              <p:nvPr/>
            </p:nvGrpSpPr>
            <p:grpSpPr>
              <a:xfrm>
                <a:off x="2214546" y="3286124"/>
                <a:ext cx="4500594" cy="2357454"/>
                <a:chOff x="2214546" y="3286124"/>
                <a:chExt cx="4500594" cy="2357454"/>
              </a:xfrm>
            </p:grpSpPr>
            <p:cxnSp>
              <p:nvCxnSpPr>
                <p:cNvPr id="15" name="Скругленная соединительная линия 14"/>
                <p:cNvCxnSpPr/>
                <p:nvPr/>
              </p:nvCxnSpPr>
              <p:spPr bwMode="auto">
                <a:xfrm>
                  <a:off x="4500562" y="3286124"/>
                  <a:ext cx="2214578" cy="1000132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76200" cap="flat" cmpd="sng" algn="ctr">
                  <a:solidFill>
                    <a:schemeClr val="accent5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28" name="Группа 27"/>
                <p:cNvGrpSpPr/>
                <p:nvPr/>
              </p:nvGrpSpPr>
              <p:grpSpPr>
                <a:xfrm>
                  <a:off x="2214546" y="3286124"/>
                  <a:ext cx="3500462" cy="2357454"/>
                  <a:chOff x="2214546" y="3286124"/>
                  <a:chExt cx="3500462" cy="2357454"/>
                </a:xfrm>
              </p:grpSpPr>
              <p:cxnSp>
                <p:nvCxnSpPr>
                  <p:cNvPr id="19" name="Скругленная соединительная линия 18"/>
                  <p:cNvCxnSpPr/>
                  <p:nvPr/>
                </p:nvCxnSpPr>
                <p:spPr bwMode="auto">
                  <a:xfrm rot="16200000" flipH="1">
                    <a:off x="3929058" y="3857628"/>
                    <a:ext cx="2357454" cy="1214446"/>
                  </a:xfrm>
                  <a:prstGeom prst="curvedConnector3">
                    <a:avLst>
                      <a:gd name="adj1" fmla="val 50000"/>
                    </a:avLst>
                  </a:prstGeom>
                  <a:solidFill>
                    <a:schemeClr val="accent1"/>
                  </a:solidFill>
                  <a:ln w="76200" cap="flat" cmpd="sng" algn="ctr">
                    <a:solidFill>
                      <a:schemeClr val="accent5">
                        <a:lumMod val="1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" name="Скругленная соединительная линия 21"/>
                  <p:cNvCxnSpPr/>
                  <p:nvPr/>
                </p:nvCxnSpPr>
                <p:spPr bwMode="auto">
                  <a:xfrm rot="5400000">
                    <a:off x="2821769" y="3893347"/>
                    <a:ext cx="2286016" cy="1071570"/>
                  </a:xfrm>
                  <a:prstGeom prst="curvedConnector3">
                    <a:avLst>
                      <a:gd name="adj1" fmla="val 50000"/>
                    </a:avLst>
                  </a:prstGeom>
                  <a:solidFill>
                    <a:schemeClr val="accent1"/>
                  </a:solidFill>
                  <a:ln w="76200" cap="flat" cmpd="sng" algn="ctr">
                    <a:solidFill>
                      <a:schemeClr val="accent5">
                        <a:lumMod val="1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" name="Скругленная соединительная линия 32"/>
                  <p:cNvCxnSpPr/>
                  <p:nvPr/>
                </p:nvCxnSpPr>
                <p:spPr bwMode="auto">
                  <a:xfrm flipV="1">
                    <a:off x="2214546" y="3286124"/>
                    <a:ext cx="2286016" cy="1000132"/>
                  </a:xfrm>
                  <a:prstGeom prst="curvedConnector3">
                    <a:avLst>
                      <a:gd name="adj1" fmla="val 50000"/>
                    </a:avLst>
                  </a:prstGeom>
                  <a:solidFill>
                    <a:schemeClr val="accent1"/>
                  </a:solidFill>
                  <a:ln w="76200" cap="flat" cmpd="sng" algn="ctr">
                    <a:solidFill>
                      <a:schemeClr val="accent5">
                        <a:lumMod val="1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38" name="Овал 37"/>
            <p:cNvSpPr/>
            <p:nvPr/>
          </p:nvSpPr>
          <p:spPr bwMode="auto">
            <a:xfrm>
              <a:off x="4143372" y="2571744"/>
              <a:ext cx="714380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14282" y="357187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ДОМ</a:t>
            </a:r>
            <a:endParaRPr lang="ru-RU" sz="3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4480" y="557214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ОТЕЦ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29256" y="564357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МАМА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3702" y="3714752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ПРИРОДА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ья падают  Порунин  Марк 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082" b="6878"/>
          <a:stretch>
            <a:fillRect/>
          </a:stretch>
        </p:blipFill>
        <p:spPr>
          <a:xfrm>
            <a:off x="142844" y="142851"/>
            <a:ext cx="3786214" cy="6525177"/>
          </a:xfrm>
        </p:spPr>
      </p:pic>
      <p:pic>
        <p:nvPicPr>
          <p:cNvPr id="10" name="Рисунок 9" descr="porunin_e25.jpg"/>
          <p:cNvPicPr>
            <a:picLocks noChangeAspect="1"/>
          </p:cNvPicPr>
          <p:nvPr/>
        </p:nvPicPr>
        <p:blipFill>
          <a:blip r:embed="rId3"/>
          <a:srcRect r="4588"/>
          <a:stretch>
            <a:fillRect/>
          </a:stretch>
        </p:blipFill>
        <p:spPr>
          <a:xfrm>
            <a:off x="4143372" y="142852"/>
            <a:ext cx="4786346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сенин">
  <a:themeElements>
    <a:clrScheme name="237TGp_winter_light 1">
      <a:dk1>
        <a:srgbClr val="30311D"/>
      </a:dk1>
      <a:lt1>
        <a:srgbClr val="FFFFFF"/>
      </a:lt1>
      <a:dk2>
        <a:srgbClr val="1A48A4"/>
      </a:dk2>
      <a:lt2>
        <a:srgbClr val="C0C0C0"/>
      </a:lt2>
      <a:accent1>
        <a:srgbClr val="488FD6"/>
      </a:accent1>
      <a:accent2>
        <a:srgbClr val="319ABB"/>
      </a:accent2>
      <a:accent3>
        <a:srgbClr val="FFFFFF"/>
      </a:accent3>
      <a:accent4>
        <a:srgbClr val="272817"/>
      </a:accent4>
      <a:accent5>
        <a:srgbClr val="B1C6E8"/>
      </a:accent5>
      <a:accent6>
        <a:srgbClr val="2B8BA9"/>
      </a:accent6>
      <a:hlink>
        <a:srgbClr val="557B97"/>
      </a:hlink>
      <a:folHlink>
        <a:srgbClr val="A1A18B"/>
      </a:folHlink>
    </a:clrScheme>
    <a:fontScheme name="237TGp_winter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37TGp_winter_light 1">
        <a:dk1>
          <a:srgbClr val="30311D"/>
        </a:dk1>
        <a:lt1>
          <a:srgbClr val="FFFFFF"/>
        </a:lt1>
        <a:dk2>
          <a:srgbClr val="1A48A4"/>
        </a:dk2>
        <a:lt2>
          <a:srgbClr val="C0C0C0"/>
        </a:lt2>
        <a:accent1>
          <a:srgbClr val="488FD6"/>
        </a:accent1>
        <a:accent2>
          <a:srgbClr val="319ABB"/>
        </a:accent2>
        <a:accent3>
          <a:srgbClr val="FFFFFF"/>
        </a:accent3>
        <a:accent4>
          <a:srgbClr val="272817"/>
        </a:accent4>
        <a:accent5>
          <a:srgbClr val="B1C6E8"/>
        </a:accent5>
        <a:accent6>
          <a:srgbClr val="2B8BA9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7TGp_winter_light 2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5595C1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4C87AF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7TGp_winter_light 3">
        <a:dk1>
          <a:srgbClr val="000000"/>
        </a:dk1>
        <a:lt1>
          <a:srgbClr val="FFFFFF"/>
        </a:lt1>
        <a:dk2>
          <a:srgbClr val="6F4787"/>
        </a:dk2>
        <a:lt2>
          <a:srgbClr val="C0C0C0"/>
        </a:lt2>
        <a:accent1>
          <a:srgbClr val="4397B1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0C9D5"/>
        </a:accent5>
        <a:accent6>
          <a:srgbClr val="CF8711"/>
        </a:accent6>
        <a:hlink>
          <a:srgbClr val="6E9349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Есенин</Template>
  <TotalTime>232</TotalTime>
  <Words>94</Words>
  <Application>Microsoft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Есенин</vt:lpstr>
      <vt:lpstr>Слайд 1</vt:lpstr>
      <vt:lpstr>Слайд 2</vt:lpstr>
      <vt:lpstr>Стихи  Сергея  Есенина  о Родине</vt:lpstr>
      <vt:lpstr>Слайд 4</vt:lpstr>
      <vt:lpstr>Слайд 5</vt:lpstr>
      <vt:lpstr>Слайд 6</vt:lpstr>
      <vt:lpstr>Слайд 7</vt:lpstr>
      <vt:lpstr>Родина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25</cp:revision>
  <dcterms:created xsi:type="dcterms:W3CDTF">2012-02-07T12:10:45Z</dcterms:created>
  <dcterms:modified xsi:type="dcterms:W3CDTF">2012-02-14T19:06:05Z</dcterms:modified>
</cp:coreProperties>
</file>