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693525"/>
            <a:ext cx="8229600" cy="2909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800" dirty="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Развивающие упражнения как средство повышения познавательной деятельности учащихся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48"/>
            <a:ext cx="8229600" cy="5620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C00000"/>
                </a:solidFill>
              </a:rPr>
              <a:t>Дидактическая игра</a:t>
            </a:r>
          </a:p>
          <a:p>
            <a:pPr rtl="0">
              <a:spcBef>
                <a:spcPts val="0"/>
              </a:spcBef>
              <a:buNone/>
            </a:pPr>
            <a:r>
              <a:rPr lang="ru" sz="3000">
                <a:solidFill>
                  <a:srgbClr val="C00000"/>
                </a:solidFill>
              </a:rPr>
              <a:t>Найди пару.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ru" sz="4000">
                <a:solidFill>
                  <a:srgbClr val="C00000"/>
                </a:solidFill>
              </a:rPr>
              <a:t> </a:t>
            </a:r>
            <a:r>
              <a:rPr lang="ru" sz="2000">
                <a:solidFill>
                  <a:srgbClr val="0000FF"/>
                </a:solidFill>
              </a:rPr>
              <a:t>Цель: </a:t>
            </a:r>
            <a:r>
              <a:rPr lang="ru" sz="2000" b="0">
                <a:solidFill>
                  <a:srgbClr val="0000FF"/>
                </a:solidFill>
              </a:rPr>
              <a:t>развивать умение правильно соотносить название предмета и действия.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>
                <a:solidFill>
                  <a:srgbClr val="0000FF"/>
                </a:solidFill>
              </a:rPr>
              <a:t> </a:t>
            </a:r>
            <a:r>
              <a:rPr lang="ru" sz="2000">
                <a:solidFill>
                  <a:srgbClr val="0000FF"/>
                </a:solidFill>
              </a:rPr>
              <a:t>Оборудование: </a:t>
            </a:r>
            <a:r>
              <a:rPr lang="ru" sz="2000" b="0">
                <a:solidFill>
                  <a:srgbClr val="0000FF"/>
                </a:solidFill>
              </a:rPr>
              <a:t>у каждого ученика на парте карточка, на которой в один столбик записаны слова: метель, гром, солнце, молния, ветер, дождь, снег, облака, туман, мороз, а в другой столбик слова- действия: капает, плывут, падает, стелется, плывет, метет, гремит, печет, сверкает, дует, трещит.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/>
              <a:t>•</a:t>
            </a:r>
            <a:r>
              <a:rPr lang="ru" sz="2000" b="0">
                <a:solidFill>
                  <a:srgbClr val="0000FF"/>
                </a:solidFill>
              </a:rPr>
              <a:t> Ученики к каждому слову, обозначающему название явления, подбирают слово, обозначающее действие предмета, отмечая стрелкой. Выигрывает тот, кто первый составит пары слов. </a:t>
            </a:r>
          </a:p>
          <a:p>
            <a:pPr>
              <a:spcBef>
                <a:spcPts val="0"/>
              </a:spcBef>
              <a:buNone/>
            </a:pPr>
            <a:endParaRPr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56"/>
            <a:ext cx="8229600" cy="534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C00000"/>
                </a:solidFill>
              </a:rPr>
              <a:t>«Конструктор».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большим интересом дети играют в конструктор.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	Если взять большое слово,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	Вынуть буквы,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	Раз и два,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	А потом собрать их снова,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	Выйдут новые слова.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Из слова </a:t>
            </a:r>
            <a:r>
              <a:rPr lang="ru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«грамотей»</a:t>
            </a: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составьте 10 слов. (</a:t>
            </a:r>
            <a:r>
              <a:rPr lang="ru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Герой, гром, гора, гам, рота, рот, метр, метро, море, тема)</a:t>
            </a: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60"/>
            <a:ext cx="8229600" cy="4527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>
                <a:solidFill>
                  <a:srgbClr val="C00000"/>
                </a:solidFill>
              </a:rPr>
              <a:t>По теме «Предложение»</a:t>
            </a:r>
          </a:p>
          <a:p>
            <a:pPr rtl="0">
              <a:spcBef>
                <a:spcPts val="0"/>
              </a:spcBef>
              <a:buNone/>
            </a:pPr>
            <a:r>
              <a:rPr lang="ru" b="0">
                <a:solidFill>
                  <a:srgbClr val="C00000"/>
                </a:solidFill>
              </a:rPr>
              <a:t> </a:t>
            </a:r>
            <a:r>
              <a:rPr lang="ru" b="0">
                <a:solidFill>
                  <a:srgbClr val="0000FF"/>
                </a:solidFill>
              </a:rPr>
              <a:t>с интересом дети выполняют упражнение </a:t>
            </a:r>
            <a:r>
              <a:rPr lang="ru" i="1">
                <a:solidFill>
                  <a:srgbClr val="0000FF"/>
                </a:solidFill>
              </a:rPr>
              <a:t>«Составь предложение из букв слова».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ru" sz="3200" b="0">
                <a:solidFill>
                  <a:srgbClr val="0000FF"/>
                </a:solidFill>
              </a:rPr>
              <a:t>Например, слово «КОТ». Предложение: </a:t>
            </a:r>
            <a:r>
              <a:rPr lang="ru" sz="3200" u="sng">
                <a:solidFill>
                  <a:srgbClr val="0000FF"/>
                </a:solidFill>
              </a:rPr>
              <a:t>К</a:t>
            </a:r>
            <a:r>
              <a:rPr lang="ru" sz="3200" b="0">
                <a:solidFill>
                  <a:srgbClr val="0000FF"/>
                </a:solidFill>
              </a:rPr>
              <a:t>атя </a:t>
            </a:r>
            <a:r>
              <a:rPr lang="ru" sz="3200" u="sng">
                <a:solidFill>
                  <a:srgbClr val="0000FF"/>
                </a:solidFill>
              </a:rPr>
              <a:t>о</a:t>
            </a:r>
            <a:r>
              <a:rPr lang="ru" sz="3200" b="0">
                <a:solidFill>
                  <a:srgbClr val="0000FF"/>
                </a:solidFill>
              </a:rPr>
              <a:t>тмерила </a:t>
            </a:r>
            <a:r>
              <a:rPr lang="ru" sz="3200" u="sng">
                <a:solidFill>
                  <a:srgbClr val="0000FF"/>
                </a:solidFill>
              </a:rPr>
              <a:t>т</a:t>
            </a:r>
            <a:r>
              <a:rPr lang="ru" sz="3200" b="0">
                <a:solidFill>
                  <a:srgbClr val="0000FF"/>
                </a:solidFill>
              </a:rPr>
              <a:t>кань».</a:t>
            </a:r>
          </a:p>
          <a:p>
            <a:pPr>
              <a:spcBef>
                <a:spcPts val="0"/>
              </a:spcBef>
              <a:buNone/>
            </a:pPr>
            <a:endParaRPr sz="30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565275"/>
            <a:ext cx="8229600" cy="99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3000">
              <a:solidFill>
                <a:srgbClr val="99663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ru" sz="4400">
                <a:solidFill>
                  <a:srgbClr val="996633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" sz="4800">
                <a:solidFill>
                  <a:srgbClr val="996633"/>
                </a:solidFill>
              </a:rPr>
              <a:t>Кроссворд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98075"/>
            <a:ext cx="46291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175" y="565275"/>
            <a:ext cx="4241449" cy="448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37" y="205975"/>
            <a:ext cx="83127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25" y="2563100"/>
            <a:ext cx="3905250" cy="252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0800" y="2563100"/>
            <a:ext cx="3971925" cy="252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7500" y="4217550"/>
            <a:ext cx="2847975" cy="136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6600" y="4273175"/>
            <a:ext cx="924275" cy="123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96599" y="3508425"/>
            <a:ext cx="924274" cy="10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29225" y="4154400"/>
            <a:ext cx="1381125" cy="15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>
                <a:solidFill>
                  <a:srgbClr val="660000"/>
                </a:solidFill>
              </a:rPr>
              <a:t>Незадачливый математик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50" y="988225"/>
            <a:ext cx="2409825" cy="6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25" y="1803050"/>
            <a:ext cx="240982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50" y="2650725"/>
            <a:ext cx="24098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6500" y="971800"/>
            <a:ext cx="24003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5700" y="1880150"/>
            <a:ext cx="24003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6500" y="2788487"/>
            <a:ext cx="24003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8825" y="3881250"/>
            <a:ext cx="24003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8650" y="3881250"/>
            <a:ext cx="240982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8100" y="1063375"/>
            <a:ext cx="7524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59975" y="2705600"/>
            <a:ext cx="7524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14400" y="4011875"/>
            <a:ext cx="7524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28475" y="3608150"/>
            <a:ext cx="7524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1437" y="3608150"/>
            <a:ext cx="7524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869400" y="1855875"/>
            <a:ext cx="7524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498750" y="2698350"/>
            <a:ext cx="6381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11275" y="1533200"/>
            <a:ext cx="9906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1555675" y="1063375"/>
            <a:ext cx="5937600" cy="248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>
                <a:solidFill>
                  <a:srgbClr val="00CCFF"/>
                </a:solidFill>
                <a:latin typeface="Impact"/>
                <a:ea typeface="Impact"/>
                <a:cs typeface="Impact"/>
                <a:sym typeface="Impac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89749"/>
            <a:ext cx="8229600" cy="537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lvl="0" indent="-228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0"/>
              <a:t>                      </a:t>
            </a:r>
            <a:r>
              <a:rPr lang="ru" b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«Хорошая игра</a:t>
            </a:r>
          </a:p>
          <a:p>
            <a:pPr marL="914400" lvl="0" indent="-228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похожа на хорошую работу,</a:t>
            </a:r>
          </a:p>
          <a:p>
            <a:pPr marL="914400" lvl="0" indent="-228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плохая игра похожа на плохую        работу…» </a:t>
            </a:r>
          </a:p>
          <a:p>
            <a:pPr marL="9144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b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А.С. Макаренко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51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Проблема современной школы – потеря многими учащимися интереса к учению. Почему это происходит?</a:t>
            </a:r>
          </a:p>
          <a:p>
            <a:pPr>
              <a:spcBef>
                <a:spcPts val="0"/>
              </a:spcBef>
              <a:buNone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Причины такого негативного явления неоднозначны</a:t>
            </a:r>
          </a:p>
        </p:txBody>
      </p:sp>
      <p:sp>
        <p:nvSpPr>
          <p:cNvPr id="47" name="Shape 47"/>
          <p:cNvSpPr/>
          <p:nvPr/>
        </p:nvSpPr>
        <p:spPr>
          <a:xfrm>
            <a:off x="569800" y="2714700"/>
            <a:ext cx="2149499" cy="229199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 i="1">
                <a:solidFill>
                  <a:schemeClr val="dk1"/>
                </a:solidFill>
              </a:rPr>
              <a:t>перегрузка однообразным учебным материалом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8" name="Shape 48"/>
          <p:cNvSpPr/>
          <p:nvPr/>
        </p:nvSpPr>
        <p:spPr>
          <a:xfrm>
            <a:off x="3206325" y="2714700"/>
            <a:ext cx="2303699" cy="2291999"/>
          </a:xfrm>
          <a:prstGeom prst="flowChartAlternateProcess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 i="1">
                <a:solidFill>
                  <a:schemeClr val="dk1"/>
                </a:solidFill>
              </a:rPr>
              <a:t>ограниченные возможности для творческого самопроявления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9" name="Shape 49"/>
          <p:cNvSpPr/>
          <p:nvPr/>
        </p:nvSpPr>
        <p:spPr>
          <a:xfrm>
            <a:off x="5997050" y="2794800"/>
            <a:ext cx="2351400" cy="2131800"/>
          </a:xfrm>
          <a:prstGeom prst="flowChartAlternateProcess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 i="1">
                <a:solidFill>
                  <a:schemeClr val="dk1"/>
                </a:solidFill>
              </a:rPr>
              <a:t>несовершенство методов, приемов и форм организации учебного процесса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>
            <a:endCxn id="47" idx="0"/>
          </p:cNvCxnSpPr>
          <p:nvPr/>
        </p:nvCxnSpPr>
        <p:spPr>
          <a:xfrm flipH="1">
            <a:off x="1644549" y="1705200"/>
            <a:ext cx="1051200" cy="1009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1"/>
          <p:cNvCxnSpPr/>
          <p:nvPr/>
        </p:nvCxnSpPr>
        <p:spPr>
          <a:xfrm flipH="1">
            <a:off x="4120850" y="1800300"/>
            <a:ext cx="47399" cy="902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2"/>
          <p:cNvCxnSpPr/>
          <p:nvPr/>
        </p:nvCxnSpPr>
        <p:spPr>
          <a:xfrm>
            <a:off x="5391400" y="1788425"/>
            <a:ext cx="1531799" cy="950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99400" y="1325275"/>
            <a:ext cx="7244100" cy="337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000" b="0">
              <a:solidFill>
                <a:srgbClr val="351C75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000" b="0">
              <a:solidFill>
                <a:srgbClr val="351C75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000" b="0">
              <a:solidFill>
                <a:srgbClr val="351C75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000" b="0">
              <a:solidFill>
                <a:srgbClr val="351C75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000" b="0">
              <a:solidFill>
                <a:srgbClr val="351C75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 b="0">
                <a:solidFill>
                  <a:srgbClr val="351C75"/>
                </a:solidFill>
                <a:latin typeface="Impact"/>
                <a:ea typeface="Impact"/>
                <a:cs typeface="Impact"/>
                <a:sym typeface="Impact"/>
              </a:rPr>
              <a:t>В настоящее время главными задачами  учителя начальной школы являются </a:t>
            </a:r>
          </a:p>
          <a:p>
            <a:pPr lvl="0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0">
                <a:solidFill>
                  <a:srgbClr val="351C75"/>
                </a:solidFill>
              </a:rPr>
              <a:t>-развитие у детей индивидуальных способностей, ключевых компетенций,</a:t>
            </a:r>
          </a:p>
          <a:p>
            <a:pPr lvl="0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0">
                <a:solidFill>
                  <a:srgbClr val="351C75"/>
                </a:solidFill>
              </a:rPr>
              <a:t>- умения  видеть  перспективу применения полученных знаний на практике, </a:t>
            </a:r>
          </a:p>
          <a:p>
            <a:pPr lvl="0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0">
                <a:solidFill>
                  <a:srgbClr val="351C75"/>
                </a:solidFill>
              </a:rPr>
              <a:t>-легко адаптироваться в современном мире, реализовать себя в будущем.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b="0">
              <a:solidFill>
                <a:srgbClr val="5B0F00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i="1">
              <a:solidFill>
                <a:srgbClr val="5B0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41574"/>
            <a:ext cx="8229600" cy="4482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«Игра - это  огромное  светлое  окно,  через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  которое  в духовный  мир  ребёнка  вливается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живительный поток  представлений,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понятий  об  окружающем  мире. 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- это  искра,  зажигающая  огонёк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пытливости и  любознательности».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	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 dirty="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В. А. Сухомлинский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Значение игры для младшего школьника</a:t>
            </a:r>
          </a:p>
        </p:txBody>
      </p:sp>
      <p:sp>
        <p:nvSpPr>
          <p:cNvPr id="68" name="Shape 68"/>
          <p:cNvSpPr/>
          <p:nvPr/>
        </p:nvSpPr>
        <p:spPr>
          <a:xfrm>
            <a:off x="2511662" y="4128000"/>
            <a:ext cx="3954474" cy="857412"/>
          </a:xfrm>
          <a:prstGeom prst="flowChartTerminator">
            <a:avLst/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600" b="1">
                <a:latin typeface="Comic Sans MS"/>
                <a:ea typeface="Comic Sans MS"/>
                <a:cs typeface="Comic Sans MS"/>
                <a:sym typeface="Comic Sans MS"/>
              </a:rPr>
              <a:t>      игра</a:t>
            </a:r>
          </a:p>
        </p:txBody>
      </p:sp>
      <p:sp>
        <p:nvSpPr>
          <p:cNvPr id="69" name="Shape 69"/>
          <p:cNvSpPr/>
          <p:nvPr/>
        </p:nvSpPr>
        <p:spPr>
          <a:xfrm>
            <a:off x="795650" y="2091175"/>
            <a:ext cx="1745675" cy="1377550"/>
          </a:xfrm>
          <a:prstGeom prst="flowChartPunchedCard">
            <a:avLst/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учёба</a:t>
            </a:r>
          </a:p>
        </p:txBody>
      </p:sp>
      <p:sp>
        <p:nvSpPr>
          <p:cNvPr id="70" name="Shape 70"/>
          <p:cNvSpPr/>
          <p:nvPr/>
        </p:nvSpPr>
        <p:spPr>
          <a:xfrm>
            <a:off x="3230100" y="2085300"/>
            <a:ext cx="2517600" cy="1389299"/>
          </a:xfrm>
          <a:prstGeom prst="rect">
            <a:avLst/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0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форма</a:t>
            </a:r>
          </a:p>
          <a:p>
            <a:pPr>
              <a:spcBef>
                <a:spcPts val="0"/>
              </a:spcBef>
              <a:buNone/>
            </a:pPr>
            <a:r>
              <a:rPr lang="ru" sz="30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воспитания</a:t>
            </a:r>
          </a:p>
        </p:txBody>
      </p:sp>
      <p:sp>
        <p:nvSpPr>
          <p:cNvPr id="71" name="Shape 71"/>
          <p:cNvSpPr/>
          <p:nvPr/>
        </p:nvSpPr>
        <p:spPr>
          <a:xfrm>
            <a:off x="6329550" y="2091150"/>
            <a:ext cx="1805100" cy="1377599"/>
          </a:xfrm>
          <a:prstGeom prst="snip1Rect">
            <a:avLst>
              <a:gd name="adj" fmla="val 16667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труд</a:t>
            </a:r>
          </a:p>
        </p:txBody>
      </p:sp>
      <p:cxnSp>
        <p:nvCxnSpPr>
          <p:cNvPr id="72" name="Shape 72"/>
          <p:cNvCxnSpPr>
            <a:endCxn id="69" idx="2"/>
          </p:cNvCxnSpPr>
          <p:nvPr/>
        </p:nvCxnSpPr>
        <p:spPr>
          <a:xfrm rot="10800000">
            <a:off x="1668487" y="3468725"/>
            <a:ext cx="991500" cy="77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" name="Shape 73"/>
          <p:cNvCxnSpPr>
            <a:stCxn id="68" idx="0"/>
            <a:endCxn id="70" idx="2"/>
          </p:cNvCxnSpPr>
          <p:nvPr/>
        </p:nvCxnSpPr>
        <p:spPr>
          <a:xfrm rot="10800000">
            <a:off x="4488899" y="3474600"/>
            <a:ext cx="0" cy="653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" name="Shape 74"/>
          <p:cNvCxnSpPr>
            <a:endCxn id="71" idx="1"/>
          </p:cNvCxnSpPr>
          <p:nvPr/>
        </p:nvCxnSpPr>
        <p:spPr>
          <a:xfrm rot="10800000" flipH="1">
            <a:off x="6353400" y="3468749"/>
            <a:ext cx="878699" cy="837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13175" y="205975"/>
            <a:ext cx="7552800" cy="446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C343D"/>
                </a:solidFill>
                <a:latin typeface="Courier New"/>
                <a:ea typeface="Courier New"/>
                <a:cs typeface="Courier New"/>
                <a:sym typeface="Courier New"/>
              </a:rPr>
              <a:t>Игровая деятельность в учебном процессе позволяет реализовать такие цели: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C343D"/>
                </a:solidFill>
                <a:latin typeface="Courier New"/>
                <a:ea typeface="Courier New"/>
                <a:cs typeface="Courier New"/>
                <a:sym typeface="Courier New"/>
              </a:rPr>
              <a:t>      -дидактические;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C343D"/>
                </a:solidFill>
                <a:latin typeface="Courier New"/>
                <a:ea typeface="Courier New"/>
                <a:cs typeface="Courier New"/>
                <a:sym typeface="Courier New"/>
              </a:rPr>
              <a:t>      -воспитывающие;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C343D"/>
                </a:solidFill>
                <a:latin typeface="Courier New"/>
                <a:ea typeface="Courier New"/>
                <a:cs typeface="Courier New"/>
                <a:sym typeface="Courier New"/>
              </a:rPr>
              <a:t>      -развивающие;</a:t>
            </a:r>
          </a:p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0C343D"/>
                </a:solidFill>
                <a:latin typeface="Courier New"/>
                <a:ea typeface="Courier New"/>
                <a:cs typeface="Courier New"/>
                <a:sym typeface="Courier New"/>
              </a:rPr>
              <a:t>      -социализирующие.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692875"/>
            <a:ext cx="8229600" cy="4040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480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Примеры развивающих игр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480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на уроках в начальной школе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26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C00000"/>
                </a:solidFill>
              </a:rPr>
              <a:t>Дидактическая игра</a:t>
            </a:r>
          </a:p>
          <a:p>
            <a:pPr rtl="0">
              <a:spcBef>
                <a:spcPts val="0"/>
              </a:spcBef>
              <a:buNone/>
            </a:pPr>
            <a:r>
              <a:rPr lang="ru" sz="3000">
                <a:solidFill>
                  <a:srgbClr val="C00000"/>
                </a:solidFill>
              </a:rPr>
              <a:t>Найди ошибку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rgbClr val="0000FF"/>
                </a:solidFill>
              </a:rPr>
              <a:t>Цель: </a:t>
            </a:r>
            <a:r>
              <a:rPr lang="ru" sz="1800" b="0">
                <a:solidFill>
                  <a:srgbClr val="0000FF"/>
                </a:solidFill>
              </a:rPr>
              <a:t>развивать умение выделять в речи слова, обозначающие предмет.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0">
                <a:solidFill>
                  <a:srgbClr val="0000FF"/>
                </a:solidFill>
              </a:rPr>
              <a:t> Учитель называет ряд слов, обозначающих названия предметов и допускает одну «ошибку». Ученики должны определить, какое слово лишнее и почему. Правильно выполнивший задание, получает фишку. Выигрывает тот, у кого больше фишек.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/>
              <a:t> </a:t>
            </a:r>
            <a:r>
              <a:rPr lang="ru" sz="2000" b="0">
                <a:solidFill>
                  <a:srgbClr val="0099CC"/>
                </a:solidFill>
              </a:rPr>
              <a:t>Примерный материал: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>
                <a:solidFill>
                  <a:srgbClr val="0099CC"/>
                </a:solidFill>
              </a:rPr>
              <a:t>1.Кукла, дом, море, вышла, ученик.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>
                <a:solidFill>
                  <a:srgbClr val="0099CC"/>
                </a:solidFill>
              </a:rPr>
              <a:t> 2.Карта, солнце, железный, дверь, моряк.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>
                <a:solidFill>
                  <a:srgbClr val="0099CC"/>
                </a:solidFill>
              </a:rPr>
              <a:t> 3.Девочка, мел, больше, карандаш, жаба.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0">
                <a:solidFill>
                  <a:srgbClr val="0099CC"/>
                </a:solidFill>
              </a:rPr>
              <a:t> 4.Замок, тяжело, петух, тарелка, вишня.</a:t>
            </a:r>
          </a:p>
          <a:p>
            <a:pPr>
              <a:spcBef>
                <a:spcPts val="0"/>
              </a:spcBef>
              <a:buNone/>
            </a:pPr>
            <a:r>
              <a:rPr lang="ru" sz="2000" b="0">
                <a:solidFill>
                  <a:srgbClr val="0099CC"/>
                </a:solidFill>
              </a:rPr>
              <a:t> 5.Бежит, книга, окно, ворота, слон и т.п.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475</Words>
  <Application>Microsoft Office PowerPoint</Application>
  <PresentationFormat>Экран (16:9)</PresentationFormat>
  <Paragraphs>71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simple-light</vt:lpstr>
      <vt:lpstr>Развивающие упражнения как средство повышения познавательной деятельности учащихся</vt:lpstr>
      <vt:lpstr>                      «Хорошая игра   похожа на хорошую работу,   плохая игра похожа на плохую        работу…»                               А.С. Макаренко </vt:lpstr>
      <vt:lpstr>Проблема современной школы – потеря многими учащимися интереса к учению. Почему это происходит?  Причины такого негативного явления неоднозначны</vt:lpstr>
      <vt:lpstr>     В настоящее время главными задачами  учителя начальной школы являются  -развитие у детей индивидуальных способностей, ключевых компетенций, - умения  видеть  перспективу применения полученных знаний на практике,  -легко адаптироваться в современном мире, реализовать себя в будущем.   </vt:lpstr>
      <vt:lpstr>«Игра - это  огромное  светлое  окно,  через   которое  в духовный  мир  ребёнка  вливается живительный поток  представлений,   понятий  об  окружающем  мире.   Игра - это  искра,  зажигающая  огонёк   пытливости и  любознательности».                                                                                       В. А. Сухомлинский </vt:lpstr>
      <vt:lpstr>Значение игры для младшего школьника</vt:lpstr>
      <vt:lpstr>Игровая деятельность в учебном процессе позволяет реализовать такие цели:       -дидактические;       -воспитывающие;       -развивающие;       -социализирующие.</vt:lpstr>
      <vt:lpstr>Примеры развивающих игр  на уроках в начальной школе </vt:lpstr>
      <vt:lpstr>Дидактическая игра Найди ошибку Цель: развивать умение выделять в речи слова, обозначающие предмет.  Учитель называет ряд слов, обозначающих названия предметов и допускает одну «ошибку». Ученики должны определить, какое слово лишнее и почему. Правильно выполнивший задание, получает фишку. Выигрывает тот, у кого больше фишек.  Примерный материал: 1.Кукла, дом, море, вышла, ученик.  2.Карта, солнце, железный, дверь, моряк.  3.Девочка, мел, больше, карандаш, жаба.  4.Замок, тяжело, петух, тарелка, вишня.  5.Бежит, книга, окно, ворота, слон и т.п. </vt:lpstr>
      <vt:lpstr>Дидактическая игра Найди пару.  Цель: развивать умение правильно соотносить название предмета и действия.  Оборудование: у каждого ученика на парте карточка, на которой в один столбик записаны слова: метель, гром, солнце, молния, ветер, дождь, снег, облака, туман, мороз, а в другой столбик слова- действия: капает, плывут, падает, стелется, плывет, метет, гремит, печет, сверкает, дует, трещит. • Ученики к каждому слову, обозначающему название явления, подбирают слово, обозначающее действие предмета, отмечая стрелкой. Выигрывает тот, кто первый составит пары слов.  </vt:lpstr>
      <vt:lpstr>«Конструктор». С большим интересом дети играют в конструктор.            Если взять большое слово,            Вынуть буквы,            Раз и два,            А потом собрать их снова,            Выйдут новые слова. - Из слова «грамотей» составьте 10 слов. (Герой, гром, гора, гам, рота, рот, метр, метро, море, тема). </vt:lpstr>
      <vt:lpstr>По теме «Предложение»  с интересом дети выполняют упражнение «Составь предложение из букв слова». Например, слово «КОТ». Предложение: Катя отмерила ткань». </vt:lpstr>
      <vt:lpstr>   Кроссворд</vt:lpstr>
      <vt:lpstr>Слайд 14</vt:lpstr>
      <vt:lpstr>Незадачливый математик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передового         педагогического опыта учителя начальных классов и английского языка в начальных классах МБОУ СОШ №17 г. Петушки Иванча Юлии Владиславовны </dc:title>
  <cp:lastModifiedBy>ПК</cp:lastModifiedBy>
  <cp:revision>9</cp:revision>
  <dcterms:modified xsi:type="dcterms:W3CDTF">2015-06-02T20:27:59Z</dcterms:modified>
</cp:coreProperties>
</file>