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CCE"/>
    <a:srgbClr val="67360D"/>
    <a:srgbClr val="05056F"/>
    <a:srgbClr val="6C4108"/>
    <a:srgbClr val="6410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31A821-095B-428D-9A2B-68C773968B50}" type="datetimeFigureOut">
              <a:rPr lang="ru-RU" smtClean="0"/>
              <a:pPr/>
              <a:t>04.03.2015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FE97CA-AF2F-400A-A620-445536EF338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FE97CA-AF2F-400A-A620-445536EF3383}"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ru-RU" smtClean="0"/>
              <a:t>Образец заголовка</a:t>
            </a:r>
            <a:endParaRPr kumimoji="1"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55E39"/>
                </a:solidFill>
                <a:effectLst>
                  <a:outerShdw blurRad="50800" dist="38100" dir="2700000" algn="tl" rotWithShape="0">
                    <a:schemeClr val="bg1">
                      <a:alpha val="8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ru-RU" smtClean="0"/>
              <a:t>Образец подзаголовка</a:t>
            </a:r>
            <a:endParaRPr kumimoji="1" lang="ru-RU" dirty="0"/>
          </a:p>
        </p:txBody>
      </p:sp>
      <p:sp>
        <p:nvSpPr>
          <p:cNvPr id="4" name="Date Placeholder 3"/>
          <p:cNvSpPr>
            <a:spLocks noGrp="1"/>
          </p:cNvSpPr>
          <p:nvPr>
            <p:ph type="dt" sz="half" idx="10"/>
          </p:nvPr>
        </p:nvSpPr>
        <p:spPr/>
        <p:txBody>
          <a:bodyPr/>
          <a:lstStyle>
            <a:lvl1pPr>
              <a:defRPr>
                <a:solidFill>
                  <a:schemeClr val="accent6">
                    <a:lumMod val="25000"/>
                  </a:schemeClr>
                </a:solidFill>
              </a:defRPr>
            </a:lvl1pPr>
          </a:lstStyle>
          <a:p>
            <a:fld id="{994600E6-9667-4AAA-AF47-D1A0936B3761}" type="datetimeFigureOut">
              <a:rPr lang="ru-RU" smtClean="0"/>
              <a:pPr/>
              <a:t>04.03.2015</a:t>
            </a:fld>
            <a:endParaRPr lang="ru-RU"/>
          </a:p>
        </p:txBody>
      </p:sp>
      <p:sp>
        <p:nvSpPr>
          <p:cNvPr id="5" name="Footer Placeholder 4"/>
          <p:cNvSpPr>
            <a:spLocks noGrp="1"/>
          </p:cNvSpPr>
          <p:nvPr>
            <p:ph type="ftr" sz="quarter" idx="11"/>
          </p:nvPr>
        </p:nvSpPr>
        <p:spPr/>
        <p:txBody>
          <a:bodyPr anchor="t"/>
          <a:lstStyle>
            <a:lvl1pPr>
              <a:defRPr>
                <a:solidFill>
                  <a:schemeClr val="accent6">
                    <a:lumMod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6">
                    <a:lumMod val="25000"/>
                  </a:schemeClr>
                </a:solidFill>
              </a:defRPr>
            </a:lvl1pPr>
          </a:lstStyle>
          <a:p>
            <a:fld id="{6BDC85E2-D619-4409-81AB-4BD5C406ACE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ru-RU" smtClean="0"/>
              <a:t>Образец заголовка</a:t>
            </a:r>
            <a:endParaRPr kumimoji="1" lang="ru-RU"/>
          </a:p>
        </p:txBody>
      </p:sp>
      <p:sp>
        <p:nvSpPr>
          <p:cNvPr id="3" name="Vertical Text Placeholder 2"/>
          <p:cNvSpPr>
            <a:spLocks noGrp="1"/>
          </p:cNvSpPr>
          <p:nvPr>
            <p:ph type="body" orient="vert" idx="1"/>
          </p:nvPr>
        </p:nvSpPr>
        <p:spPr/>
        <p:txBody>
          <a:bodyPr vert="eaVert"/>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a:p>
        </p:txBody>
      </p:sp>
      <p:sp>
        <p:nvSpPr>
          <p:cNvPr id="4" name="Date Placeholder 3"/>
          <p:cNvSpPr>
            <a:spLocks noGrp="1"/>
          </p:cNvSpPr>
          <p:nvPr>
            <p:ph type="dt" sz="half" idx="10"/>
          </p:nvPr>
        </p:nvSpPr>
        <p:spPr/>
        <p:txBody>
          <a:bodyPr/>
          <a:lstStyle/>
          <a:p>
            <a:fld id="{994600E6-9667-4AAA-AF47-D1A0936B3761}" type="datetimeFigureOut">
              <a:rPr lang="ru-RU" smtClean="0"/>
              <a:pPr/>
              <a:t>04.03.2015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DC85E2-D619-4409-81AB-4BD5C406ACE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1" lang="ru-RU" smtClean="0"/>
              <a:t>Образец заголовка</a:t>
            </a:r>
            <a:endParaRPr kumimoji="1"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a:p>
        </p:txBody>
      </p:sp>
      <p:sp>
        <p:nvSpPr>
          <p:cNvPr id="4" name="Date Placeholder 3"/>
          <p:cNvSpPr>
            <a:spLocks noGrp="1"/>
          </p:cNvSpPr>
          <p:nvPr>
            <p:ph type="dt" sz="half" idx="10"/>
          </p:nvPr>
        </p:nvSpPr>
        <p:spPr/>
        <p:txBody>
          <a:bodyPr/>
          <a:lstStyle/>
          <a:p>
            <a:fld id="{994600E6-9667-4AAA-AF47-D1A0936B3761}" type="datetimeFigureOut">
              <a:rPr lang="ru-RU" smtClean="0"/>
              <a:pPr/>
              <a:t>04.03.2015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DC85E2-D619-4409-81AB-4BD5C406ACE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ru-RU" smtClean="0"/>
              <a:t>Образец заголовка</a:t>
            </a:r>
            <a:endParaRPr kumimoji="1" lang="ru-RU"/>
          </a:p>
        </p:txBody>
      </p:sp>
      <p:sp>
        <p:nvSpPr>
          <p:cNvPr id="3" name="Content Placeholder 2"/>
          <p:cNvSpPr>
            <a:spLocks noGrp="1"/>
          </p:cNvSpPr>
          <p:nvPr>
            <p:ph idx="1"/>
          </p:nvPr>
        </p:nvSpPr>
        <p:spPr/>
        <p:txBody>
          <a:body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a:p>
        </p:txBody>
      </p:sp>
      <p:sp>
        <p:nvSpPr>
          <p:cNvPr id="4" name="Date Placeholder 3"/>
          <p:cNvSpPr>
            <a:spLocks noGrp="1"/>
          </p:cNvSpPr>
          <p:nvPr>
            <p:ph type="dt" sz="half" idx="10"/>
          </p:nvPr>
        </p:nvSpPr>
        <p:spPr/>
        <p:txBody>
          <a:bodyPr/>
          <a:lstStyle/>
          <a:p>
            <a:fld id="{994600E6-9667-4AAA-AF47-D1A0936B3761}" type="datetimeFigureOut">
              <a:rPr lang="ru-RU" smtClean="0"/>
              <a:pPr/>
              <a:t>04.03.2015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DC85E2-D619-4409-81AB-4BD5C406ACE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kumimoji="1" lang="ru-RU" smtClean="0"/>
              <a:t>Образец заголовка</a:t>
            </a:r>
            <a:endParaRPr kumimoji="1"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48A5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ru-RU" smtClean="0"/>
              <a:t>Образец текста</a:t>
            </a:r>
          </a:p>
        </p:txBody>
      </p:sp>
      <p:sp>
        <p:nvSpPr>
          <p:cNvPr id="4" name="Date Placeholder 3"/>
          <p:cNvSpPr>
            <a:spLocks noGrp="1"/>
          </p:cNvSpPr>
          <p:nvPr>
            <p:ph type="dt" sz="half" idx="10"/>
          </p:nvPr>
        </p:nvSpPr>
        <p:spPr/>
        <p:txBody>
          <a:bodyPr/>
          <a:lstStyle/>
          <a:p>
            <a:fld id="{994600E6-9667-4AAA-AF47-D1A0936B3761}" type="datetimeFigureOut">
              <a:rPr lang="ru-RU" smtClean="0"/>
              <a:pPr/>
              <a:t>04.03.2015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DC85E2-D619-4409-81AB-4BD5C406ACE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ru-RU" smtClean="0"/>
              <a:t>Образец заголовка</a:t>
            </a:r>
            <a:endParaRPr kumimoji="1"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D69473"/>
                </a:solidFill>
              </a:defRPr>
            </a:lvl1pPr>
            <a:lvl2pPr>
              <a:defRPr sz="2400">
                <a:solidFill>
                  <a:srgbClr val="D69473"/>
                </a:solidFill>
              </a:defRPr>
            </a:lvl2pPr>
            <a:lvl3pPr>
              <a:defRPr sz="2000">
                <a:solidFill>
                  <a:srgbClr val="D69473"/>
                </a:solidFill>
              </a:defRPr>
            </a:lvl3pPr>
            <a:lvl4pPr>
              <a:defRPr sz="1800">
                <a:solidFill>
                  <a:srgbClr val="D69473"/>
                </a:solidFill>
              </a:defRPr>
            </a:lvl4pPr>
            <a:lvl5pPr>
              <a:defRPr sz="1800">
                <a:solidFill>
                  <a:srgbClr val="D69473"/>
                </a:solidFill>
              </a:defRPr>
            </a:lvl5pPr>
            <a:lvl6pPr>
              <a:defRPr sz="1800"/>
            </a:lvl6pPr>
            <a:lvl7pPr>
              <a:defRPr sz="1800"/>
            </a:lvl7pPr>
            <a:lvl8pPr>
              <a:defRPr sz="1800"/>
            </a:lvl8pPr>
            <a:lvl9pPr>
              <a:defRPr sz="1800"/>
            </a:lvl9p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dirty="0"/>
          </a:p>
        </p:txBody>
      </p:sp>
      <p:sp>
        <p:nvSpPr>
          <p:cNvPr id="5" name="Date Placeholder 4"/>
          <p:cNvSpPr>
            <a:spLocks noGrp="1"/>
          </p:cNvSpPr>
          <p:nvPr>
            <p:ph type="dt" sz="half" idx="10"/>
          </p:nvPr>
        </p:nvSpPr>
        <p:spPr/>
        <p:txBody>
          <a:bodyPr/>
          <a:lstStyle/>
          <a:p>
            <a:fld id="{994600E6-9667-4AAA-AF47-D1A0936B3761}" type="datetimeFigureOut">
              <a:rPr lang="ru-RU" smtClean="0"/>
              <a:pPr/>
              <a:t>04.03.2015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DC85E2-D619-4409-81AB-4BD5C406ACE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1" lang="ru-RU" smtClean="0"/>
              <a:t>Образец заголовка</a:t>
            </a:r>
            <a:endParaRPr kumimoji="1"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B8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B8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D69473"/>
                </a:solidFill>
              </a:defRPr>
            </a:lvl1pPr>
            <a:lvl2pPr>
              <a:defRPr sz="2000">
                <a:solidFill>
                  <a:srgbClr val="D69473"/>
                </a:solidFill>
              </a:defRPr>
            </a:lvl2pPr>
            <a:lvl3pPr>
              <a:defRPr sz="1800">
                <a:solidFill>
                  <a:srgbClr val="D69473"/>
                </a:solidFill>
              </a:defRPr>
            </a:lvl3pPr>
            <a:lvl4pPr>
              <a:defRPr sz="1600">
                <a:solidFill>
                  <a:srgbClr val="D69473"/>
                </a:solidFill>
              </a:defRPr>
            </a:lvl4pPr>
            <a:lvl5pPr>
              <a:defRPr sz="1600">
                <a:solidFill>
                  <a:srgbClr val="D69473"/>
                </a:solidFill>
              </a:defRPr>
            </a:lvl5pPr>
            <a:lvl6pPr>
              <a:defRPr sz="1600"/>
            </a:lvl6pPr>
            <a:lvl7pPr>
              <a:defRPr sz="1600"/>
            </a:lvl7pPr>
            <a:lvl8pPr>
              <a:defRPr sz="1600"/>
            </a:lvl8pPr>
            <a:lvl9pPr>
              <a:defRPr sz="1600"/>
            </a:lvl9p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dirty="0"/>
          </a:p>
        </p:txBody>
      </p:sp>
      <p:sp>
        <p:nvSpPr>
          <p:cNvPr id="7" name="Date Placeholder 6"/>
          <p:cNvSpPr>
            <a:spLocks noGrp="1"/>
          </p:cNvSpPr>
          <p:nvPr>
            <p:ph type="dt" sz="half" idx="10"/>
          </p:nvPr>
        </p:nvSpPr>
        <p:spPr/>
        <p:txBody>
          <a:bodyPr/>
          <a:lstStyle/>
          <a:p>
            <a:fld id="{994600E6-9667-4AAA-AF47-D1A0936B3761}" type="datetimeFigureOut">
              <a:rPr lang="ru-RU" smtClean="0"/>
              <a:pPr/>
              <a:t>04.03.2015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DC85E2-D619-4409-81AB-4BD5C406ACE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ru-RU" smtClean="0"/>
              <a:t>Образец заголовка</a:t>
            </a:r>
            <a:endParaRPr kumimoji="1" lang="ru-RU"/>
          </a:p>
        </p:txBody>
      </p:sp>
      <p:sp>
        <p:nvSpPr>
          <p:cNvPr id="3" name="Date Placeholder 2"/>
          <p:cNvSpPr>
            <a:spLocks noGrp="1"/>
          </p:cNvSpPr>
          <p:nvPr>
            <p:ph type="dt" sz="half" idx="10"/>
          </p:nvPr>
        </p:nvSpPr>
        <p:spPr/>
        <p:txBody>
          <a:bodyPr/>
          <a:lstStyle/>
          <a:p>
            <a:fld id="{994600E6-9667-4AAA-AF47-D1A0936B3761}" type="datetimeFigureOut">
              <a:rPr lang="ru-RU" smtClean="0"/>
              <a:pPr/>
              <a:t>04.03.2015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DC85E2-D619-4409-81AB-4BD5C406ACE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600E6-9667-4AAA-AF47-D1A0936B3761}" type="datetimeFigureOut">
              <a:rPr lang="ru-RU" smtClean="0"/>
              <a:pPr/>
              <a:t>04.03.2015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DC85E2-D619-4409-81AB-4BD5C406ACE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kumimoji="1" lang="ru-RU" smtClean="0"/>
              <a:t>Образец заголовка</a:t>
            </a:r>
            <a:endParaRPr kumimoji="1"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ru-RU" smtClean="0"/>
              <a:t>Образец текста</a:t>
            </a:r>
          </a:p>
        </p:txBody>
      </p:sp>
      <p:sp>
        <p:nvSpPr>
          <p:cNvPr id="5" name="Date Placeholder 4"/>
          <p:cNvSpPr>
            <a:spLocks noGrp="1"/>
          </p:cNvSpPr>
          <p:nvPr>
            <p:ph type="dt" sz="half" idx="10"/>
          </p:nvPr>
        </p:nvSpPr>
        <p:spPr/>
        <p:txBody>
          <a:bodyPr/>
          <a:lstStyle/>
          <a:p>
            <a:fld id="{994600E6-9667-4AAA-AF47-D1A0936B3761}" type="datetimeFigureOut">
              <a:rPr lang="ru-RU" smtClean="0"/>
              <a:pPr/>
              <a:t>04.03.2015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DC85E2-D619-4409-81AB-4BD5C406ACE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kumimoji="1" lang="ru-RU" smtClean="0"/>
              <a:t>Образец заголовка</a:t>
            </a:r>
            <a:endParaRPr kumimoji="1"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ru-RU" smtClean="0"/>
              <a:t>Вставка рисунка</a:t>
            </a:r>
            <a:endParaRPr kumimoji="1"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ru-RU" smtClean="0"/>
              <a:t>Образец текста</a:t>
            </a:r>
          </a:p>
        </p:txBody>
      </p:sp>
      <p:sp>
        <p:nvSpPr>
          <p:cNvPr id="5" name="Date Placeholder 4"/>
          <p:cNvSpPr>
            <a:spLocks noGrp="1"/>
          </p:cNvSpPr>
          <p:nvPr>
            <p:ph type="dt" sz="half" idx="10"/>
          </p:nvPr>
        </p:nvSpPr>
        <p:spPr/>
        <p:txBody>
          <a:bodyPr/>
          <a:lstStyle/>
          <a:p>
            <a:fld id="{994600E6-9667-4AAA-AF47-D1A0936B3761}" type="datetimeFigureOut">
              <a:rPr lang="ru-RU" smtClean="0"/>
              <a:pPr/>
              <a:t>04.03.2015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DC85E2-D619-4409-81AB-4BD5C406ACE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ru-RU" smtClean="0"/>
              <a:t>Образец заголовка</a:t>
            </a:r>
            <a:endParaRPr kumimoji="1"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aur" pitchFamily="18" charset="0"/>
              </a:defRPr>
            </a:lvl1pPr>
          </a:lstStyle>
          <a:p>
            <a:fld id="{994600E6-9667-4AAA-AF47-D1A0936B3761}" type="datetimeFigureOut">
              <a:rPr lang="ru-RU" smtClean="0"/>
              <a:pPr/>
              <a:t>04.03.2015</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chemeClr val="tx1">
                    <a:tint val="75000"/>
                  </a:schemeClr>
                </a:solidFill>
                <a:latin typeface="Centaur" pitchFamily="18" charset="0"/>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aur" pitchFamily="18" charset="0"/>
              </a:defRPr>
            </a:lvl1pPr>
          </a:lstStyle>
          <a:p>
            <a:fld id="{6BDC85E2-D619-4409-81AB-4BD5C406ACE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b="1" kern="1200" cap="none" spc="50">
          <a:ln w="13500">
            <a:noFill/>
            <a:prstDash val="solid"/>
          </a:ln>
          <a:solidFill>
            <a:srgbClr val="E30746"/>
          </a:solidFill>
          <a:effectLst>
            <a:outerShdw blurRad="50800" dist="38100" dir="2700000" algn="tl" rotWithShape="0">
              <a:schemeClr val="bg1">
                <a:alpha val="80000"/>
              </a:schemeClr>
            </a:outerShdw>
          </a:effectLst>
          <a:latin typeface="+mj-lt"/>
          <a:ea typeface="+mj-ea"/>
          <a:cs typeface="+mj-cs"/>
        </a:defRPr>
      </a:lvl1pPr>
    </p:titleStyle>
    <p:bodyStyle>
      <a:lvl1pPr marL="342900" indent="-342900" algn="l" defTabSz="914400" rtl="0" eaLnBrk="1" latinLnBrk="0" hangingPunct="1">
        <a:spcBef>
          <a:spcPct val="20000"/>
        </a:spcBef>
        <a:buFontTx/>
        <a:buBlip>
          <a:blip r:embed="rId14"/>
        </a:buBlip>
        <a:defRPr kumimoji="1" sz="3200" b="1" kern="1200">
          <a:solidFill>
            <a:srgbClr val="4A452A"/>
          </a:solidFill>
          <a:latin typeface="+mn-lt"/>
          <a:ea typeface="+mn-ea"/>
          <a:cs typeface="+mn-cs"/>
        </a:defRPr>
      </a:lvl1pPr>
      <a:lvl2pPr marL="742950" indent="-285750" algn="l" defTabSz="914400" rtl="0" eaLnBrk="1" latinLnBrk="0" hangingPunct="1">
        <a:spcBef>
          <a:spcPct val="20000"/>
        </a:spcBef>
        <a:buFontTx/>
        <a:buBlip>
          <a:blip r:embed="rId15"/>
        </a:buBlip>
        <a:defRPr kumimoji="1" sz="2800" kern="1200">
          <a:solidFill>
            <a:srgbClr val="4A452A"/>
          </a:solidFill>
          <a:latin typeface="+mn-lt"/>
          <a:ea typeface="+mn-ea"/>
          <a:cs typeface="+mn-cs"/>
        </a:defRPr>
      </a:lvl2pPr>
      <a:lvl3pPr marL="1143000" indent="-228600" algn="l" defTabSz="914400" rtl="0" eaLnBrk="1" latinLnBrk="0" hangingPunct="1">
        <a:spcBef>
          <a:spcPct val="20000"/>
        </a:spcBef>
        <a:buFontTx/>
        <a:buBlip>
          <a:blip r:embed="rId16"/>
        </a:buBlip>
        <a:defRPr kumimoji="1" sz="2400" kern="1200">
          <a:solidFill>
            <a:srgbClr val="4A452A"/>
          </a:solidFill>
          <a:latin typeface="+mn-lt"/>
          <a:ea typeface="+mn-ea"/>
          <a:cs typeface="+mn-cs"/>
        </a:defRPr>
      </a:lvl3pPr>
      <a:lvl4pPr marL="1600200" indent="-228600" algn="l" defTabSz="914400" rtl="0" eaLnBrk="1" latinLnBrk="0" hangingPunct="1">
        <a:spcBef>
          <a:spcPct val="20000"/>
        </a:spcBef>
        <a:buFontTx/>
        <a:buBlip>
          <a:blip r:embed="rId17"/>
        </a:buBlip>
        <a:defRPr kumimoji="1" sz="2000" kern="1200">
          <a:solidFill>
            <a:srgbClr val="4A452A"/>
          </a:solidFill>
          <a:latin typeface="+mn-lt"/>
          <a:ea typeface="+mn-ea"/>
          <a:cs typeface="+mn-cs"/>
        </a:defRPr>
      </a:lvl4pPr>
      <a:lvl5pPr marL="2057400" indent="-228600" algn="l" defTabSz="914400" rtl="0" eaLnBrk="1" latinLnBrk="0" hangingPunct="1">
        <a:spcBef>
          <a:spcPct val="20000"/>
        </a:spcBef>
        <a:buFontTx/>
        <a:buBlip>
          <a:blip r:embed="rId18"/>
        </a:buBlip>
        <a:defRPr kumimoji="1" sz="2000" kern="1200">
          <a:solidFill>
            <a:srgbClr val="4A452A"/>
          </a:solidFill>
          <a:latin typeface="+mn-lt"/>
          <a:ea typeface="+mn-ea"/>
          <a:cs typeface="+mn-cs"/>
        </a:defRPr>
      </a:lvl5pPr>
      <a:lvl6pPr marL="2514600" indent="-228600" algn="l" defTabSz="914400" rtl="0" eaLnBrk="1" latinLnBrk="0" hangingPunct="1">
        <a:spcBef>
          <a:spcPct val="20000"/>
        </a:spcBef>
        <a:buFontTx/>
        <a:buBlip>
          <a:blip r:embed="rId14"/>
        </a:buBlip>
        <a:defRPr kumimoji="1" sz="1800" kern="1200">
          <a:solidFill>
            <a:srgbClr val="4A452A"/>
          </a:solidFill>
          <a:latin typeface="+mn-lt"/>
          <a:ea typeface="+mn-ea"/>
          <a:cs typeface="+mn-cs"/>
        </a:defRPr>
      </a:lvl6pPr>
      <a:lvl7pPr marL="2971800" indent="-228600" algn="l" defTabSz="914400" rtl="0" eaLnBrk="1" latinLnBrk="0" hangingPunct="1">
        <a:spcBef>
          <a:spcPct val="20000"/>
        </a:spcBef>
        <a:buFontTx/>
        <a:buBlip>
          <a:blip r:embed="rId15"/>
        </a:buBlip>
        <a:defRPr kumimoji="1" sz="1800" kern="1200">
          <a:solidFill>
            <a:srgbClr val="4A452A"/>
          </a:solidFill>
          <a:latin typeface="+mn-lt"/>
          <a:ea typeface="+mn-ea"/>
          <a:cs typeface="+mn-cs"/>
        </a:defRPr>
      </a:lvl7pPr>
      <a:lvl8pPr marL="3429000" indent="-228600" algn="l" defTabSz="914400" rtl="0" eaLnBrk="1" latinLnBrk="0" hangingPunct="1">
        <a:spcBef>
          <a:spcPct val="20000"/>
        </a:spcBef>
        <a:buFontTx/>
        <a:buBlip>
          <a:blip r:embed="rId16"/>
        </a:buBlip>
        <a:defRPr kumimoji="1" sz="1600" kern="1200">
          <a:solidFill>
            <a:srgbClr val="4A452A"/>
          </a:solidFill>
          <a:latin typeface="+mn-lt"/>
          <a:ea typeface="+mn-ea"/>
          <a:cs typeface="+mn-cs"/>
        </a:defRPr>
      </a:lvl8pPr>
      <a:lvl9pPr marL="3886200" indent="-228600" algn="l" defTabSz="914400" rtl="0" eaLnBrk="1" latinLnBrk="0" hangingPunct="1">
        <a:spcBef>
          <a:spcPct val="20000"/>
        </a:spcBef>
        <a:buFontTx/>
        <a:buBlip>
          <a:blip r:embed="rId17"/>
        </a:buBlip>
        <a:defRPr kumimoji="1" sz="1600" kern="1200">
          <a:solidFill>
            <a:srgbClr val="4A452A"/>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2400" dirty="0" smtClean="0">
                <a:latin typeface="Times New Roman" pitchFamily="18" charset="0"/>
                <a:cs typeface="Times New Roman" pitchFamily="18" charset="0"/>
              </a:rPr>
              <a:t>Муниципальное автономное дошкольное образовательное учреждение детский сад №3 г. Курганинска</a:t>
            </a:r>
            <a:endParaRPr lang="ru-RU" sz="2400" dirty="0">
              <a:latin typeface="Times New Roman" pitchFamily="18" charset="0"/>
              <a:cs typeface="Times New Roman" pitchFamily="18" charset="0"/>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142844" y="3286124"/>
            <a:ext cx="2147894" cy="2147894"/>
          </a:xfrm>
          <a:prstGeom prst="rect">
            <a:avLst/>
          </a:prstGeom>
          <a:noFill/>
          <a:ln w="9525">
            <a:noFill/>
            <a:miter lim="800000"/>
            <a:headEnd/>
            <a:tailEnd/>
          </a:ln>
          <a:effectLst/>
        </p:spPr>
      </p:pic>
      <p:sp>
        <p:nvSpPr>
          <p:cNvPr id="1028" name="Rectangle 4"/>
          <p:cNvSpPr>
            <a:spLocks noChangeArrowheads="1"/>
          </p:cNvSpPr>
          <p:nvPr/>
        </p:nvSpPr>
        <p:spPr bwMode="auto">
          <a:xfrm>
            <a:off x="0" y="113097"/>
            <a:ext cx="8875892" cy="125572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3600"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3600"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СЕМИНАР </a:t>
            </a:r>
            <a:r>
              <a:rPr kumimoji="0" lang="ru-RU" sz="3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ПРАКТИКУМ</a:t>
            </a:r>
            <a:endParaRPr kumimoji="0" lang="ru-RU" sz="3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ПРОФЕССИОНАЛЬНОЕ ОБЩЕНИЕ</a:t>
            </a:r>
            <a:r>
              <a:rPr kumimoji="0" lang="ru-RU" sz="3600"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b="1" i="0" u="none" strike="noStrike" cap="none" normalizeH="0" baseline="0" dirty="0" smtClean="0">
              <a:ln>
                <a:noFill/>
              </a:ln>
              <a:solidFill>
                <a:schemeClr val="tx1"/>
              </a:solidFill>
              <a:effectLst/>
              <a:latin typeface="Calibri"/>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2000" b="1" dirty="0" smtClean="0">
                <a:latin typeface="Times New Roman" pitchFamily="18" charset="0"/>
                <a:ea typeface="Calibri" pitchFamily="34" charset="0"/>
                <a:cs typeface="Times New Roman" pitchFamily="18" charset="0"/>
              </a:rPr>
              <a:t>(для воспитателей)</a:t>
            </a:r>
            <a:endParaRPr lang="ru-RU" sz="2000" b="1" dirty="0">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chemeClr val="tx1"/>
              </a:solidFill>
              <a:effectLst/>
              <a:latin typeface="Calibri"/>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3600" b="1" dirty="0">
              <a:latin typeface="Calibri"/>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chemeClr val="tx1"/>
              </a:solidFill>
              <a:effectLst/>
              <a:latin typeface="Calibri"/>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b="1" dirty="0" smtClean="0">
                <a:latin typeface="Times New Roman" pitchFamily="18" charset="0"/>
                <a:ea typeface="Calibri" pitchFamily="34" charset="0"/>
                <a:cs typeface="Times New Roman" pitchFamily="18" charset="0"/>
              </a:rPr>
              <a:t>Старший воспитатель: Н.Н.Касьянова</a:t>
            </a: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3600" b="1" dirty="0">
              <a:latin typeface="Calibri"/>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chemeClr val="tx1"/>
              </a:solidFill>
              <a:effectLst/>
              <a:latin typeface="Calibri"/>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chemeClr val="tx1"/>
              </a:solidFill>
              <a:effectLst/>
              <a:latin typeface="Calibri"/>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3600" b="1" dirty="0">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chemeClr val="tx1"/>
              </a:solidFill>
              <a:effectLst/>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3600" b="1" dirty="0">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chemeClr val="tx1"/>
              </a:solidFill>
              <a:effectLst/>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3600" b="1" dirty="0">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chemeClr val="tx1"/>
              </a:solidFill>
              <a:effectLst/>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3600" b="1" dirty="0">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chemeClr val="tx1"/>
              </a:solidFill>
              <a:effectLst/>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5357818" y="2071678"/>
            <a:ext cx="3170093" cy="1927215"/>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a:bodyPr>
          <a:lstStyle/>
          <a:p>
            <a:pPr lvl="0"/>
            <a:r>
              <a:rPr lang="ru-RU" sz="1800" dirty="0" smtClean="0">
                <a:latin typeface="Times New Roman" pitchFamily="18" charset="0"/>
                <a:cs typeface="Times New Roman" pitchFamily="18" charset="0"/>
              </a:rPr>
              <a:t>Вы совершили проступок ( например, опоздали, не выполнили задание и т.д.)</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1800" i="1" u="sng" dirty="0" smtClean="0">
                <a:solidFill>
                  <a:srgbClr val="C00000"/>
                </a:solidFill>
                <a:latin typeface="Times New Roman" pitchFamily="18" charset="0"/>
                <a:cs typeface="Times New Roman" pitchFamily="18" charset="0"/>
              </a:rPr>
              <a:t>Задача.</a:t>
            </a:r>
            <a:r>
              <a:rPr lang="ru-RU" sz="1800" dirty="0" smtClean="0">
                <a:solidFill>
                  <a:srgbClr val="C0000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Вам надо избежать конфликта, убедить собеседника в непреднамеренности Вашего проступка.</a:t>
            </a:r>
            <a:br>
              <a:rPr lang="ru-RU" sz="1800" dirty="0" smtClean="0">
                <a:latin typeface="Times New Roman" pitchFamily="18" charset="0"/>
                <a:cs typeface="Times New Roman" pitchFamily="18" charset="0"/>
              </a:rPr>
            </a:br>
            <a:endParaRPr lang="ru-RU" sz="1800" dirty="0" smtClean="0">
              <a:latin typeface="Times New Roman" pitchFamily="18" charset="0"/>
              <a:cs typeface="Times New Roman" pitchFamily="18" charset="0"/>
            </a:endParaRPr>
          </a:p>
          <a:p>
            <a:pPr>
              <a:buNone/>
            </a:pPr>
            <a:endParaRPr lang="ru-RU" sz="1800" i="1" u="sng" dirty="0" smtClean="0">
              <a:latin typeface="Times New Roman" pitchFamily="18" charset="0"/>
              <a:cs typeface="Times New Roman" pitchFamily="18" charset="0"/>
            </a:endParaRPr>
          </a:p>
          <a:p>
            <a:pPr>
              <a:buNone/>
            </a:pPr>
            <a:endParaRPr lang="ru-RU" sz="1800" i="1" u="sng" dirty="0" smtClean="0">
              <a:latin typeface="Times New Roman" pitchFamily="18" charset="0"/>
              <a:cs typeface="Times New Roman" pitchFamily="18" charset="0"/>
            </a:endParaRPr>
          </a:p>
          <a:p>
            <a:pPr>
              <a:buNone/>
            </a:pPr>
            <a:endParaRPr lang="ru-RU" sz="1800" i="1" u="sng" dirty="0" smtClean="0">
              <a:latin typeface="Times New Roman" pitchFamily="18" charset="0"/>
              <a:cs typeface="Times New Roman" pitchFamily="18" charset="0"/>
            </a:endParaRPr>
          </a:p>
          <a:p>
            <a:pPr>
              <a:buNone/>
            </a:pPr>
            <a:endParaRPr lang="ru-RU" sz="1800" i="1" u="sng" dirty="0" smtClean="0">
              <a:latin typeface="Times New Roman" pitchFamily="18" charset="0"/>
              <a:cs typeface="Times New Roman" pitchFamily="18" charset="0"/>
            </a:endParaRPr>
          </a:p>
          <a:p>
            <a:pPr>
              <a:buNone/>
            </a:pPr>
            <a:endParaRPr lang="ru-RU" sz="1800" i="1" u="sng" dirty="0" smtClean="0">
              <a:latin typeface="Times New Roman" pitchFamily="18" charset="0"/>
              <a:cs typeface="Times New Roman" pitchFamily="18" charset="0"/>
            </a:endParaRPr>
          </a:p>
          <a:p>
            <a:pPr>
              <a:buNone/>
            </a:pPr>
            <a:r>
              <a:rPr lang="ru-RU" sz="1800" i="1" u="sng" dirty="0" smtClean="0">
                <a:solidFill>
                  <a:srgbClr val="00B050"/>
                </a:solidFill>
                <a:latin typeface="Times New Roman" pitchFamily="18" charset="0"/>
                <a:cs typeface="Times New Roman" pitchFamily="18" charset="0"/>
              </a:rPr>
              <a:t>возможные варианты ответов:</a:t>
            </a:r>
            <a:r>
              <a:rPr lang="ru-RU" sz="1800" dirty="0" smtClean="0">
                <a:latin typeface="Times New Roman" pitchFamily="18" charset="0"/>
                <a:cs typeface="Times New Roman" pitchFamily="18" charset="0"/>
              </a:rPr>
              <a:t> </a:t>
            </a:r>
            <a:r>
              <a:rPr lang="ru-RU" sz="1800" i="1" u="sng" dirty="0" smtClean="0">
                <a:latin typeface="Times New Roman" pitchFamily="18" charset="0"/>
                <a:cs typeface="Times New Roman" pitchFamily="18" charset="0"/>
              </a:rPr>
              <a:t>Руководитель</a:t>
            </a:r>
            <a:r>
              <a:rPr lang="ru-RU" sz="1800" dirty="0" smtClean="0">
                <a:latin typeface="Times New Roman" pitchFamily="18" charset="0"/>
                <a:cs typeface="Times New Roman" pitchFamily="18" charset="0"/>
              </a:rPr>
              <a:t>. Прошу извинить меня за то, что заставила Вас ждать. Надеюсь,  это обстоятельство не повлияет на ход нашей беседы!</a:t>
            </a:r>
            <a:br>
              <a:rPr lang="ru-RU" sz="1800" dirty="0" smtClean="0">
                <a:latin typeface="Times New Roman" pitchFamily="18" charset="0"/>
                <a:cs typeface="Times New Roman" pitchFamily="18" charset="0"/>
              </a:rPr>
            </a:br>
            <a:r>
              <a:rPr lang="ru-RU" sz="1800" i="1" u="sng" dirty="0" smtClean="0">
                <a:latin typeface="Times New Roman" pitchFamily="18" charset="0"/>
                <a:cs typeface="Times New Roman" pitchFamily="18" charset="0"/>
              </a:rPr>
              <a:t>Воспитатель. </a:t>
            </a:r>
            <a:r>
              <a:rPr lang="ru-RU" sz="1800" dirty="0" smtClean="0">
                <a:latin typeface="Times New Roman" pitchFamily="18" charset="0"/>
                <a:cs typeface="Times New Roman" pitchFamily="18" charset="0"/>
              </a:rPr>
              <a:t>Понимаю. Что поступила некрасиво, поэтому прошу прощения. Давайте подумаем вместе, как исправить положение</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571836" y="2846042"/>
            <a:ext cx="5572164" cy="4011958"/>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a:bodyPr>
          <a:lstStyle/>
          <a:p>
            <a:r>
              <a:rPr lang="ru-RU" sz="1800" dirty="0" smtClean="0">
                <a:solidFill>
                  <a:srgbClr val="3E1CCE"/>
                </a:solidFill>
                <a:latin typeface="Times New Roman" pitchFamily="18" charset="0"/>
                <a:cs typeface="Times New Roman" pitchFamily="18" charset="0"/>
              </a:rPr>
              <a:t>3.Речевой этикет.</a:t>
            </a:r>
            <a:r>
              <a:rPr lang="ru-RU" sz="1800" dirty="0" smtClean="0"/>
              <a:t/>
            </a:r>
            <a:br>
              <a:rPr lang="ru-RU" sz="1800" dirty="0" smtClean="0"/>
            </a:br>
            <a:r>
              <a:rPr lang="ru-RU" sz="1800" dirty="0" smtClean="0">
                <a:latin typeface="Times New Roman" pitchFamily="18" charset="0"/>
                <a:cs typeface="Times New Roman" pitchFamily="18" charset="0"/>
              </a:rPr>
              <a:t>Слово "этикет " означает установленный порядок поведения в определенной социальной сфере.</a:t>
            </a: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000" dirty="0" smtClean="0">
                <a:latin typeface="Times New Roman" pitchFamily="18" charset="0"/>
                <a:cs typeface="Times New Roman" pitchFamily="18" charset="0"/>
              </a:rPr>
              <a:t>Корпоративная этика позволит объединить сотрудников в семью, где каждый будет стараться помочь и поддержать другого, работая таким образом на одно общее дело.</a:t>
            </a:r>
          </a:p>
          <a:p>
            <a:pPr>
              <a:buNone/>
            </a:pPr>
            <a:r>
              <a:rPr lang="ru-RU" sz="2000" dirty="0" smtClean="0">
                <a:latin typeface="Times New Roman" pitchFamily="18" charset="0"/>
                <a:cs typeface="Times New Roman" pitchFamily="18" charset="0"/>
              </a:rPr>
              <a:t>Этикет представляет собой систему детально разработанных правил учтивости, включающих формы знакомства, приветствия и прощания, выражения благодарности и сочувствия,  культуру речи и умение вести беседу, правила поведения за столом, поздравления, подарки и т.д.</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i="1" dirty="0" smtClean="0">
                <a:solidFill>
                  <a:srgbClr val="FF0000"/>
                </a:solidFill>
                <a:latin typeface="Times New Roman" pitchFamily="18" charset="0"/>
                <a:cs typeface="Times New Roman" pitchFamily="18" charset="0"/>
              </a:rPr>
              <a:t>Шесть основных заповедей делового этикета</a:t>
            </a:r>
            <a:r>
              <a:rPr lang="ru-RU" sz="1800" i="1" dirty="0" smtClean="0">
                <a:solidFill>
                  <a:srgbClr val="00B050"/>
                </a:solidFill>
                <a:latin typeface="Times New Roman" pitchFamily="18" charset="0"/>
                <a:cs typeface="Times New Roman" pitchFamily="18" charset="0"/>
              </a:rPr>
              <a:t>, </a:t>
            </a:r>
            <a:r>
              <a:rPr lang="ru-RU" sz="1800" dirty="0" smtClean="0">
                <a:solidFill>
                  <a:srgbClr val="00B050"/>
                </a:solidFill>
                <a:latin typeface="Times New Roman" pitchFamily="18" charset="0"/>
                <a:cs typeface="Times New Roman" pitchFamily="18" charset="0"/>
              </a:rPr>
              <a:t>сформулированных американской исследовательницей, социологом, пропагандистом правил вежливости в деловом общении </a:t>
            </a:r>
            <a:r>
              <a:rPr lang="ru-RU" sz="1800" dirty="0" err="1" smtClean="0">
                <a:solidFill>
                  <a:srgbClr val="00B050"/>
                </a:solidFill>
                <a:latin typeface="Times New Roman" pitchFamily="18" charset="0"/>
                <a:cs typeface="Times New Roman" pitchFamily="18" charset="0"/>
              </a:rPr>
              <a:t>Джен</a:t>
            </a:r>
            <a:r>
              <a:rPr lang="ru-RU" sz="1800" dirty="0" smtClean="0">
                <a:solidFill>
                  <a:srgbClr val="00B050"/>
                </a:solidFill>
                <a:latin typeface="Times New Roman" pitchFamily="18" charset="0"/>
                <a:cs typeface="Times New Roman" pitchFamily="18" charset="0"/>
              </a:rPr>
              <a:t> </a:t>
            </a:r>
            <a:r>
              <a:rPr lang="ru-RU" sz="1800" dirty="0" err="1" smtClean="0">
                <a:solidFill>
                  <a:srgbClr val="00B050"/>
                </a:solidFill>
                <a:latin typeface="Times New Roman" pitchFamily="18" charset="0"/>
                <a:cs typeface="Times New Roman" pitchFamily="18" charset="0"/>
              </a:rPr>
              <a:t>Ягер</a:t>
            </a:r>
            <a:r>
              <a:rPr lang="ru-RU" sz="1800" dirty="0" smtClean="0">
                <a:solidFill>
                  <a:srgbClr val="00B050"/>
                </a:solidFill>
                <a:latin typeface="Times New Roman" pitchFamily="18" charset="0"/>
                <a:cs typeface="Times New Roman" pitchFamily="18" charset="0"/>
              </a:rPr>
              <a:t>.</a:t>
            </a:r>
            <a:endParaRPr lang="ru-RU" sz="1800" dirty="0">
              <a:solidFill>
                <a:srgbClr val="00B05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pPr>
              <a:buNone/>
            </a:pPr>
            <a:r>
              <a:rPr lang="ru-RU" sz="2100" dirty="0" smtClean="0">
                <a:solidFill>
                  <a:srgbClr val="FF0000"/>
                </a:solidFill>
                <a:latin typeface="Times New Roman" pitchFamily="18" charset="0"/>
                <a:cs typeface="Times New Roman" pitchFamily="18" charset="0"/>
              </a:rPr>
              <a:t>1. </a:t>
            </a:r>
            <a:r>
              <a:rPr lang="ru-RU" sz="2100" i="1" dirty="0" smtClean="0">
                <a:solidFill>
                  <a:srgbClr val="FF0000"/>
                </a:solidFill>
                <a:latin typeface="Times New Roman" pitchFamily="18" charset="0"/>
                <a:cs typeface="Times New Roman" pitchFamily="18" charset="0"/>
              </a:rPr>
              <a:t>Делайте все вовремя</a:t>
            </a:r>
            <a:r>
              <a:rPr lang="ru-RU" sz="2100" dirty="0" smtClean="0">
                <a:solidFill>
                  <a:srgbClr val="FF0000"/>
                </a:solidFill>
                <a:latin typeface="Times New Roman" pitchFamily="18" charset="0"/>
                <a:cs typeface="Times New Roman" pitchFamily="18" charset="0"/>
              </a:rPr>
              <a:t>!</a:t>
            </a:r>
          </a:p>
          <a:p>
            <a:pPr algn="just">
              <a:buNone/>
            </a:pPr>
            <a:r>
              <a:rPr lang="ru-RU" sz="2100" dirty="0" smtClean="0">
                <a:latin typeface="Times New Roman" pitchFamily="18" charset="0"/>
                <a:cs typeface="Times New Roman" pitchFamily="18" charset="0"/>
              </a:rPr>
              <a:t>Опоздания не только мешают работе, но и являются первым признаком того, что на человека нельзя положиться. Прийти вовремя иногда значит прийти не слишком рано, не раньше своего начальства. Главное в вашем дневном расписании — прийти вовремя утром. Если вдруг случится так, что вам необходимо задержаться и вы знаете об этом заранее, позвоните заведующей или старшему воспитателю, чтобы кто-нибудь из начальства обязательно был в курсе дела.</a:t>
            </a:r>
            <a:r>
              <a:rPr lang="ru-RU" sz="2400" dirty="0" smtClean="0"/>
              <a:t> </a:t>
            </a:r>
            <a:r>
              <a:rPr lang="ru-RU" sz="1900" dirty="0" smtClean="0">
                <a:latin typeface="Times New Roman" pitchFamily="18" charset="0"/>
                <a:cs typeface="Times New Roman" pitchFamily="18" charset="0"/>
              </a:rPr>
              <a:t>Специалисты, изучающие организацию и распределение рабочего времени, советуют добавлять лишних 25% на тот срок, который, на ваш взгляд, требуется для выполнения данной работы. Вспомните закон </a:t>
            </a:r>
            <a:r>
              <a:rPr lang="ru-RU" sz="1900" dirty="0" err="1" smtClean="0">
                <a:latin typeface="Times New Roman" pitchFamily="18" charset="0"/>
                <a:cs typeface="Times New Roman" pitchFamily="18" charset="0"/>
              </a:rPr>
              <a:t>Мерфи</a:t>
            </a:r>
            <a:r>
              <a:rPr lang="ru-RU" sz="1900" dirty="0" smtClean="0">
                <a:latin typeface="Times New Roman" pitchFamily="18" charset="0"/>
                <a:cs typeface="Times New Roman" pitchFamily="18" charset="0"/>
              </a:rPr>
              <a:t>: все дела занимают больше времени, чем вам кажется, а все помехи, какие могут возникнуть, обязательно возникают. Так что выделяйте время с запасом на те трудности, что поддаются прогнозированию.</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71736" y="2787646"/>
            <a:ext cx="3429024" cy="3643338"/>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a:bodyPr>
          <a:lstStyle/>
          <a:p>
            <a:r>
              <a:rPr lang="ru-RU" sz="1800" dirty="0" smtClean="0">
                <a:latin typeface="Times New Roman" pitchFamily="18" charset="0"/>
                <a:cs typeface="Times New Roman" pitchFamily="18" charset="0"/>
              </a:rPr>
              <a:t>2. </a:t>
            </a:r>
            <a:r>
              <a:rPr lang="ru-RU" sz="1800" i="1" dirty="0" smtClean="0">
                <a:latin typeface="Times New Roman" pitchFamily="18" charset="0"/>
                <a:cs typeface="Times New Roman" pitchFamily="18" charset="0"/>
              </a:rPr>
              <a:t>Не болтайте лишнего!</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1800" dirty="0" smtClean="0">
                <a:latin typeface="Times New Roman" pitchFamily="18" charset="0"/>
                <a:cs typeface="Times New Roman" pitchFamily="18" charset="0"/>
              </a:rPr>
              <a:t>Смысл этого принципа в том, что вы обязаны хранить секреты организации, учреждения так же бережно, как и тайны личного характера.</a:t>
            </a:r>
          </a:p>
          <a:p>
            <a:pPr>
              <a:buNone/>
            </a:pPr>
            <a:r>
              <a:rPr lang="ru-RU" sz="1800" dirty="0" smtClean="0">
                <a:latin typeface="Times New Roman" pitchFamily="18" charset="0"/>
                <a:cs typeface="Times New Roman" pitchFamily="18" charset="0"/>
              </a:rPr>
              <a:t>Никогда никому не пересказывайте того, что вам приходит­ся услышать от сослуживца, руководителя или подчиненного об их личной жизни.</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929455" y="0"/>
            <a:ext cx="2214546" cy="2214546"/>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a:bodyPr>
          <a:lstStyle/>
          <a:p>
            <a:pPr algn="l"/>
            <a:r>
              <a:rPr lang="ru-RU" sz="1800" dirty="0" smtClean="0">
                <a:latin typeface="Times New Roman" pitchFamily="18" charset="0"/>
                <a:cs typeface="Times New Roman" pitchFamily="18" charset="0"/>
              </a:rPr>
              <a:t>3. </a:t>
            </a:r>
            <a:r>
              <a:rPr lang="ru-RU" sz="1800" i="1" dirty="0" smtClean="0">
                <a:latin typeface="Times New Roman" pitchFamily="18" charset="0"/>
                <a:cs typeface="Times New Roman" pitchFamily="18" charset="0"/>
              </a:rPr>
              <a:t>Будьте любезны, доброжелательны и приветливы!</a:t>
            </a: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857364"/>
            <a:ext cx="8229600" cy="4525963"/>
          </a:xfrm>
        </p:spPr>
        <p:txBody>
          <a:bodyPr>
            <a:normAutofit fontScale="92500" lnSpcReduction="20000"/>
          </a:bodyPr>
          <a:lstStyle/>
          <a:p>
            <a:pPr>
              <a:buNone/>
            </a:pPr>
            <a:endParaRPr lang="ru-RU" sz="2600" b="0" dirty="0" smtClean="0">
              <a:latin typeface="Times New Roman" pitchFamily="18" charset="0"/>
              <a:cs typeface="Times New Roman" pitchFamily="18" charset="0"/>
            </a:endParaRPr>
          </a:p>
          <a:p>
            <a:pPr>
              <a:buNone/>
            </a:pPr>
            <a:r>
              <a:rPr lang="ru-RU" sz="2600" b="0" dirty="0" smtClean="0">
                <a:latin typeface="Times New Roman" pitchFamily="18" charset="0"/>
                <a:cs typeface="Times New Roman" pitchFamily="18" charset="0"/>
              </a:rPr>
              <a:t>Ваши родители, сослуживцы или подчиненные могут сколько угодно придираться к вам, это неважно: все равно вы обязаны вести себя с ними вежливо, приветливо и доброжелательно. Кому нравится работать с людьми брюзгливыми, подозрительными и капризными? Достичь вершины вам позволит только дружелюбное отношение к окружающим (что вовсе не означает дружить с каждым, с кем приходится общаться по долгу службы). Если все вокруг твердят, что вы умеете понравиться, значит, вы на верном, пути. Один из важных элементов воспитанности и доброжелательности — искусство сказать то, что нужно. Вам надо придерживаться того же принципа в своих поступках, а они отражаются в ваших речах.</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b="8351"/>
          <a:stretch>
            <a:fillRect/>
          </a:stretch>
        </p:blipFill>
        <p:spPr bwMode="auto">
          <a:xfrm>
            <a:off x="2571736" y="3429000"/>
            <a:ext cx="4572031" cy="3429000"/>
          </a:xfrm>
          <a:prstGeom prst="rect">
            <a:avLst/>
          </a:prstGeom>
          <a:noFill/>
          <a:ln w="9525">
            <a:noFill/>
            <a:miter lim="800000"/>
            <a:headEnd/>
            <a:tailEnd/>
          </a:ln>
          <a:effectLst/>
        </p:spPr>
      </p:pic>
      <p:sp>
        <p:nvSpPr>
          <p:cNvPr id="2" name="Заголовок 1"/>
          <p:cNvSpPr>
            <a:spLocks noGrp="1"/>
          </p:cNvSpPr>
          <p:nvPr>
            <p:ph type="title"/>
          </p:nvPr>
        </p:nvSpPr>
        <p:spPr>
          <a:xfrm>
            <a:off x="714348" y="285728"/>
            <a:ext cx="8229600" cy="1143000"/>
          </a:xfrm>
        </p:spPr>
        <p:txBody>
          <a:bodyPr>
            <a:normAutofit/>
          </a:bodyPr>
          <a:lstStyle/>
          <a:p>
            <a:r>
              <a:rPr lang="ru-RU" sz="1800" dirty="0" smtClean="0">
                <a:latin typeface="Times New Roman" pitchFamily="18" charset="0"/>
                <a:cs typeface="Times New Roman" pitchFamily="18" charset="0"/>
              </a:rPr>
              <a:t>4. </a:t>
            </a:r>
            <a:r>
              <a:rPr lang="ru-RU" sz="1800" i="1" dirty="0" smtClean="0">
                <a:latin typeface="Times New Roman" pitchFamily="18" charset="0"/>
                <a:cs typeface="Times New Roman" pitchFamily="18" charset="0"/>
              </a:rPr>
              <a:t>Думайте о других, а не только о себе!</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071546"/>
            <a:ext cx="8229600" cy="4525963"/>
          </a:xfrm>
        </p:spPr>
        <p:txBody>
          <a:bodyPr>
            <a:normAutofit/>
          </a:bodyPr>
          <a:lstStyle/>
          <a:p>
            <a:pPr>
              <a:buNone/>
            </a:pPr>
            <a:r>
              <a:rPr lang="ru-RU" sz="1800" dirty="0" smtClean="0">
                <a:latin typeface="Times New Roman" pitchFamily="18" charset="0"/>
                <a:cs typeface="Times New Roman" pitchFamily="18" charset="0"/>
              </a:rPr>
              <a:t>Какое бы дело вы ни делали, потребность выяснить точку зрения родителя или сослуживца или руководителя позволит вам выдвинуться практически в любой области. Внимание к окружающим должно проявляться не только в отношении родителей или детей, оно распространяется и на сослуживцев, начальство и подчиненных. Уважайте мнение других, старайтесь понять, почему у них сложилась та или иная точка зрения. Всегда прислушивайтесь к критике и советам коллег, начальства и подчиненных. Не начинайте сразу огрызаться, когда кто-то ставит под сомнение качество вашей работы; покажите, что цените соображения и опыт других людей. Уверенность в себе не должна мешать вам быть скромным</a:t>
            </a:r>
            <a:endParaRPr lang="ru-RU" sz="1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216389" y="1930389"/>
            <a:ext cx="4927611" cy="4927611"/>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a:bodyPr>
          <a:lstStyle/>
          <a:p>
            <a:r>
              <a:rPr lang="ru-RU" sz="1800" dirty="0" smtClean="0">
                <a:latin typeface="Times New Roman" pitchFamily="18" charset="0"/>
                <a:cs typeface="Times New Roman" pitchFamily="18" charset="0"/>
              </a:rPr>
              <a:t>5. </a:t>
            </a:r>
            <a:r>
              <a:rPr lang="ru-RU" sz="1800" i="1" dirty="0" smtClean="0">
                <a:latin typeface="Times New Roman" pitchFamily="18" charset="0"/>
                <a:cs typeface="Times New Roman" pitchFamily="18" charset="0"/>
              </a:rPr>
              <a:t>Одевайтесь как положено!</a:t>
            </a: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a:xfrm>
            <a:off x="0" y="1214422"/>
            <a:ext cx="8229600" cy="4525963"/>
          </a:xfrm>
        </p:spPr>
        <p:txBody>
          <a:bodyPr>
            <a:normAutofit/>
          </a:bodyPr>
          <a:lstStyle/>
          <a:p>
            <a:r>
              <a:rPr lang="ru-RU" sz="2300" dirty="0" smtClean="0">
                <a:latin typeface="Times New Roman" pitchFamily="18" charset="0"/>
                <a:cs typeface="Times New Roman" pitchFamily="18" charset="0"/>
              </a:rPr>
              <a:t>Самый главный принцип, о котором ни в коем случае не следует забывать, — прежде всего вы должны стремиться вписаться в ваше окружение на работе, а внутри этого окружения — в контингент работников вашего уровня. Некоторые специалисты советуют одеваться на работу так, как вам хочется, а не "как положено", но этому совету лучше не следовать. На каких бы ролях ни находились вы в организации сейчас, вам надо "вписаться", но при этом вы должны выглядеть самым лучшим образом, т. е. одеваться со вкусом, подбирать цветовую гамму к лицу, тщательно подбирать аксессуары: от туфель до галстуков.</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000232" y="1930389"/>
            <a:ext cx="5456178" cy="4927611"/>
          </a:xfrm>
          <a:prstGeom prst="rect">
            <a:avLst/>
          </a:prstGeom>
          <a:noFill/>
          <a:ln w="9525">
            <a:noFill/>
            <a:miter lim="800000"/>
            <a:headEnd/>
            <a:tailEnd/>
          </a:ln>
          <a:effectLst/>
        </p:spPr>
      </p:pic>
      <p:sp>
        <p:nvSpPr>
          <p:cNvPr id="2" name="Заголовок 1"/>
          <p:cNvSpPr>
            <a:spLocks noGrp="1"/>
          </p:cNvSpPr>
          <p:nvPr>
            <p:ph type="title"/>
          </p:nvPr>
        </p:nvSpPr>
        <p:spPr>
          <a:xfrm>
            <a:off x="357158" y="214290"/>
            <a:ext cx="8229600" cy="1143000"/>
          </a:xfrm>
        </p:spPr>
        <p:txBody>
          <a:bodyPr>
            <a:normAutofit/>
          </a:bodyPr>
          <a:lstStyle/>
          <a:p>
            <a:r>
              <a:rPr lang="ru-RU" sz="1800" dirty="0" smtClean="0">
                <a:latin typeface="Times New Roman" pitchFamily="18" charset="0"/>
                <a:cs typeface="Times New Roman" pitchFamily="18" charset="0"/>
              </a:rPr>
              <a:t>6. </a:t>
            </a:r>
            <a:r>
              <a:rPr lang="ru-RU" sz="1800" i="1" dirty="0" smtClean="0">
                <a:latin typeface="Times New Roman" pitchFamily="18" charset="0"/>
                <a:cs typeface="Times New Roman" pitchFamily="18" charset="0"/>
              </a:rPr>
              <a:t>Говорите и пишите правильно!</a:t>
            </a: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000108"/>
            <a:ext cx="8229600" cy="4525963"/>
          </a:xfrm>
        </p:spPr>
        <p:txBody>
          <a:bodyPr>
            <a:normAutofit/>
          </a:bodyPr>
          <a:lstStyle/>
          <a:p>
            <a:r>
              <a:rPr lang="ru-RU" sz="1800" dirty="0" smtClean="0">
                <a:latin typeface="Times New Roman" pitchFamily="18" charset="0"/>
                <a:cs typeface="Times New Roman" pitchFamily="18" charset="0"/>
              </a:rPr>
              <a:t>Что значит правильно пользоваться устным и письменным словом? Это значит, что все произносимое, а равно написанное вами: будь то внутренние записки или любые письма, отправляемые за пределы организации кому бы то ни было, должны быть изложены хорошим языком, а все имена собственные должны быть переданы без ошибок. Следите за тем, чтобы никогда не употреблять бранных слов: может случиться, что разговор, на ваш взгляд, совершенно приватный, на горе вам невольно услышит человек, от мнения которого зависит вся ваша карьера.</a:t>
            </a:r>
          </a:p>
          <a:p>
            <a:pPr>
              <a:buNone/>
            </a:pPr>
            <a:endParaRPr lang="ru-RU" sz="1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357290" y="3009900"/>
            <a:ext cx="6038850" cy="3848100"/>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fontScale="90000"/>
          </a:bodyPr>
          <a:lstStyle/>
          <a:p>
            <a:r>
              <a:rPr lang="ru-RU" sz="1800" dirty="0" smtClean="0">
                <a:latin typeface="Times New Roman" pitchFamily="18" charset="0"/>
                <a:cs typeface="Times New Roman" pitchFamily="18" charset="0"/>
              </a:rPr>
              <a:t>4.Упражнения на умение интонировать.</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Педагогам предлагается произнести фразы</a:t>
            </a:r>
            <a:br>
              <a:rPr lang="ru-RU" sz="1800" dirty="0" smtClean="0">
                <a:latin typeface="Times New Roman" pitchFamily="18" charset="0"/>
                <a:cs typeface="Times New Roman" pitchFamily="18" charset="0"/>
              </a:rPr>
            </a:br>
            <a:r>
              <a:rPr lang="ru-RU" sz="1800" i="1" dirty="0" smtClean="0">
                <a:solidFill>
                  <a:srgbClr val="3E1CCE"/>
                </a:solidFill>
                <a:latin typeface="Times New Roman" pitchFamily="18" charset="0"/>
                <a:cs typeface="Times New Roman" pitchFamily="18" charset="0"/>
              </a:rPr>
              <a:t>«Мне небезразличны ваши профессиональные успехи»</a:t>
            </a:r>
            <a:r>
              <a:rPr lang="ru-RU" sz="1800" dirty="0" smtClean="0">
                <a:solidFill>
                  <a:srgbClr val="3E1CCE"/>
                </a:solidFill>
                <a:latin typeface="Times New Roman" pitchFamily="18" charset="0"/>
                <a:cs typeface="Times New Roman" pitchFamily="18" charset="0"/>
              </a:rPr>
              <a:t/>
            </a:r>
            <a:br>
              <a:rPr lang="ru-RU" sz="1800" dirty="0" smtClean="0">
                <a:solidFill>
                  <a:srgbClr val="3E1CCE"/>
                </a:solidFill>
                <a:latin typeface="Times New Roman" pitchFamily="18" charset="0"/>
                <a:cs typeface="Times New Roman" pitchFamily="18" charset="0"/>
              </a:rPr>
            </a:br>
            <a:r>
              <a:rPr lang="ru-RU" sz="1800" i="1" dirty="0" smtClean="0">
                <a:solidFill>
                  <a:srgbClr val="3E1CCE"/>
                </a:solidFill>
                <a:latin typeface="Times New Roman" pitchFamily="18" charset="0"/>
                <a:cs typeface="Times New Roman" pitchFamily="18" charset="0"/>
              </a:rPr>
              <a:t>«Мне бы хотелось большей откровенности в нашем разговоре»</a:t>
            </a:r>
            <a:r>
              <a:rPr lang="ru-RU" sz="1800" dirty="0" smtClean="0">
                <a:solidFill>
                  <a:srgbClr val="3E1CCE"/>
                </a:solidFill>
                <a:latin typeface="Times New Roman" pitchFamily="18" charset="0"/>
                <a:cs typeface="Times New Roman" pitchFamily="18" charset="0"/>
              </a:rPr>
              <a:t/>
            </a:r>
            <a:br>
              <a:rPr lang="ru-RU" sz="1800" dirty="0" smtClean="0">
                <a:solidFill>
                  <a:srgbClr val="3E1CCE"/>
                </a:solidFill>
                <a:latin typeface="Times New Roman" pitchFamily="18" charset="0"/>
                <a:cs typeface="Times New Roman" pitchFamily="18" charset="0"/>
              </a:rPr>
            </a:br>
            <a:endParaRPr lang="ru-RU" sz="1800" dirty="0">
              <a:solidFill>
                <a:srgbClr val="3E1CCE"/>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1800" dirty="0" smtClean="0">
                <a:latin typeface="Times New Roman" pitchFamily="18" charset="0"/>
                <a:cs typeface="Times New Roman" pitchFamily="18" charset="0"/>
              </a:rPr>
              <a:t>С оттенками иронии, упрека, вызова, безразличия, требовательности, доброжелательности.</a:t>
            </a:r>
          </a:p>
          <a:p>
            <a:r>
              <a:rPr lang="ru-RU" sz="1800" dirty="0" smtClean="0">
                <a:latin typeface="Times New Roman" pitchFamily="18" charset="0"/>
                <a:cs typeface="Times New Roman" pitchFamily="18" charset="0"/>
              </a:rPr>
              <a:t>По ходу выполнения задания воспитатели могут сообщить, какой тон, на их взгляд, поможет достичь цели в общении с коллегами и родителями.</a:t>
            </a:r>
          </a:p>
          <a:p>
            <a:endParaRPr lang="ru-RU" sz="1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itchFamily="18" charset="0"/>
                <a:cs typeface="Times New Roman" pitchFamily="18" charset="0"/>
              </a:rPr>
              <a:t>Тест "Приятно ли с вами общаться?"</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643050"/>
            <a:ext cx="8229600" cy="4525963"/>
          </a:xfrm>
        </p:spPr>
        <p:txBody>
          <a:bodyPr>
            <a:normAutofit fontScale="55000" lnSpcReduction="20000"/>
          </a:bodyPr>
          <a:lstStyle/>
          <a:p>
            <a:pPr>
              <a:buNone/>
            </a:pPr>
            <a:r>
              <a:rPr lang="ru-RU" dirty="0" smtClean="0">
                <a:latin typeface="Times New Roman" pitchFamily="18" charset="0"/>
                <a:cs typeface="Times New Roman" pitchFamily="18" charset="0"/>
              </a:rPr>
              <a:t>1. Вы любите больше слушать, чем говорить?</a:t>
            </a:r>
          </a:p>
          <a:p>
            <a:pPr>
              <a:buNone/>
            </a:pPr>
            <a:r>
              <a:rPr lang="ru-RU" dirty="0" smtClean="0">
                <a:latin typeface="Times New Roman" pitchFamily="18" charset="0"/>
                <a:cs typeface="Times New Roman" pitchFamily="18" charset="0"/>
              </a:rPr>
              <a:t>2. Вы всегда можете найти тему для разговора даже с незнакомым человеком?</a:t>
            </a:r>
          </a:p>
          <a:p>
            <a:pPr>
              <a:buNone/>
            </a:pPr>
            <a:r>
              <a:rPr lang="ru-RU" dirty="0" smtClean="0">
                <a:latin typeface="Times New Roman" pitchFamily="18" charset="0"/>
                <a:cs typeface="Times New Roman" pitchFamily="18" charset="0"/>
              </a:rPr>
              <a:t>3. Вы всегда внимательно слушаете собеседника?</a:t>
            </a:r>
          </a:p>
          <a:p>
            <a:pPr>
              <a:buNone/>
            </a:pPr>
            <a:r>
              <a:rPr lang="ru-RU" dirty="0" smtClean="0">
                <a:latin typeface="Times New Roman" pitchFamily="18" charset="0"/>
                <a:cs typeface="Times New Roman" pitchFamily="18" charset="0"/>
              </a:rPr>
              <a:t>4. Любите ли вы давать советы?</a:t>
            </a:r>
          </a:p>
          <a:p>
            <a:pPr>
              <a:buNone/>
            </a:pPr>
            <a:r>
              <a:rPr lang="ru-RU" dirty="0" smtClean="0">
                <a:latin typeface="Times New Roman" pitchFamily="18" charset="0"/>
                <a:cs typeface="Times New Roman" pitchFamily="18" charset="0"/>
              </a:rPr>
              <a:t>5. Если тема разговора вам неинтересна, станете ли показывать это собеседнику?</a:t>
            </a:r>
          </a:p>
          <a:p>
            <a:pPr>
              <a:buNone/>
            </a:pPr>
            <a:r>
              <a:rPr lang="ru-RU" dirty="0" smtClean="0">
                <a:latin typeface="Times New Roman" pitchFamily="18" charset="0"/>
                <a:cs typeface="Times New Roman" pitchFamily="18" charset="0"/>
              </a:rPr>
              <a:t>6. Раздражаетесь, когда вас не слушают?</a:t>
            </a:r>
          </a:p>
          <a:p>
            <a:pPr>
              <a:buNone/>
            </a:pPr>
            <a:r>
              <a:rPr lang="ru-RU" dirty="0" smtClean="0">
                <a:latin typeface="Times New Roman" pitchFamily="18" charset="0"/>
                <a:cs typeface="Times New Roman" pitchFamily="18" charset="0"/>
              </a:rPr>
              <a:t>7. У вас есть собственное мнение по каждому вопросу?</a:t>
            </a:r>
          </a:p>
          <a:p>
            <a:pPr>
              <a:buNone/>
            </a:pPr>
            <a:r>
              <a:rPr lang="ru-RU" dirty="0" smtClean="0">
                <a:latin typeface="Times New Roman" pitchFamily="18" charset="0"/>
                <a:cs typeface="Times New Roman" pitchFamily="18" charset="0"/>
              </a:rPr>
              <a:t>8. Если тема разговора вам незнакома, станете ли ее развивать?</a:t>
            </a:r>
          </a:p>
          <a:p>
            <a:pPr>
              <a:buNone/>
            </a:pPr>
            <a:r>
              <a:rPr lang="ru-RU" dirty="0" smtClean="0">
                <a:latin typeface="Times New Roman" pitchFamily="18" charset="0"/>
                <a:cs typeface="Times New Roman" pitchFamily="18" charset="0"/>
              </a:rPr>
              <a:t>9. Вы любите быть центром внимания?</a:t>
            </a:r>
          </a:p>
          <a:p>
            <a:pPr>
              <a:buNone/>
            </a:pPr>
            <a:r>
              <a:rPr lang="ru-RU" dirty="0" smtClean="0">
                <a:latin typeface="Times New Roman" pitchFamily="18" charset="0"/>
                <a:cs typeface="Times New Roman" pitchFamily="18" charset="0"/>
              </a:rPr>
              <a:t>10. Есть ли хотя бы три предмета, по которым вы обладаете достаточно прочными знаниями?</a:t>
            </a:r>
          </a:p>
          <a:p>
            <a:pPr>
              <a:buNone/>
            </a:pPr>
            <a:r>
              <a:rPr lang="ru-RU" dirty="0" smtClean="0">
                <a:latin typeface="Times New Roman" pitchFamily="18" charset="0"/>
                <a:cs typeface="Times New Roman" pitchFamily="18" charset="0"/>
              </a:rPr>
              <a:t>11. Вы хороший оратор?</a:t>
            </a:r>
          </a:p>
          <a:p>
            <a:pPr algn="ctr">
              <a:buNone/>
            </a:pPr>
            <a:r>
              <a:rPr lang="ru-RU" dirty="0" smtClean="0">
                <a:solidFill>
                  <a:srgbClr val="3E1CCE"/>
                </a:solidFill>
                <a:latin typeface="Times New Roman" pitchFamily="18" charset="0"/>
                <a:cs typeface="Times New Roman" pitchFamily="18" charset="0"/>
              </a:rPr>
              <a:t>Если вы ответили положительно на вопросы 1, 2, 3, 6, 7, 8, 9, 10, 11, можете засчитать себе по одному баллу за каждый совпавший ответ. А теперь посчитаем.</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Autofit/>
          </a:bodyPr>
          <a:lstStyle/>
          <a:p>
            <a:r>
              <a:rPr lang="ru-RU" sz="1800" dirty="0" smtClean="0">
                <a:solidFill>
                  <a:schemeClr val="accent6">
                    <a:lumMod val="50000"/>
                  </a:schemeClr>
                </a:solidFill>
                <a:latin typeface="Times New Roman" pitchFamily="18" charset="0"/>
                <a:cs typeface="Times New Roman" pitchFamily="18" charset="0"/>
              </a:rPr>
              <a:t>В настоящее время известна поговорка </a:t>
            </a:r>
            <a:r>
              <a:rPr lang="ru-RU" sz="1800" dirty="0" smtClean="0">
                <a:latin typeface="Times New Roman" pitchFamily="18" charset="0"/>
                <a:cs typeface="Times New Roman" pitchFamily="18" charset="0"/>
              </a:rPr>
              <a:t>"Слово - визитная карточка человека". </a:t>
            </a:r>
            <a:r>
              <a:rPr lang="ru-RU" sz="1800" dirty="0" smtClean="0">
                <a:solidFill>
                  <a:srgbClr val="3E1CCE"/>
                </a:solidFill>
                <a:latin typeface="Times New Roman" pitchFamily="18" charset="0"/>
                <a:cs typeface="Times New Roman" pitchFamily="18" charset="0"/>
              </a:rPr>
              <a:t>От того, насколько грамотно человек выражается, зависит его успех не только в повседневном общении, но и в профессиональной деятельности. Особенно актуально данное утверждение по отношению к речи педагога, работающего с детьми дошкольного возраста</a:t>
            </a: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143116"/>
            <a:ext cx="8229600" cy="3983047"/>
          </a:xfrm>
        </p:spPr>
        <p:txBody>
          <a:bodyPr/>
          <a:lstStyle/>
          <a:p>
            <a:r>
              <a:rPr lang="ru-RU" dirty="0" smtClean="0">
                <a:latin typeface="Times New Roman" pitchFamily="18" charset="0"/>
                <a:cs typeface="Times New Roman" pitchFamily="18" charset="0"/>
              </a:rPr>
              <a:t>Русский язык за последние два десятилетия перетерпел множество не самых лучших изменений. Актуальная для наших дней проблема - </a:t>
            </a:r>
            <a:r>
              <a:rPr lang="ru-RU" i="1" dirty="0" smtClean="0">
                <a:latin typeface="Times New Roman" pitchFamily="18" charset="0"/>
                <a:cs typeface="Times New Roman" pitchFamily="18" charset="0"/>
              </a:rPr>
              <a:t>низкий уровень общей речевой культуры, бедность словаря, неумение выразить мысль</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dirty="0" smtClean="0">
                <a:solidFill>
                  <a:srgbClr val="FF0000"/>
                </a:solidFill>
                <a:latin typeface="Times New Roman" pitchFamily="18" charset="0"/>
                <a:cs typeface="Times New Roman" pitchFamily="18" charset="0"/>
              </a:rPr>
              <a:t>1—3 балла</a:t>
            </a:r>
            <a:r>
              <a:rPr lang="ru-RU" dirty="0" smtClean="0">
                <a:latin typeface="Times New Roman" pitchFamily="18" charset="0"/>
                <a:cs typeface="Times New Roman" pitchFamily="18" charset="0"/>
              </a:rPr>
              <a:t>. </a:t>
            </a:r>
            <a:r>
              <a:rPr lang="ru-RU" dirty="0" smtClean="0">
                <a:solidFill>
                  <a:srgbClr val="05056F"/>
                </a:solidFill>
                <a:latin typeface="Times New Roman" pitchFamily="18" charset="0"/>
                <a:cs typeface="Times New Roman" pitchFamily="18" charset="0"/>
              </a:rPr>
              <a:t>Трудно сказать, то ли вы молчун, из которого не вытянешь ни слова, то ли настолько общительны, что вас стараются избегать, но факт остается фактом: общаться с вами далеко не всегда приятно, но всегда крайне тяжело. Вам следовало бы над этим задуматься.</a:t>
            </a:r>
          </a:p>
          <a:p>
            <a:r>
              <a:rPr lang="ru-RU" dirty="0" smtClean="0">
                <a:solidFill>
                  <a:srgbClr val="FF0000"/>
                </a:solidFill>
                <a:latin typeface="Times New Roman" pitchFamily="18" charset="0"/>
                <a:cs typeface="Times New Roman" pitchFamily="18" charset="0"/>
              </a:rPr>
              <a:t>4—9 баллов</a:t>
            </a:r>
            <a:r>
              <a:rPr lang="ru-RU" dirty="0" smtClean="0">
                <a:latin typeface="Times New Roman" pitchFamily="18" charset="0"/>
                <a:cs typeface="Times New Roman" pitchFamily="18" charset="0"/>
              </a:rPr>
              <a:t>. </a:t>
            </a:r>
            <a:r>
              <a:rPr lang="ru-RU" dirty="0" smtClean="0">
                <a:solidFill>
                  <a:srgbClr val="6C4108"/>
                </a:solidFill>
                <a:latin typeface="Times New Roman" pitchFamily="18" charset="0"/>
                <a:cs typeface="Times New Roman" pitchFamily="18" charset="0"/>
              </a:rPr>
              <a:t>Вы, может быть, и не слишком общительный человек, но почти всегда внимательный и приятный собеседник, хотя можете быть и весьма рассеянным, когда не в духе, но вы не требуете в такие минуты особого внимания к вашей персоне от окружающих</a:t>
            </a:r>
            <a:r>
              <a:rPr lang="ru-RU" dirty="0" smtClean="0">
                <a:latin typeface="Times New Roman" pitchFamily="18" charset="0"/>
                <a:cs typeface="Times New Roman" pitchFamily="18" charset="0"/>
              </a:rPr>
              <a:t>.</a:t>
            </a:r>
          </a:p>
          <a:p>
            <a:r>
              <a:rPr lang="ru-RU" dirty="0" smtClean="0">
                <a:solidFill>
                  <a:srgbClr val="FF0000"/>
                </a:solidFill>
                <a:latin typeface="Times New Roman" pitchFamily="18" charset="0"/>
                <a:cs typeface="Times New Roman" pitchFamily="18" charset="0"/>
              </a:rPr>
              <a:t>9—11 баллов</a:t>
            </a:r>
            <a:r>
              <a:rPr lang="ru-RU" dirty="0" smtClean="0">
                <a:latin typeface="Times New Roman" pitchFamily="18" charset="0"/>
                <a:cs typeface="Times New Roman" pitchFamily="18" charset="0"/>
              </a:rPr>
              <a:t>. </a:t>
            </a:r>
            <a:r>
              <a:rPr lang="ru-RU" dirty="0" smtClean="0">
                <a:solidFill>
                  <a:srgbClr val="641054"/>
                </a:solidFill>
                <a:latin typeface="Times New Roman" pitchFamily="18" charset="0"/>
                <a:cs typeface="Times New Roman" pitchFamily="18" charset="0"/>
              </a:rPr>
              <a:t>Вы, наверное, один из самых приятных в общении людей. Вряд ли друзья могут без вас обойтись. Это прекрасно. Возникает только один вопрос: вам действительно приятна все время ваша роль или иногда вам приходится играть, как на сцене?..</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dirty="0" smtClean="0">
                <a:solidFill>
                  <a:srgbClr val="FF0000"/>
                </a:solidFill>
                <a:latin typeface="Times New Roman" pitchFamily="18" charset="0"/>
                <a:cs typeface="Times New Roman" pitchFamily="18" charset="0"/>
              </a:rPr>
              <a:t> тест «Разноцветные картинки»</a:t>
            </a:r>
            <a:r>
              <a:rPr lang="ru-RU" sz="1800" dirty="0" smtClean="0">
                <a:solidFill>
                  <a:srgbClr val="00B050"/>
                </a:solidFill>
                <a:latin typeface="Times New Roman" pitchFamily="18" charset="0"/>
                <a:cs typeface="Times New Roman" pitchFamily="18" charset="0"/>
              </a:rPr>
              <a:t/>
            </a:r>
            <a:br>
              <a:rPr lang="ru-RU" sz="1800" dirty="0" smtClean="0">
                <a:solidFill>
                  <a:srgbClr val="00B050"/>
                </a:solidFill>
                <a:latin typeface="Times New Roman" pitchFamily="18" charset="0"/>
                <a:cs typeface="Times New Roman" pitchFamily="18" charset="0"/>
              </a:rPr>
            </a:br>
            <a:r>
              <a:rPr lang="ru-RU" sz="1800" dirty="0" smtClean="0">
                <a:solidFill>
                  <a:srgbClr val="00B050"/>
                </a:solidFill>
                <a:latin typeface="Times New Roman" pitchFamily="18" charset="0"/>
                <a:cs typeface="Times New Roman" pitchFamily="18" charset="0"/>
              </a:rPr>
              <a:t>Этот психологический тест в картинках определит ваше текущее психологическое состояние по тому, какую вы предпочтете форму и цвет</a:t>
            </a:r>
            <a:r>
              <a:rPr lang="ru-RU" sz="1800" dirty="0" smtClean="0"/>
              <a:t>.</a:t>
            </a:r>
            <a:endParaRPr lang="ru-RU" sz="1800" dirty="0">
              <a:latin typeface="Times New Roman" pitchFamily="18" charset="0"/>
              <a:cs typeface="Times New Roman" pitchFamily="18" charset="0"/>
            </a:endParaRPr>
          </a:p>
        </p:txBody>
      </p:sp>
      <p:pic>
        <p:nvPicPr>
          <p:cNvPr id="4" name="Содержимое 3" descr="http://anisima.ru/wp-content/uploads/2013/02/MainTst.jpg"/>
          <p:cNvPicPr>
            <a:picLocks noGrp="1"/>
          </p:cNvPicPr>
          <p:nvPr>
            <p:ph idx="1"/>
          </p:nvPr>
        </p:nvPicPr>
        <p:blipFill>
          <a:blip r:embed="rId2" cstate="print"/>
          <a:srcRect/>
          <a:stretch>
            <a:fillRect/>
          </a:stretch>
        </p:blipFill>
        <p:spPr bwMode="auto">
          <a:xfrm>
            <a:off x="785786" y="1643050"/>
            <a:ext cx="3822700" cy="3860800"/>
          </a:xfrm>
          <a:prstGeom prst="rect">
            <a:avLst/>
          </a:prstGeom>
          <a:noFill/>
          <a:ln w="9525">
            <a:noFill/>
            <a:miter lim="800000"/>
            <a:headEnd/>
            <a:tailEnd/>
          </a:ln>
        </p:spPr>
      </p:pic>
      <p:sp>
        <p:nvSpPr>
          <p:cNvPr id="6" name="Прямоугольник 5"/>
          <p:cNvSpPr/>
          <p:nvPr/>
        </p:nvSpPr>
        <p:spPr>
          <a:xfrm>
            <a:off x="4857752" y="2643182"/>
            <a:ext cx="3879879" cy="1938992"/>
          </a:xfrm>
          <a:prstGeom prst="rect">
            <a:avLst/>
          </a:prstGeom>
        </p:spPr>
        <p:txBody>
          <a:bodyPr wrap="square">
            <a:spAutoFit/>
          </a:bodyPr>
          <a:lstStyle/>
          <a:p>
            <a:pPr lvl="0" algn="just" fontAlgn="base">
              <a:spcBef>
                <a:spcPct val="0"/>
              </a:spcBef>
              <a:spcAft>
                <a:spcPct val="0"/>
              </a:spcAft>
            </a:pPr>
            <a:r>
              <a:rPr lang="ru-RU" sz="2000" b="1" dirty="0">
                <a:solidFill>
                  <a:srgbClr val="464646"/>
                </a:solidFill>
                <a:latin typeface="Times New Roman" pitchFamily="18" charset="0"/>
                <a:ea typeface="Times New Roman" pitchFamily="18" charset="0"/>
                <a:cs typeface="Times New Roman" pitchFamily="18" charset="0"/>
              </a:rPr>
              <a:t>Посмотрите на картинки </a:t>
            </a:r>
            <a:r>
              <a:rPr lang="ru-RU" sz="2000" b="1" dirty="0" smtClean="0">
                <a:solidFill>
                  <a:srgbClr val="464646"/>
                </a:solidFill>
                <a:latin typeface="Times New Roman" pitchFamily="18" charset="0"/>
                <a:ea typeface="Times New Roman" pitchFamily="18" charset="0"/>
                <a:cs typeface="Times New Roman" pitchFamily="18" charset="0"/>
              </a:rPr>
              <a:t> </a:t>
            </a:r>
            <a:r>
              <a:rPr lang="ru-RU" sz="2000" b="1" dirty="0">
                <a:solidFill>
                  <a:srgbClr val="464646"/>
                </a:solidFill>
                <a:latin typeface="Times New Roman" pitchFamily="18" charset="0"/>
                <a:ea typeface="Times New Roman" pitchFamily="18" charset="0"/>
                <a:cs typeface="Times New Roman" pitchFamily="18" charset="0"/>
              </a:rPr>
              <a:t>и выберите одну, которая в этот момент вам нравится больше всего. А затем, как обычно, находите описание, читаете, и сравниваете с тем, что у вас.</a:t>
            </a:r>
            <a:endParaRPr lang="ru-RU" sz="2000" b="1" dirty="0">
              <a:solidFill>
                <a:prstClr val="black"/>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1800" dirty="0" smtClean="0">
                <a:latin typeface="Times New Roman" pitchFamily="18" charset="0"/>
                <a:cs typeface="Times New Roman" pitchFamily="18" charset="0"/>
              </a:rPr>
              <a:t>Итак, судя по всему вы...</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857232"/>
            <a:ext cx="8229600" cy="5268931"/>
          </a:xfrm>
        </p:spPr>
        <p:txBody>
          <a:bodyPr>
            <a:noAutofit/>
          </a:bodyPr>
          <a:lstStyle/>
          <a:p>
            <a:pPr>
              <a:buNone/>
            </a:pPr>
            <a:r>
              <a:rPr lang="ru-RU" sz="1400" dirty="0" smtClean="0">
                <a:latin typeface="Times New Roman" pitchFamily="18" charset="0"/>
                <a:cs typeface="Times New Roman" pitchFamily="18" charset="0"/>
              </a:rPr>
              <a:t>1.</a:t>
            </a:r>
            <a:r>
              <a:rPr lang="ru-RU" sz="1400" dirty="0" smtClean="0">
                <a:solidFill>
                  <a:srgbClr val="C00000"/>
                </a:solidFill>
                <a:latin typeface="Times New Roman" pitchFamily="18" charset="0"/>
                <a:cs typeface="Times New Roman" pitchFamily="18" charset="0"/>
              </a:rPr>
              <a:t> Беззаботный, игривый, неунывающий</a:t>
            </a:r>
            <a:r>
              <a:rPr lang="ru-RU" sz="1400" dirty="0" smtClean="0">
                <a:latin typeface="Times New Roman" pitchFamily="18" charset="0"/>
                <a:cs typeface="Times New Roman" pitchFamily="18" charset="0"/>
              </a:rPr>
              <a:t>. Жизнь для вас – свобода и спонтанность, стараетесь насладиться каждым моментом. Ваш девиз: «Мы живем всего лишь раз!». Открыты новым впечатлениям, любознательны и любите перемены. Нет ничего хуже, чем ощущать себя связанным, ограниченным обстоятельствами. Вы исследуете все грани вашего окружения и всегда рады сюрпризам.</a:t>
            </a:r>
          </a:p>
          <a:p>
            <a:pPr>
              <a:buNone/>
            </a:pPr>
            <a:r>
              <a:rPr lang="ru-RU" sz="1400" dirty="0" smtClean="0">
                <a:latin typeface="Times New Roman" pitchFamily="18" charset="0"/>
                <a:cs typeface="Times New Roman" pitchFamily="18" charset="0"/>
              </a:rPr>
              <a:t>2. </a:t>
            </a:r>
            <a:r>
              <a:rPr lang="ru-RU" sz="1400" dirty="0" smtClean="0">
                <a:solidFill>
                  <a:srgbClr val="FF0000"/>
                </a:solidFill>
                <a:latin typeface="Times New Roman" pitchFamily="18" charset="0"/>
                <a:cs typeface="Times New Roman" pitchFamily="18" charset="0"/>
              </a:rPr>
              <a:t>Независимый, чуждый условностям, непосредственный</a:t>
            </a:r>
            <a:r>
              <a:rPr lang="ru-RU" sz="1400" dirty="0" smtClean="0">
                <a:latin typeface="Times New Roman" pitchFamily="18" charset="0"/>
                <a:cs typeface="Times New Roman" pitchFamily="18" charset="0"/>
              </a:rPr>
              <a:t>.</a:t>
            </a:r>
          </a:p>
          <a:p>
            <a:pPr>
              <a:buNone/>
            </a:pPr>
            <a:r>
              <a:rPr lang="ru-RU" sz="1400" dirty="0" smtClean="0">
                <a:latin typeface="Times New Roman" pitchFamily="18" charset="0"/>
                <a:cs typeface="Times New Roman" pitchFamily="18" charset="0"/>
              </a:rPr>
              <a:t>Вы всегда идете своей дорогой, не признаете сдерживающих факторов, которые мешают выбрать свой курс. У вас есть артистические способности, которые вы проявляете в работе или в свободное время. Вы жаждете свободы на столько, что поступаете совершенно другим образом, чем от вас ожидали. Вы никогда не будете бездумно перенимать то, что сейчас «в моде». Вы живете в соответствии со своими представлениями и убеждениями о жизни, даже если это значит плыть против течения.</a:t>
            </a:r>
          </a:p>
          <a:p>
            <a:pPr>
              <a:buNone/>
            </a:pPr>
            <a:r>
              <a:rPr lang="ru-RU" sz="1400" dirty="0" smtClean="0">
                <a:latin typeface="Times New Roman" pitchFamily="18" charset="0"/>
                <a:cs typeface="Times New Roman" pitchFamily="18" charset="0"/>
              </a:rPr>
              <a:t>3. </a:t>
            </a:r>
            <a:r>
              <a:rPr lang="ru-RU" sz="1400" dirty="0" smtClean="0">
                <a:solidFill>
                  <a:srgbClr val="92D050"/>
                </a:solidFill>
                <a:latin typeface="Times New Roman" pitchFamily="18" charset="0"/>
                <a:cs typeface="Times New Roman" pitchFamily="18" charset="0"/>
              </a:rPr>
              <a:t>Склонный к самоанализу и размышлениям, чувствительный</a:t>
            </a:r>
            <a:r>
              <a:rPr lang="ru-RU" sz="1400" dirty="0" smtClean="0">
                <a:latin typeface="Times New Roman" pitchFamily="18" charset="0"/>
                <a:cs typeface="Times New Roman" pitchFamily="18" charset="0"/>
              </a:rPr>
              <a:t>, чаще чем большинство людей погружены в мысли о себе и мире вокруг вас. Вы не переносите поверхностность. Предпочтете побыть наедине с самим собой, нежели терпеть пустую болтовню. Но ваши отношения с друзьями очень насыщенные, что и дает вам внутренние спокойствие и чувство гармонии, так необходимые для хорошего самочувствия. Вас не тяготит длительное уединение: вы редко скучаете.</a:t>
            </a:r>
          </a:p>
          <a:p>
            <a:pPr>
              <a:buNone/>
            </a:pPr>
            <a:r>
              <a:rPr lang="ru-RU" sz="1400" dirty="0" smtClean="0">
                <a:latin typeface="Times New Roman" pitchFamily="18" charset="0"/>
                <a:cs typeface="Times New Roman" pitchFamily="18" charset="0"/>
              </a:rPr>
              <a:t>4. </a:t>
            </a:r>
            <a:r>
              <a:rPr lang="ru-RU" sz="1400" dirty="0" smtClean="0">
                <a:solidFill>
                  <a:srgbClr val="00B050"/>
                </a:solidFill>
                <a:latin typeface="Times New Roman" pitchFamily="18" charset="0"/>
                <a:cs typeface="Times New Roman" pitchFamily="18" charset="0"/>
              </a:rPr>
              <a:t>Жизненный, уравновешенный, гармоничный.</a:t>
            </a:r>
          </a:p>
          <a:p>
            <a:pPr>
              <a:buNone/>
            </a:pPr>
            <a:r>
              <a:rPr lang="ru-RU" sz="1400" dirty="0" smtClean="0">
                <a:latin typeface="Times New Roman" pitchFamily="18" charset="0"/>
                <a:cs typeface="Times New Roman" pitchFamily="18" charset="0"/>
              </a:rPr>
              <a:t>Цените естественность и простоту. Людям с вами комфортно, потому что вы крепко стоите на земле и на вас можно положиться. Тем, кто вам дорог вы даете чувство защищенности, но в то же время не давите на них. Вас видят как человека мягкого и сердечного. Вы не по душе ни кич, ни банальность. Скептично относитесь к прихотям моды. Одежду вы предпочитаете практичную и ненавязчиво элегантную.</a:t>
            </a:r>
          </a:p>
          <a:p>
            <a:pPr>
              <a:buNone/>
            </a:pPr>
            <a:r>
              <a:rPr lang="ru-RU" sz="1400" dirty="0" smtClean="0">
                <a:latin typeface="Times New Roman" pitchFamily="18" charset="0"/>
                <a:cs typeface="Times New Roman" pitchFamily="18" charset="0"/>
              </a:rPr>
              <a:t> </a:t>
            </a:r>
          </a:p>
          <a:p>
            <a:pPr>
              <a:buNone/>
            </a:pPr>
            <a:r>
              <a:rPr lang="ru-RU" sz="1600" dirty="0" smtClean="0"/>
              <a:t> </a:t>
            </a:r>
          </a:p>
          <a:p>
            <a:endParaRPr lang="ru-RU"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229600" cy="5983311"/>
          </a:xfrm>
        </p:spPr>
        <p:txBody>
          <a:bodyPr>
            <a:normAutofit fontScale="25000" lnSpcReduction="20000"/>
          </a:bodyPr>
          <a:lstStyle/>
          <a:p>
            <a:pPr>
              <a:buNone/>
            </a:pPr>
            <a:r>
              <a:rPr lang="ru-RU" sz="5600" dirty="0" smtClean="0">
                <a:latin typeface="Times New Roman" pitchFamily="18" charset="0"/>
                <a:cs typeface="Times New Roman" pitchFamily="18" charset="0"/>
              </a:rPr>
              <a:t>5.</a:t>
            </a:r>
            <a:r>
              <a:rPr lang="ru-RU" sz="5600" dirty="0" smtClean="0">
                <a:solidFill>
                  <a:srgbClr val="00B0F0"/>
                </a:solidFill>
                <a:latin typeface="Times New Roman" pitchFamily="18" charset="0"/>
                <a:cs typeface="Times New Roman" pitchFamily="18" charset="0"/>
              </a:rPr>
              <a:t> Прагматичный профессионал, уверенный в своих силах</a:t>
            </a:r>
            <a:r>
              <a:rPr lang="ru-RU" sz="5600" dirty="0" smtClean="0">
                <a:latin typeface="Times New Roman" pitchFamily="18" charset="0"/>
                <a:cs typeface="Times New Roman" pitchFamily="18" charset="0"/>
              </a:rPr>
              <a:t>.</a:t>
            </a:r>
          </a:p>
          <a:p>
            <a:pPr>
              <a:buNone/>
            </a:pPr>
            <a:r>
              <a:rPr lang="ru-RU" sz="5600" dirty="0" smtClean="0">
                <a:latin typeface="Times New Roman" pitchFamily="18" charset="0"/>
                <a:cs typeface="Times New Roman" pitchFamily="18" charset="0"/>
              </a:rPr>
              <a:t>Вы держите жизнь под контролем и не полагаетесь на удачу – только на свои действия. Вы решаете проблемы простыми способами, без лишних сложностей. Вы реалистично смотрите на жизнь и повседневные заботы, принимаетесь за них решительно. Вам доверяют на работе, возлагая ответственную часть, так как вы надежны. Ваша сила духа ощущается окружающими. Вы не чувствуете удовлетворение, пока не доведете до конца начатое</a:t>
            </a:r>
          </a:p>
          <a:p>
            <a:pPr>
              <a:buNone/>
            </a:pPr>
            <a:r>
              <a:rPr lang="ru-RU" sz="5600" dirty="0" smtClean="0">
                <a:latin typeface="Times New Roman" pitchFamily="18" charset="0"/>
                <a:cs typeface="Times New Roman" pitchFamily="18" charset="0"/>
              </a:rPr>
              <a:t> </a:t>
            </a:r>
          </a:p>
          <a:p>
            <a:pPr>
              <a:buNone/>
            </a:pPr>
            <a:r>
              <a:rPr lang="ru-RU" sz="5600" dirty="0" smtClean="0">
                <a:latin typeface="Times New Roman" pitchFamily="18" charset="0"/>
                <a:cs typeface="Times New Roman" pitchFamily="18" charset="0"/>
              </a:rPr>
              <a:t>6. </a:t>
            </a:r>
            <a:r>
              <a:rPr lang="ru-RU" sz="5600" dirty="0" smtClean="0">
                <a:solidFill>
                  <a:srgbClr val="0070C0"/>
                </a:solidFill>
                <a:latin typeface="Times New Roman" pitchFamily="18" charset="0"/>
                <a:cs typeface="Times New Roman" pitchFamily="18" charset="0"/>
              </a:rPr>
              <a:t>Миролюбивый, рассудительный, не агрессивный</a:t>
            </a:r>
            <a:r>
              <a:rPr lang="ru-RU" sz="5600" dirty="0" smtClean="0">
                <a:latin typeface="Times New Roman" pitchFamily="18" charset="0"/>
                <a:cs typeface="Times New Roman" pitchFamily="18" charset="0"/>
              </a:rPr>
              <a:t>. Вы легки в общении, но в то же время очень осторожны. Вы без труда заводите друзей, но в то же время любите уединение и независимость. Время от времени вам необходимо отдохнуть от всего на свете и побыть наедине с самим собой, чтобы поразмыслить над смыслом жизни и насладиться уединением. Вам необходимо пространство, поэтому вы порой скрываетесь в милых вам местах. Но все же, вы не одиночка. Вы в гармонии с самим собой и окружающим вас миром, цените то, что предлагает вам жизнь.</a:t>
            </a:r>
          </a:p>
          <a:p>
            <a:pPr>
              <a:buNone/>
            </a:pPr>
            <a:r>
              <a:rPr lang="ru-RU" sz="5600" dirty="0" smtClean="0">
                <a:latin typeface="Times New Roman" pitchFamily="18" charset="0"/>
                <a:cs typeface="Times New Roman" pitchFamily="18" charset="0"/>
              </a:rPr>
              <a:t> </a:t>
            </a:r>
          </a:p>
          <a:p>
            <a:pPr>
              <a:buNone/>
            </a:pPr>
            <a:r>
              <a:rPr lang="ru-RU" sz="5600" dirty="0" smtClean="0">
                <a:latin typeface="Times New Roman" pitchFamily="18" charset="0"/>
                <a:cs typeface="Times New Roman" pitchFamily="18" charset="0"/>
              </a:rPr>
              <a:t>7. </a:t>
            </a:r>
            <a:r>
              <a:rPr lang="ru-RU" sz="5600" dirty="0" smtClean="0">
                <a:solidFill>
                  <a:srgbClr val="002060"/>
                </a:solidFill>
                <a:latin typeface="Times New Roman" pitchFamily="18" charset="0"/>
                <a:cs typeface="Times New Roman" pitchFamily="18" charset="0"/>
              </a:rPr>
              <a:t>Уверенный в своих силах аналитик, на которого можно положиться. </a:t>
            </a:r>
            <a:r>
              <a:rPr lang="ru-RU" sz="5600" dirty="0" smtClean="0">
                <a:latin typeface="Times New Roman" pitchFamily="18" charset="0"/>
                <a:cs typeface="Times New Roman" pitchFamily="18" charset="0"/>
              </a:rPr>
              <a:t>Молниеносная чувствительность помогает распознать то, что представляет собой настоящую ценность. Вы постепенно окружаете себя настоящими жемчужинами, которые были выпущены из поля зрения тех, кто не так проницателен. Культура играет особую роль в вашей жизни. У вас есть свой собственный стиль – эксклюзивный и элегантный, свободный от </a:t>
            </a:r>
            <a:r>
              <a:rPr lang="ru-RU" sz="5600" dirty="0" err="1" smtClean="0">
                <a:latin typeface="Times New Roman" pitchFamily="18" charset="0"/>
                <a:cs typeface="Times New Roman" pitchFamily="18" charset="0"/>
              </a:rPr>
              <a:t>ширпотребной</a:t>
            </a:r>
            <a:r>
              <a:rPr lang="ru-RU" sz="5600" dirty="0" smtClean="0">
                <a:latin typeface="Times New Roman" pitchFamily="18" charset="0"/>
                <a:cs typeface="Times New Roman" pitchFamily="18" charset="0"/>
              </a:rPr>
              <a:t> моды. Идеал, на основе которого вы строите свою жизнь, во многом обусловлен удовольствием, которое она приносит.</a:t>
            </a:r>
          </a:p>
          <a:p>
            <a:pPr>
              <a:buNone/>
            </a:pPr>
            <a:r>
              <a:rPr lang="ru-RU" sz="5600" dirty="0" smtClean="0">
                <a:latin typeface="Times New Roman" pitchFamily="18" charset="0"/>
                <a:cs typeface="Times New Roman" pitchFamily="18" charset="0"/>
              </a:rPr>
              <a:t> </a:t>
            </a:r>
          </a:p>
          <a:p>
            <a:pPr>
              <a:buNone/>
            </a:pPr>
            <a:r>
              <a:rPr lang="ru-RU" sz="5600" dirty="0" smtClean="0">
                <a:latin typeface="Times New Roman" pitchFamily="18" charset="0"/>
                <a:cs typeface="Times New Roman" pitchFamily="18" charset="0"/>
              </a:rPr>
              <a:t>8. </a:t>
            </a:r>
            <a:r>
              <a:rPr lang="ru-RU" sz="5600" dirty="0" smtClean="0">
                <a:solidFill>
                  <a:srgbClr val="7030A0"/>
                </a:solidFill>
                <a:latin typeface="Times New Roman" pitchFamily="18" charset="0"/>
                <a:cs typeface="Times New Roman" pitchFamily="18" charset="0"/>
              </a:rPr>
              <a:t>Романтичный, мечтательный, эмоциональный. </a:t>
            </a:r>
            <a:r>
              <a:rPr lang="ru-RU" sz="5600" dirty="0" smtClean="0">
                <a:latin typeface="Times New Roman" pitchFamily="18" charset="0"/>
                <a:cs typeface="Times New Roman" pitchFamily="18" charset="0"/>
              </a:rPr>
              <a:t>Вы очень чувствительная натура. Вы отказываетесь смотреть на вещи с рациональной точки зрения. Вам важно то, что говорят чувства. Для вас важно иметь мечты. Вам не интересны люди, которые отрицают романтизм и основываются только на разуме. Вы не принимаете ничего, что может ограничить разнообразие ваших эмоций и чувств.</a:t>
            </a:r>
          </a:p>
          <a:p>
            <a:pPr>
              <a:buNone/>
            </a:pPr>
            <a:r>
              <a:rPr lang="ru-RU" sz="5600" dirty="0" smtClean="0">
                <a:latin typeface="Times New Roman" pitchFamily="18" charset="0"/>
                <a:cs typeface="Times New Roman" pitchFamily="18" charset="0"/>
              </a:rPr>
              <a:t> </a:t>
            </a:r>
          </a:p>
          <a:p>
            <a:pPr>
              <a:buNone/>
            </a:pPr>
            <a:r>
              <a:rPr lang="ru-RU" sz="5600" dirty="0" smtClean="0">
                <a:latin typeface="Times New Roman" pitchFamily="18" charset="0"/>
                <a:cs typeface="Times New Roman" pitchFamily="18" charset="0"/>
              </a:rPr>
              <a:t>9. </a:t>
            </a:r>
            <a:r>
              <a:rPr lang="ru-RU" sz="5600" dirty="0" smtClean="0">
                <a:solidFill>
                  <a:srgbClr val="67360D"/>
                </a:solidFill>
                <a:latin typeface="Times New Roman" pitchFamily="18" charset="0"/>
                <a:cs typeface="Times New Roman" pitchFamily="18" charset="0"/>
              </a:rPr>
              <a:t>Динамичный, активный, экстраверт. </a:t>
            </a:r>
            <a:r>
              <a:rPr lang="ru-RU" sz="5600" dirty="0" smtClean="0">
                <a:latin typeface="Times New Roman" pitchFamily="18" charset="0"/>
                <a:cs typeface="Times New Roman" pitchFamily="18" charset="0"/>
              </a:rPr>
              <a:t>Склонны принимать риски и связывать себя некоторыми сильными обязательствами в обмен на интересную и разнообразную работу. Рутина вас парализует.</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imes New Roman" pitchFamily="18" charset="0"/>
                <a:cs typeface="Times New Roman" pitchFamily="18" charset="0"/>
              </a:rPr>
              <a:t>Тест «Твой характер в твоих руках»</a:t>
            </a:r>
            <a:r>
              <a:rPr lang="ru-RU" sz="1800" dirty="0" smtClean="0"/>
              <a:t/>
            </a:r>
            <a:br>
              <a:rPr lang="ru-RU" sz="1800" dirty="0" smtClean="0"/>
            </a:br>
            <a:endParaRPr lang="ru-RU" sz="1800" dirty="0"/>
          </a:p>
        </p:txBody>
      </p:sp>
      <p:sp>
        <p:nvSpPr>
          <p:cNvPr id="3" name="Содержимое 2"/>
          <p:cNvSpPr>
            <a:spLocks noGrp="1"/>
          </p:cNvSpPr>
          <p:nvPr>
            <p:ph idx="1"/>
          </p:nvPr>
        </p:nvSpPr>
        <p:spPr/>
        <p:txBody>
          <a:bodyPr>
            <a:normAutofit fontScale="85000" lnSpcReduction="10000"/>
          </a:bodyPr>
          <a:lstStyle/>
          <a:p>
            <a:pPr algn="ctr" fontAlgn="t">
              <a:buNone/>
            </a:pPr>
            <a:r>
              <a:rPr lang="ru-RU" dirty="0" smtClean="0">
                <a:latin typeface="Times New Roman" pitchFamily="18" charset="0"/>
                <a:cs typeface="Times New Roman" pitchFamily="18" charset="0"/>
              </a:rPr>
              <a:t>1. Сплетите пальцы рук в замок...</a:t>
            </a:r>
          </a:p>
          <a:p>
            <a:pPr algn="ctr" fontAlgn="t">
              <a:buNone/>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algn="ctr" fontAlgn="t">
              <a:buNone/>
            </a:pPr>
            <a:r>
              <a:rPr lang="ru-RU" dirty="0" smtClean="0">
                <a:latin typeface="Times New Roman" pitchFamily="18" charset="0"/>
                <a:cs typeface="Times New Roman" pitchFamily="18" charset="0"/>
              </a:rPr>
              <a:t>Если верхним окажется большой палец левой руки, напишите на листе бумаги букву «Л», если большой палец правой руки - букву «П».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a:buNone/>
            </a:pPr>
            <a:endParaRPr lang="ru-RU" dirty="0"/>
          </a:p>
        </p:txBody>
      </p:sp>
      <p:pic>
        <p:nvPicPr>
          <p:cNvPr id="4" name="Рисунок 3" descr="Твой характер в твоих руках"/>
          <p:cNvPicPr/>
          <p:nvPr/>
        </p:nvPicPr>
        <p:blipFill>
          <a:blip r:embed="rId2" cstate="print"/>
          <a:srcRect/>
          <a:stretch>
            <a:fillRect/>
          </a:stretch>
        </p:blipFill>
        <p:spPr bwMode="auto">
          <a:xfrm>
            <a:off x="2928926" y="2000240"/>
            <a:ext cx="3786214" cy="192882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chemeClr val="tx1"/>
                </a:solidFill>
                <a:latin typeface="Times New Roman" pitchFamily="18" charset="0"/>
                <a:cs typeface="Times New Roman" pitchFamily="18" charset="0"/>
              </a:rPr>
              <a:t>2. Прицельтесь в невидимую мишень...</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pic>
        <p:nvPicPr>
          <p:cNvPr id="4" name="Содержимое 3" descr="Твой характер в твоих руках"/>
          <p:cNvPicPr>
            <a:picLocks noGrp="1"/>
          </p:cNvPicPr>
          <p:nvPr>
            <p:ph idx="1"/>
          </p:nvPr>
        </p:nvPicPr>
        <p:blipFill>
          <a:blip r:embed="rId2" cstate="print"/>
          <a:srcRect/>
          <a:stretch>
            <a:fillRect/>
          </a:stretch>
        </p:blipFill>
        <p:spPr bwMode="auto">
          <a:xfrm>
            <a:off x="2786050" y="1428736"/>
            <a:ext cx="3175000" cy="2260600"/>
          </a:xfrm>
          <a:prstGeom prst="rect">
            <a:avLst/>
          </a:prstGeom>
          <a:noFill/>
          <a:ln w="9525">
            <a:noFill/>
            <a:miter lim="800000"/>
            <a:headEnd/>
            <a:tailEnd/>
          </a:ln>
        </p:spPr>
      </p:pic>
      <p:sp>
        <p:nvSpPr>
          <p:cNvPr id="5" name="Прямоугольник 4"/>
          <p:cNvSpPr/>
          <p:nvPr/>
        </p:nvSpPr>
        <p:spPr>
          <a:xfrm>
            <a:off x="500034" y="4357694"/>
            <a:ext cx="8001056" cy="1815882"/>
          </a:xfrm>
          <a:prstGeom prst="rect">
            <a:avLst/>
          </a:prstGeom>
        </p:spPr>
        <p:txBody>
          <a:bodyPr wrap="square">
            <a:spAutoFit/>
          </a:bodyPr>
          <a:lstStyle/>
          <a:p>
            <a:pPr algn="ctr"/>
            <a:r>
              <a:rPr lang="ru-RU" sz="2800" b="1" dirty="0">
                <a:latin typeface="Times New Roman" pitchFamily="18" charset="0"/>
                <a:cs typeface="Times New Roman" pitchFamily="18" charset="0"/>
              </a:rPr>
              <a:t>Если для этого Вы пользуетесь левым глазом, закрывая правый, напишите букву «Л», если наоборот - «П». </a:t>
            </a:r>
            <a:br>
              <a:rPr lang="ru-RU" sz="2800" b="1"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chemeClr val="tx1"/>
                </a:solidFill>
                <a:latin typeface="Times New Roman" pitchFamily="18" charset="0"/>
                <a:cs typeface="Times New Roman" pitchFamily="18" charset="0"/>
              </a:rPr>
              <a:t>3. Скрестите руки на груди, приняв позу Наполеона...</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20000"/>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pPr algn="ctr">
              <a:buNone/>
            </a:pPr>
            <a:r>
              <a:rPr lang="ru-RU" dirty="0" smtClean="0">
                <a:latin typeface="Times New Roman" pitchFamily="18" charset="0"/>
                <a:cs typeface="Times New Roman" pitchFamily="18" charset="0"/>
              </a:rPr>
              <a:t>Если кисть левой руки окажется лежащей сверху, пометьте это буквой «Л», если правой - буквой «П».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4" name="Рисунок 3" descr="Твой характер в твоих руках"/>
          <p:cNvPicPr/>
          <p:nvPr/>
        </p:nvPicPr>
        <p:blipFill>
          <a:blip r:embed="rId2" cstate="print"/>
          <a:srcRect/>
          <a:stretch>
            <a:fillRect/>
          </a:stretch>
        </p:blipFill>
        <p:spPr bwMode="auto">
          <a:xfrm>
            <a:off x="2786050" y="1357298"/>
            <a:ext cx="3357586" cy="221457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chemeClr val="tx1"/>
                </a:solidFill>
                <a:latin typeface="Times New Roman" pitchFamily="18" charset="0"/>
                <a:cs typeface="Times New Roman" pitchFamily="18" charset="0"/>
              </a:rPr>
              <a:t>4. Поаплодируйте...</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endParaRPr lang="ru-RU" dirty="0" smtClean="0"/>
          </a:p>
          <a:p>
            <a:endParaRPr lang="ru-RU" dirty="0" smtClean="0"/>
          </a:p>
          <a:p>
            <a:endParaRPr lang="ru-RU" dirty="0" smtClean="0"/>
          </a:p>
          <a:p>
            <a:endParaRPr lang="ru-RU" dirty="0" smtClean="0"/>
          </a:p>
          <a:p>
            <a:endParaRPr lang="ru-RU" dirty="0" smtClean="0"/>
          </a:p>
          <a:p>
            <a:pPr algn="ctr">
              <a:buNone/>
            </a:pPr>
            <a:r>
              <a:rPr lang="ru-RU" dirty="0" smtClean="0">
                <a:latin typeface="Times New Roman" pitchFamily="18" charset="0"/>
                <a:cs typeface="Times New Roman" pitchFamily="18" charset="0"/>
              </a:rPr>
              <a:t>Если Вы бьёте левой ладонью по правой, то это буква «Л», если правая ладонь активнее - буква «П».</a:t>
            </a:r>
            <a:br>
              <a:rPr lang="ru-RU" dirty="0" smtClean="0">
                <a:latin typeface="Times New Roman" pitchFamily="18" charset="0"/>
                <a:cs typeface="Times New Roman" pitchFamily="18" charset="0"/>
              </a:rPr>
            </a:br>
            <a:r>
              <a:rPr lang="ru-RU" dirty="0" smtClean="0"/>
              <a:t/>
            </a:r>
            <a:br>
              <a:rPr lang="ru-RU" dirty="0" smtClean="0"/>
            </a:br>
            <a:endParaRPr lang="ru-RU" dirty="0"/>
          </a:p>
        </p:txBody>
      </p:sp>
      <p:pic>
        <p:nvPicPr>
          <p:cNvPr id="4" name="Рисунок 3" descr="Твой характер в твоих руках"/>
          <p:cNvPicPr/>
          <p:nvPr/>
        </p:nvPicPr>
        <p:blipFill>
          <a:blip r:embed="rId2" cstate="print"/>
          <a:srcRect/>
          <a:stretch>
            <a:fillRect/>
          </a:stretch>
        </p:blipFill>
        <p:spPr bwMode="auto">
          <a:xfrm>
            <a:off x="2928926" y="1285860"/>
            <a:ext cx="3571900" cy="228601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1800" dirty="0" smtClean="0">
                <a:solidFill>
                  <a:srgbClr val="3E1CCE"/>
                </a:solidFill>
                <a:latin typeface="Times New Roman" pitchFamily="18" charset="0"/>
                <a:cs typeface="Times New Roman" pitchFamily="18" charset="0"/>
              </a:rPr>
              <a:t>Оцените результат по сочетанию букв:</a:t>
            </a:r>
            <a:br>
              <a:rPr lang="ru-RU" sz="1800" dirty="0" smtClean="0">
                <a:solidFill>
                  <a:srgbClr val="3E1CCE"/>
                </a:solidFill>
                <a:latin typeface="Times New Roman" pitchFamily="18" charset="0"/>
                <a:cs typeface="Times New Roman" pitchFamily="18" charset="0"/>
              </a:rPr>
            </a:br>
            <a:endParaRPr lang="ru-RU" sz="1800" dirty="0">
              <a:solidFill>
                <a:srgbClr val="3E1CCE"/>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642918"/>
            <a:ext cx="8229600" cy="5483245"/>
          </a:xfrm>
        </p:spPr>
        <p:txBody>
          <a:bodyPr>
            <a:noAutofit/>
          </a:bodyPr>
          <a:lstStyle/>
          <a:p>
            <a:pPr fontAlgn="t">
              <a:buNone/>
            </a:pPr>
            <a:r>
              <a:rPr lang="ru-RU" sz="1400" dirty="0" smtClean="0">
                <a:latin typeface="Times New Roman" pitchFamily="18" charset="0"/>
                <a:cs typeface="Times New Roman" pitchFamily="18" charset="0"/>
              </a:rPr>
              <a:t>        «ПППП» - (100-процентный правша) - консерватизм, ориентация на стереотипы, бесконфликтность, нежелание спорить и ссориться.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«ПППЛ» - наиболее яркая черта характера - нерешительность.</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«ППЛП» - очень контактный тип характера. Кокетство, решительность, чувство юмора, артистизм. (Чаще у женщин...)</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«ППЛЛ» - редкое сочетание. Характер близок к предыдущему, но более мягкий.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«ПЛПП» - аналитический склад ума и мягкость. Медленное привыкание, осторожность в отношениях, терпимость и некоторая холодность. (Чаще у женщин...)</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«ПЛПЛ» - самое редкое сочетание. Беззащитность, </a:t>
            </a:r>
            <a:r>
              <a:rPr lang="ru-RU" sz="1400" dirty="0" err="1" smtClean="0">
                <a:latin typeface="Times New Roman" pitchFamily="18" charset="0"/>
                <a:cs typeface="Times New Roman" pitchFamily="18" charset="0"/>
              </a:rPr>
              <a:t>подвеженность</a:t>
            </a:r>
            <a:r>
              <a:rPr lang="ru-RU" sz="1400" dirty="0" smtClean="0">
                <a:latin typeface="Times New Roman" pitchFamily="18" charset="0"/>
                <a:cs typeface="Times New Roman" pitchFamily="18" charset="0"/>
              </a:rPr>
              <a:t> различному влиянию. (Чаще у женщин...)</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«ЛППП» - частое сочетание. Эмоциональность, нехватка упорства и настойчивости в решении важных вопросов, подверженность чужому влиянию хорошая приспособляемость, дружелюбие и лёгкое вхождение в контакт.</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«ЛППЛ» - большая, чем в предыдущем случае, мягкость характера, наивность.</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«ЛЛПП» - дружелюбие и простота, некоторая разбросанность интересов и склонность к самоанализу.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«ЛЛПЛ» - простодушие, мягкость, доверчивость.</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«ЛЛЛП» - эмоциональность, энергичность и решительность.</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«ЛЛЛЛ» - (100-процентный левша) - «</a:t>
            </a:r>
            <a:r>
              <a:rPr lang="ru-RU" sz="1400" dirty="0" err="1" smtClean="0">
                <a:latin typeface="Times New Roman" pitchFamily="18" charset="0"/>
                <a:cs typeface="Times New Roman" pitchFamily="18" charset="0"/>
              </a:rPr>
              <a:t>антиконсервативный</a:t>
            </a:r>
            <a:r>
              <a:rPr lang="ru-RU" sz="1400" dirty="0" smtClean="0">
                <a:latin typeface="Times New Roman" pitchFamily="18" charset="0"/>
                <a:cs typeface="Times New Roman" pitchFamily="18" charset="0"/>
              </a:rPr>
              <a:t> тип характера». Способность взглянуть на старое по-новому. Сильные эмоции, выраженный индивидуализм, эгоизм, упрямство, иногда доходящее до замкнутости.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«ЛПЛП» - самый сильный тип характера. Неспособность менять свою точку зрения, энергичность, упорство в достижении поставленных целей.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«ЛПЛЛ»- схож с предыдущим типом характера, но более неустойчив, склонен к самоанализу. Испытывает трудности в приобретении друзей.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«ПЛЛП»- лёгкий характер, умение избегать конфликты, лёгкость в общении и заведении знакомств, частая смена увлечений.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«ПЛЛЛ» - непостоянство и независимость, желание всё сделать самому.</a:t>
            </a:r>
            <a:endParaRPr lang="ru-RU" sz="1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latin typeface="Times New Roman" pitchFamily="18" charset="0"/>
                <a:cs typeface="Times New Roman" pitchFamily="18" charset="0"/>
              </a:rPr>
              <a:t>Список используемой литературы:</a:t>
            </a:r>
            <a:endParaRPr lang="ru-RU" sz="16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lvl="2"/>
            <a:r>
              <a:rPr lang="ru-RU" sz="1600" dirty="0" smtClean="0">
                <a:latin typeface="Times New Roman" pitchFamily="18" charset="0"/>
                <a:cs typeface="Times New Roman" pitchFamily="18" charset="0"/>
              </a:rPr>
              <a:t>Григорович Л.А. Педагогика и психология: Учебное пособие для студентов вузов / Л.А. Григорович,      </a:t>
            </a:r>
            <a:r>
              <a:rPr lang="ru-RU" sz="1600" b="0" dirty="0" smtClean="0">
                <a:latin typeface="Times New Roman" pitchFamily="18" charset="0"/>
                <a:cs typeface="Times New Roman" pitchFamily="18" charset="0"/>
              </a:rPr>
              <a:t>Т.Д. Марцинковская.  М.: </a:t>
            </a:r>
            <a:r>
              <a:rPr lang="ru-RU" sz="1600" b="0" dirty="0" err="1" smtClean="0">
                <a:latin typeface="Times New Roman" pitchFamily="18" charset="0"/>
                <a:cs typeface="Times New Roman" pitchFamily="18" charset="0"/>
              </a:rPr>
              <a:t>Гардарики</a:t>
            </a:r>
            <a:r>
              <a:rPr lang="ru-RU" sz="1600" b="0" dirty="0" smtClean="0">
                <a:latin typeface="Times New Roman" pitchFamily="18" charset="0"/>
                <a:cs typeface="Times New Roman" pitchFamily="18" charset="0"/>
              </a:rPr>
              <a:t>, 2003.</a:t>
            </a:r>
          </a:p>
          <a:p>
            <a:pPr>
              <a:buNone/>
            </a:pPr>
            <a:r>
              <a:rPr lang="ru-RU" sz="1600" dirty="0" smtClean="0">
                <a:latin typeface="Times New Roman" pitchFamily="18" charset="0"/>
                <a:cs typeface="Times New Roman" pitchFamily="18" charset="0"/>
              </a:rPr>
              <a:t> </a:t>
            </a:r>
          </a:p>
          <a:p>
            <a:pPr lvl="2"/>
            <a:r>
              <a:rPr lang="ru-RU" sz="1600" dirty="0" smtClean="0">
                <a:latin typeface="Times New Roman" pitchFamily="18" charset="0"/>
                <a:cs typeface="Times New Roman" pitchFamily="18" charset="0"/>
              </a:rPr>
              <a:t>Харламов И.Ф. Педагогика: </a:t>
            </a:r>
            <a:r>
              <a:rPr lang="ru-RU" sz="1600" dirty="0" err="1" smtClean="0">
                <a:latin typeface="Times New Roman" pitchFamily="18" charset="0"/>
                <a:cs typeface="Times New Roman" pitchFamily="18" charset="0"/>
              </a:rPr>
              <a:t>Учеб.для</a:t>
            </a:r>
            <a:r>
              <a:rPr lang="ru-RU" sz="1600" dirty="0" smtClean="0">
                <a:latin typeface="Times New Roman" pitchFamily="18" charset="0"/>
                <a:cs typeface="Times New Roman" pitchFamily="18" charset="0"/>
              </a:rPr>
              <a:t> студентов вузов, </a:t>
            </a:r>
            <a:r>
              <a:rPr lang="ru-RU" sz="1600" dirty="0" err="1" smtClean="0">
                <a:latin typeface="Times New Roman" pitchFamily="18" charset="0"/>
                <a:cs typeface="Times New Roman" pitchFamily="18" charset="0"/>
              </a:rPr>
              <a:t>обуч-ся</a:t>
            </a:r>
            <a:r>
              <a:rPr lang="ru-RU" sz="1600" dirty="0" smtClean="0">
                <a:latin typeface="Times New Roman" pitchFamily="18" charset="0"/>
                <a:cs typeface="Times New Roman" pitchFamily="18" charset="0"/>
              </a:rPr>
              <a:t> по </a:t>
            </a:r>
            <a:r>
              <a:rPr lang="ru-RU" sz="1600" dirty="0" err="1" smtClean="0">
                <a:latin typeface="Times New Roman" pitchFamily="18" charset="0"/>
                <a:cs typeface="Times New Roman" pitchFamily="18" charset="0"/>
              </a:rPr>
              <a:t>пед.спец</a:t>
            </a:r>
            <a:r>
              <a:rPr lang="ru-RU" sz="1600" dirty="0" smtClean="0">
                <a:latin typeface="Times New Roman" pitchFamily="18" charset="0"/>
                <a:cs typeface="Times New Roman" pitchFamily="18" charset="0"/>
              </a:rPr>
              <a:t>./ И.Ф. Харламов. 4-е изд., </a:t>
            </a:r>
            <a:r>
              <a:rPr lang="ru-RU" sz="1600" dirty="0" err="1" smtClean="0">
                <a:latin typeface="Times New Roman" pitchFamily="18" charset="0"/>
                <a:cs typeface="Times New Roman" pitchFamily="18" charset="0"/>
              </a:rPr>
              <a:t>перераб.и</a:t>
            </a:r>
            <a:r>
              <a:rPr lang="ru-RU" sz="1600" dirty="0" smtClean="0">
                <a:latin typeface="Times New Roman" pitchFamily="18" charset="0"/>
                <a:cs typeface="Times New Roman" pitchFamily="18" charset="0"/>
              </a:rPr>
              <a:t> доп. М.: </a:t>
            </a:r>
            <a:r>
              <a:rPr lang="ru-RU" sz="1600" dirty="0" err="1" smtClean="0">
                <a:latin typeface="Times New Roman" pitchFamily="18" charset="0"/>
                <a:cs typeface="Times New Roman" pitchFamily="18" charset="0"/>
              </a:rPr>
              <a:t>Гардарики</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2002.</a:t>
            </a:r>
          </a:p>
          <a:p>
            <a:pPr lvl="2"/>
            <a:r>
              <a:rPr lang="ru-RU" sz="1600" smtClean="0">
                <a:latin typeface="Times New Roman" pitchFamily="18" charset="0"/>
                <a:cs typeface="Times New Roman" pitchFamily="18" charset="0"/>
              </a:rPr>
              <a:t>ЦОР: </a:t>
            </a:r>
            <a:r>
              <a:rPr lang="en-US" sz="1600" smtClean="0">
                <a:latin typeface="Times New Roman" pitchFamily="18" charset="0"/>
                <a:cs typeface="Times New Roman" pitchFamily="18" charset="0"/>
              </a:rPr>
              <a:t>http</a:t>
            </a:r>
            <a:r>
              <a:rPr lang="en-US" sz="1600" smtClean="0">
                <a:latin typeface="Times New Roman" pitchFamily="18" charset="0"/>
                <a:cs typeface="Times New Roman" pitchFamily="18" charset="0"/>
              </a:rPr>
              <a:t>://doctor.pp.ua/post/629181/</a:t>
            </a:r>
            <a:endParaRPr lang="ru-RU" sz="1600"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1800" dirty="0" smtClean="0">
                <a:solidFill>
                  <a:srgbClr val="3E1CCE"/>
                </a:solidFill>
                <a:latin typeface="Times New Roman" pitchFamily="18" charset="0"/>
                <a:cs typeface="Times New Roman" pitchFamily="18" charset="0"/>
              </a:rPr>
              <a:t>Профессиональный стандарт педагога (Утвержденный приказом Министерства труда и социальной защиты Российской Федерации от 18 октября 2013г №544н), «Рекомендации по аттестации руководящих и педагогических работников дошкольных образовательных учреждений» отражают требования, предъявляемые к профессиональным знаниям и умениям, среди которых выделяются:</a:t>
            </a:r>
            <a:r>
              <a:rPr lang="ru-RU" sz="1800" dirty="0" smtClean="0"/>
              <a:t/>
            </a:r>
            <a:br>
              <a:rPr lang="ru-RU" sz="1800" dirty="0" smtClean="0"/>
            </a:b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lvl="0"/>
            <a:r>
              <a:rPr lang="ru-RU" sz="1800" i="1" dirty="0" smtClean="0">
                <a:solidFill>
                  <a:srgbClr val="FF0000"/>
                </a:solidFill>
                <a:latin typeface="Times New Roman" pitchFamily="18" charset="0"/>
                <a:cs typeface="Times New Roman" pitchFamily="18" charset="0"/>
              </a:rPr>
              <a:t>Информационные умения</a:t>
            </a:r>
            <a:r>
              <a:rPr lang="ru-RU" sz="1800" dirty="0" smtClean="0">
                <a:solidFill>
                  <a:srgbClr val="FF000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(отбирать и творчески перерабатывать необходимую информацию; выразительно демонстрировать свое отношение к тому, о чем идет речь; давать материал логично, доступно, образно, выразительно с тем,  чтобы вызвать интерес слушателей к предлагаемой информации; выделять главное и излагать материал проблемно, побуждая слушателей к дискуссии; в ходе изложения учитывать особенности восприятия слушателей, понимания ими информации и в соответствии с этим корректировать процесс изложения; сочетать подачу нового материала с руководством познавательной деятельностью слушающих по ее усвоению);</a:t>
            </a:r>
          </a:p>
          <a:p>
            <a:pPr lvl="0"/>
            <a:r>
              <a:rPr lang="ru-RU" sz="1800" i="1" dirty="0" smtClean="0">
                <a:solidFill>
                  <a:srgbClr val="FF0000"/>
                </a:solidFill>
                <a:latin typeface="Times New Roman" pitchFamily="18" charset="0"/>
                <a:cs typeface="Times New Roman" pitchFamily="18" charset="0"/>
              </a:rPr>
              <a:t>Организаторские умения</a:t>
            </a:r>
            <a:r>
              <a:rPr lang="ru-RU" sz="1800" dirty="0" smtClean="0">
                <a:solidFill>
                  <a:srgbClr val="FF000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(организовывать свою работу и работу с родителями, координировать собственную деятельность с деятельностью коллег);</a:t>
            </a:r>
          </a:p>
          <a:p>
            <a:pPr lvl="0"/>
            <a:r>
              <a:rPr lang="ru-RU" sz="1800" i="1" dirty="0" smtClean="0">
                <a:solidFill>
                  <a:srgbClr val="FF0000"/>
                </a:solidFill>
                <a:latin typeface="Times New Roman" pitchFamily="18" charset="0"/>
                <a:cs typeface="Times New Roman" pitchFamily="18" charset="0"/>
              </a:rPr>
              <a:t>Коммуникативные умения</a:t>
            </a:r>
            <a:r>
              <a:rPr lang="ru-RU" sz="1800" dirty="0" smtClean="0">
                <a:solidFill>
                  <a:srgbClr val="FF000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(конструировать предстоящее общение, сотрудничать, вступать в деловой контакт, управлять инициативой в общении, выявлять свой индивидуальный стиль в общении);</a:t>
            </a:r>
          </a:p>
          <a:p>
            <a:pPr lvl="0"/>
            <a:r>
              <a:rPr lang="ru-RU" sz="1800" i="1" dirty="0" smtClean="0">
                <a:solidFill>
                  <a:srgbClr val="FF0000"/>
                </a:solidFill>
                <a:latin typeface="Times New Roman" pitchFamily="18" charset="0"/>
                <a:cs typeface="Times New Roman" pitchFamily="18" charset="0"/>
              </a:rPr>
              <a:t>Умения морально – волевой </a:t>
            </a:r>
            <a:r>
              <a:rPr lang="ru-RU" sz="1800" i="1" dirty="0" err="1" smtClean="0">
                <a:solidFill>
                  <a:srgbClr val="FF0000"/>
                </a:solidFill>
                <a:latin typeface="Times New Roman" pitchFamily="18" charset="0"/>
                <a:cs typeface="Times New Roman" pitchFamily="18" charset="0"/>
              </a:rPr>
              <a:t>саморегуляции</a:t>
            </a:r>
            <a:r>
              <a:rPr lang="ru-RU" sz="1800" dirty="0" smtClean="0">
                <a:solidFill>
                  <a:srgbClr val="FF000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(владеть собой в любой ситуации и управлять своими эмоциями, быть деликатным в общении с людьми, правильно воспринимать и учитывать критику; быть корректным во взаимоотношениях с коллегами, администрацией). </a:t>
            </a:r>
            <a:endParaRPr lang="ru-RU" sz="1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u="sng" dirty="0" smtClean="0">
                <a:solidFill>
                  <a:srgbClr val="C00000"/>
                </a:solidFill>
                <a:latin typeface="Times New Roman" pitchFamily="18" charset="0"/>
                <a:cs typeface="Times New Roman" pitchFamily="18" charset="0"/>
              </a:rPr>
              <a:t>Компоненты профессиональной речи педагога </a:t>
            </a:r>
            <a:r>
              <a:rPr lang="ru-RU" sz="1800" dirty="0" smtClean="0">
                <a:solidFill>
                  <a:srgbClr val="7030A0"/>
                </a:solidFill>
                <a:latin typeface="Times New Roman" pitchFamily="18" charset="0"/>
                <a:cs typeface="Times New Roman" pitchFamily="18" charset="0"/>
              </a:rPr>
              <a:t/>
            </a:r>
            <a:br>
              <a:rPr lang="ru-RU" sz="1800" dirty="0" smtClean="0">
                <a:solidFill>
                  <a:srgbClr val="7030A0"/>
                </a:solidFill>
                <a:latin typeface="Times New Roman" pitchFamily="18" charset="0"/>
                <a:cs typeface="Times New Roman" pitchFamily="18" charset="0"/>
              </a:rPr>
            </a:br>
            <a:r>
              <a:rPr lang="ru-RU" sz="1800" dirty="0" smtClean="0">
                <a:solidFill>
                  <a:srgbClr val="7030A0"/>
                </a:solidFill>
                <a:latin typeface="Times New Roman" pitchFamily="18" charset="0"/>
                <a:cs typeface="Times New Roman" pitchFamily="18" charset="0"/>
              </a:rPr>
              <a:t>- качество языкового оформления речи; </a:t>
            </a:r>
            <a:br>
              <a:rPr lang="ru-RU" sz="1800" dirty="0" smtClean="0">
                <a:solidFill>
                  <a:srgbClr val="7030A0"/>
                </a:solidFill>
                <a:latin typeface="Times New Roman" pitchFamily="18" charset="0"/>
                <a:cs typeface="Times New Roman" pitchFamily="18" charset="0"/>
              </a:rPr>
            </a:br>
            <a:r>
              <a:rPr lang="ru-RU" sz="1800" dirty="0" smtClean="0">
                <a:solidFill>
                  <a:srgbClr val="7030A0"/>
                </a:solidFill>
                <a:latin typeface="Times New Roman" pitchFamily="18" charset="0"/>
                <a:cs typeface="Times New Roman" pitchFamily="18" charset="0"/>
              </a:rPr>
              <a:t>- ценностно-личностные установки педагога; </a:t>
            </a:r>
            <a:br>
              <a:rPr lang="ru-RU" sz="1800" dirty="0" smtClean="0">
                <a:solidFill>
                  <a:srgbClr val="7030A0"/>
                </a:solidFill>
                <a:latin typeface="Times New Roman" pitchFamily="18" charset="0"/>
                <a:cs typeface="Times New Roman" pitchFamily="18" charset="0"/>
              </a:rPr>
            </a:br>
            <a:r>
              <a:rPr lang="ru-RU" sz="1800" dirty="0" smtClean="0">
                <a:solidFill>
                  <a:srgbClr val="7030A0"/>
                </a:solidFill>
                <a:latin typeface="Times New Roman" pitchFamily="18" charset="0"/>
                <a:cs typeface="Times New Roman" pitchFamily="18" charset="0"/>
              </a:rPr>
              <a:t>- коммуникативная компетентность; </a:t>
            </a:r>
            <a:br>
              <a:rPr lang="ru-RU" sz="1800" dirty="0" smtClean="0">
                <a:solidFill>
                  <a:srgbClr val="7030A0"/>
                </a:solidFill>
                <a:latin typeface="Times New Roman" pitchFamily="18" charset="0"/>
                <a:cs typeface="Times New Roman" pitchFamily="18" charset="0"/>
              </a:rPr>
            </a:br>
            <a:r>
              <a:rPr lang="ru-RU" sz="1800" dirty="0" smtClean="0">
                <a:solidFill>
                  <a:srgbClr val="7030A0"/>
                </a:solidFill>
                <a:latin typeface="Times New Roman" pitchFamily="18" charset="0"/>
                <a:cs typeface="Times New Roman" pitchFamily="18" charset="0"/>
              </a:rPr>
              <a:t>- четкий отбор информации для создания высказывания; </a:t>
            </a:r>
            <a:br>
              <a:rPr lang="ru-RU" sz="1800" dirty="0" smtClean="0">
                <a:solidFill>
                  <a:srgbClr val="7030A0"/>
                </a:solidFill>
                <a:latin typeface="Times New Roman" pitchFamily="18" charset="0"/>
                <a:cs typeface="Times New Roman" pitchFamily="18" charset="0"/>
              </a:rPr>
            </a:br>
            <a:r>
              <a:rPr lang="ru-RU" sz="1800" dirty="0" smtClean="0">
                <a:solidFill>
                  <a:srgbClr val="7030A0"/>
                </a:solidFill>
                <a:latin typeface="Times New Roman" pitchFamily="18" charset="0"/>
                <a:cs typeface="Times New Roman" pitchFamily="18" charset="0"/>
              </a:rPr>
              <a:t>- ориентация на процесс непосредственной коммуникации</a:t>
            </a:r>
            <a:endParaRPr lang="ru-RU" sz="1800"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pPr algn="ctr">
              <a:buNone/>
            </a:pPr>
            <a:r>
              <a:rPr lang="ru-RU" sz="1600" u="sng" dirty="0" smtClean="0">
                <a:solidFill>
                  <a:srgbClr val="C00000"/>
                </a:solidFill>
                <a:latin typeface="Times New Roman" pitchFamily="18" charset="0"/>
                <a:cs typeface="Times New Roman" pitchFamily="18" charset="0"/>
              </a:rPr>
              <a:t>Требования к речи педагога</a:t>
            </a:r>
            <a:endParaRPr lang="ru-RU" sz="1600" dirty="0" smtClean="0">
              <a:solidFill>
                <a:srgbClr val="C00000"/>
              </a:solidFill>
              <a:latin typeface="Times New Roman" pitchFamily="18" charset="0"/>
              <a:cs typeface="Times New Roman" pitchFamily="18" charset="0"/>
            </a:endParaRPr>
          </a:p>
          <a:p>
            <a:r>
              <a:rPr lang="ru-RU" sz="1600" dirty="0" smtClean="0">
                <a:solidFill>
                  <a:srgbClr val="3E1CCE"/>
                </a:solidFill>
                <a:latin typeface="Times New Roman" pitchFamily="18" charset="0"/>
                <a:cs typeface="Times New Roman" pitchFamily="18" charset="0"/>
              </a:rPr>
              <a:t>Правильность </a:t>
            </a:r>
            <a:r>
              <a:rPr lang="ru-RU" sz="1600" dirty="0" smtClean="0">
                <a:latin typeface="Times New Roman" pitchFamily="18" charset="0"/>
                <a:cs typeface="Times New Roman" pitchFamily="18" charset="0"/>
              </a:rPr>
              <a:t>- соответствие речи языковым нормам. В общении с детьми воспитатель использует основные нормы русского языка: орфоэпические нормы (правила литературного произношения), а также нормы образования и изменения слов. </a:t>
            </a:r>
          </a:p>
          <a:p>
            <a:r>
              <a:rPr lang="ru-RU" sz="1600" dirty="0" smtClean="0">
                <a:solidFill>
                  <a:srgbClr val="3E1CCE"/>
                </a:solidFill>
                <a:latin typeface="Times New Roman" pitchFamily="18" charset="0"/>
                <a:cs typeface="Times New Roman" pitchFamily="18" charset="0"/>
              </a:rPr>
              <a:t>Точность</a:t>
            </a:r>
            <a:r>
              <a:rPr lang="ru-RU" sz="1600" dirty="0" smtClean="0">
                <a:latin typeface="Times New Roman" pitchFamily="18" charset="0"/>
                <a:cs typeface="Times New Roman" pitchFamily="18" charset="0"/>
              </a:rPr>
              <a:t> - соответствие смыслового содержания речи и информации, которая лежит в ее основе. Воспитатель должен обращать особое внимание на семантическую (смысловую) сторону речи, т.к. это способствует формированию у детей навыков точности словоупотребления. </a:t>
            </a:r>
          </a:p>
          <a:p>
            <a:r>
              <a:rPr lang="ru-RU" sz="1600" dirty="0" smtClean="0">
                <a:solidFill>
                  <a:srgbClr val="3E1CCE"/>
                </a:solidFill>
                <a:latin typeface="Times New Roman" pitchFamily="18" charset="0"/>
                <a:cs typeface="Times New Roman" pitchFamily="18" charset="0"/>
              </a:rPr>
              <a:t>Логичность</a:t>
            </a:r>
            <a:r>
              <a:rPr lang="ru-RU" sz="1600" dirty="0" smtClean="0">
                <a:latin typeface="Times New Roman" pitchFamily="18" charset="0"/>
                <a:cs typeface="Times New Roman" pitchFamily="18" charset="0"/>
              </a:rPr>
              <a:t> - выражение в смысловых связях компонентов речи и отношений между частями и компонентами мысли. Воспитатель в общении с детьми учитывает, что в дошкольном возрасте закладываются представления о структурных компонентах связного высказывания, формируются навыки использования различных способов </a:t>
            </a:r>
            <a:r>
              <a:rPr lang="ru-RU" sz="1600" dirty="0" err="1" smtClean="0">
                <a:latin typeface="Times New Roman" pitchFamily="18" charset="0"/>
                <a:cs typeface="Times New Roman" pitchFamily="18" charset="0"/>
              </a:rPr>
              <a:t>внутритекстовой</a:t>
            </a:r>
            <a:r>
              <a:rPr lang="ru-RU" sz="1600" dirty="0" smtClean="0">
                <a:latin typeface="Times New Roman" pitchFamily="18" charset="0"/>
                <a:cs typeface="Times New Roman" pitchFamily="18" charset="0"/>
              </a:rPr>
              <a:t> связи. </a:t>
            </a:r>
          </a:p>
          <a:p>
            <a:r>
              <a:rPr lang="ru-RU" sz="1600" dirty="0" smtClean="0">
                <a:solidFill>
                  <a:srgbClr val="3E1CCE"/>
                </a:solidFill>
                <a:latin typeface="Times New Roman" pitchFamily="18" charset="0"/>
                <a:cs typeface="Times New Roman" pitchFamily="18" charset="0"/>
              </a:rPr>
              <a:t>Чистота</a:t>
            </a:r>
            <a:r>
              <a:rPr lang="ru-RU" sz="1600" dirty="0" smtClean="0">
                <a:latin typeface="Times New Roman" pitchFamily="18" charset="0"/>
                <a:cs typeface="Times New Roman" pitchFamily="18" charset="0"/>
              </a:rPr>
              <a:t> - отсутствие в речи элементов, чуждых литературному языку. Принимая во внимание ведущий механизм речевого развития дошкольников (подражание), воспитатель заботится о чистоте собственной речи: недопустимо использование слов-паразитов, диалектных и жаргонных слов. </a:t>
            </a:r>
          </a:p>
          <a:p>
            <a:endParaRPr lang="ru-RU" sz="1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Autofit/>
          </a:bodyPr>
          <a:lstStyle/>
          <a:p>
            <a:r>
              <a:rPr lang="ru-RU" sz="1600" dirty="0" smtClean="0">
                <a:solidFill>
                  <a:srgbClr val="3E1CCE"/>
                </a:solidFill>
                <a:latin typeface="Times New Roman" pitchFamily="18" charset="0"/>
                <a:cs typeface="Times New Roman" pitchFamily="18" charset="0"/>
              </a:rPr>
              <a:t>Выразительность</a:t>
            </a:r>
            <a:r>
              <a:rPr lang="ru-RU" sz="1600" dirty="0" smtClean="0">
                <a:latin typeface="Times New Roman" pitchFamily="18" charset="0"/>
                <a:cs typeface="Times New Roman" pitchFamily="18" charset="0"/>
              </a:rPr>
              <a:t> - особенность речи, захватывающая внимание и создающая атмосферу эмоционального сопереживания. Выразительность речи воспитателя является мощным орудием воздействия на ребенка. Владеющий различными средствами выразительности речи воспитатель (интонация, темп речи, сила, высота голоса и др.), способствует не только формированию произвольности выразительности речи ребенка, но и более полному осознанию им содержания речи взрослого, формированию умения выражать свое отношение к предмету разговора. </a:t>
            </a:r>
          </a:p>
          <a:p>
            <a:r>
              <a:rPr lang="ru-RU" sz="1600" dirty="0" smtClean="0">
                <a:solidFill>
                  <a:srgbClr val="3E1CCE"/>
                </a:solidFill>
                <a:latin typeface="Times New Roman" pitchFamily="18" charset="0"/>
                <a:cs typeface="Times New Roman" pitchFamily="18" charset="0"/>
              </a:rPr>
              <a:t>Богатство</a:t>
            </a:r>
            <a:r>
              <a:rPr lang="ru-RU" sz="1600" dirty="0" smtClean="0">
                <a:latin typeface="Times New Roman" pitchFamily="18" charset="0"/>
                <a:cs typeface="Times New Roman" pitchFamily="18" charset="0"/>
              </a:rPr>
              <a:t> - умение использовать все языковые единицы с целью оптимального выражения информации. Богатый лексикон воспитателя способствует расширению словарного запаса ребенка, помогает сформировать у него навыки точности словоупотребления, выразительности и образности речи, так как в дошкольном возрасте формируются основы лексического запаса ребенка. </a:t>
            </a:r>
          </a:p>
          <a:p>
            <a:r>
              <a:rPr lang="ru-RU" sz="1600" dirty="0" smtClean="0">
                <a:solidFill>
                  <a:srgbClr val="3E1CCE"/>
                </a:solidFill>
                <a:latin typeface="Times New Roman" pitchFamily="18" charset="0"/>
                <a:cs typeface="Times New Roman" pitchFamily="18" charset="0"/>
              </a:rPr>
              <a:t>Уместность</a:t>
            </a:r>
            <a:r>
              <a:rPr lang="ru-RU" sz="1600" dirty="0" smtClean="0">
                <a:latin typeface="Times New Roman" pitchFamily="18" charset="0"/>
                <a:cs typeface="Times New Roman" pitchFamily="18" charset="0"/>
              </a:rPr>
              <a:t> - употребление в речи единиц, соответствующих ситуации и условиям общения. Уместность речи воспитателя предполагает, прежде всего, обладание чувством стиля. Учет специфики дошкольного возраста нацеливает педагога на формирование у детей культуры речевого поведения (навыков общения, умения пользоваться разнообразными формулами речевого этикета, ориентироваться на ситуацию общения, собеседника и др.). </a:t>
            </a:r>
          </a:p>
          <a:p>
            <a:pPr algn="just">
              <a:buNone/>
            </a:pPr>
            <a:r>
              <a:rPr lang="ru-RU" sz="1600" i="1" dirty="0" smtClean="0">
                <a:solidFill>
                  <a:srgbClr val="C00000"/>
                </a:solidFill>
                <a:latin typeface="Times New Roman" pitchFamily="18" charset="0"/>
                <a:cs typeface="Times New Roman" pitchFamily="18" charset="0"/>
              </a:rPr>
              <a:t>К вышеперечисленным требованиям необходимо отнести правильное использование педагогом невербальных средств общения, его умение не только говорить с ребенком, но и слышать его.</a:t>
            </a:r>
          </a:p>
          <a:p>
            <a:endParaRPr lang="ru-RU"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229600" cy="5983311"/>
          </a:xfrm>
        </p:spPr>
        <p:txBody>
          <a:bodyPr>
            <a:noAutofit/>
          </a:bodyPr>
          <a:lstStyle/>
          <a:p>
            <a:pPr algn="ctr">
              <a:buNone/>
            </a:pPr>
            <a:r>
              <a:rPr lang="ru-RU" sz="1600" dirty="0" smtClean="0">
                <a:solidFill>
                  <a:srgbClr val="FF0000"/>
                </a:solidFill>
                <a:latin typeface="Times New Roman" pitchFamily="18" charset="0"/>
                <a:cs typeface="Times New Roman" pitchFamily="18" charset="0"/>
              </a:rPr>
              <a:t>ОЦЕНКА ФОРМ РЕЧИ ВОСПИТАТЕЛЕЙ</a:t>
            </a:r>
            <a:endParaRPr lang="ru-RU" sz="1600" dirty="0" smtClean="0">
              <a:latin typeface="Times New Roman" pitchFamily="18" charset="0"/>
              <a:cs typeface="Times New Roman" pitchFamily="18" charset="0"/>
            </a:endParaRPr>
          </a:p>
          <a:p>
            <a:r>
              <a:rPr lang="ru-RU" sz="1600" dirty="0" smtClean="0">
                <a:solidFill>
                  <a:srgbClr val="3E1CCE"/>
                </a:solidFill>
                <a:latin typeface="Times New Roman" pitchFamily="18" charset="0"/>
                <a:cs typeface="Times New Roman" pitchFamily="18" charset="0"/>
              </a:rPr>
              <a:t>Словарь - богатство и точность. </a:t>
            </a:r>
            <a:r>
              <a:rPr lang="ru-RU" sz="1600" dirty="0" smtClean="0">
                <a:latin typeface="Times New Roman" pitchFamily="18" charset="0"/>
                <a:cs typeface="Times New Roman" pitchFamily="18" charset="0"/>
              </a:rPr>
              <a:t>Частота употребления слов, которые медленно усваиваются детьми, точность обозначения оттенков цвета, материал, форму, величину предметов и др. Использование художественного слова, фразеологических оборотов.</a:t>
            </a:r>
          </a:p>
          <a:p>
            <a:r>
              <a:rPr lang="ru-RU" sz="1600" dirty="0" smtClean="0">
                <a:solidFill>
                  <a:srgbClr val="3E1CCE"/>
                </a:solidFill>
                <a:latin typeface="Times New Roman" pitchFamily="18" charset="0"/>
                <a:cs typeface="Times New Roman" pitchFamily="18" charset="0"/>
              </a:rPr>
              <a:t>Грамматическое оформление </a:t>
            </a:r>
            <a:r>
              <a:rPr lang="ru-RU" sz="1600" dirty="0" smtClean="0">
                <a:latin typeface="Times New Roman" pitchFamily="18" charset="0"/>
                <a:cs typeface="Times New Roman" pitchFamily="18" charset="0"/>
              </a:rPr>
              <a:t>- содержание разнообразных синтаксических конструкций.</a:t>
            </a:r>
          </a:p>
          <a:p>
            <a:r>
              <a:rPr lang="ru-RU" sz="1600" dirty="0" smtClean="0">
                <a:solidFill>
                  <a:srgbClr val="3E1CCE"/>
                </a:solidFill>
                <a:latin typeface="Times New Roman" pitchFamily="18" charset="0"/>
                <a:cs typeface="Times New Roman" pitchFamily="18" charset="0"/>
              </a:rPr>
              <a:t>Звуковая сторона речи </a:t>
            </a:r>
            <a:r>
              <a:rPr lang="ru-RU" sz="1600" dirty="0" smtClean="0">
                <a:latin typeface="Times New Roman" pitchFamily="18" charset="0"/>
                <a:cs typeface="Times New Roman" pitchFamily="18" charset="0"/>
              </a:rPr>
              <a:t>- чистое звукопроизношение, четкая дикция, орфоэпическая правильность. Речь воспитателя должна быть яркой, выразительной: необходимы богатая мимика, приветливый, доброжелательный тон по отношению ко всем окружающим.</a:t>
            </a:r>
          </a:p>
          <a:p>
            <a:r>
              <a:rPr lang="ru-RU" sz="1600" dirty="0" smtClean="0">
                <a:solidFill>
                  <a:srgbClr val="3E1CCE"/>
                </a:solidFill>
                <a:latin typeface="Times New Roman" pitchFamily="18" charset="0"/>
                <a:cs typeface="Times New Roman" pitchFamily="18" charset="0"/>
              </a:rPr>
              <a:t>Связная речь </a:t>
            </a:r>
            <a:r>
              <a:rPr lang="ru-RU" sz="1600" dirty="0" smtClean="0">
                <a:latin typeface="Times New Roman" pitchFamily="18" charset="0"/>
                <a:cs typeface="Times New Roman" pitchFamily="18" charset="0"/>
              </a:rPr>
              <a:t>- умение вести диалог, рассказывать, слушать рассказы и ответы других. Речь воспитателя должна быть немногословной, но очень понятной и логичной.</a:t>
            </a:r>
          </a:p>
          <a:p>
            <a:r>
              <a:rPr lang="ru-RU" sz="1600" dirty="0" smtClean="0">
                <a:solidFill>
                  <a:srgbClr val="3E1CCE"/>
                </a:solidFill>
                <a:latin typeface="Times New Roman" pitchFamily="18" charset="0"/>
                <a:cs typeface="Times New Roman" pitchFamily="18" charset="0"/>
              </a:rPr>
              <a:t>Навыки публичной речи </a:t>
            </a:r>
            <a:r>
              <a:rPr lang="ru-RU" sz="1600" dirty="0" smtClean="0">
                <a:latin typeface="Times New Roman" pitchFamily="18" charset="0"/>
                <a:cs typeface="Times New Roman" pitchFamily="18" charset="0"/>
              </a:rPr>
              <a:t>- умение рассказывать и свободно держаться в детской аудитории, а так же выступить с сообщением перед товарищами, организовать коллективную беседу с родителями воспитанников и т. п. 0бразцом для окружающих должна быть вся манера поведения воспитателя в процессе речевого общения (поза, жест, отношение к собеседникам).</a:t>
            </a:r>
          </a:p>
          <a:p>
            <a:r>
              <a:rPr lang="ru-RU" sz="1600" dirty="0" smtClean="0">
                <a:solidFill>
                  <a:srgbClr val="3E1CCE"/>
                </a:solidFill>
                <a:latin typeface="Times New Roman" pitchFamily="18" charset="0"/>
                <a:cs typeface="Times New Roman" pitchFamily="18" charset="0"/>
              </a:rPr>
              <a:t>Возрастная направленность </a:t>
            </a:r>
            <a:r>
              <a:rPr lang="ru-RU" sz="1600" dirty="0" smtClean="0">
                <a:latin typeface="Times New Roman" pitchFamily="18" charset="0"/>
                <a:cs typeface="Times New Roman" pitchFamily="18" charset="0"/>
              </a:rPr>
              <a:t>- доступность содержания, использование соответствующего возрасту детей словаря и синтаксиса. Особенно это важно при работе с детьми раннего и младшего дошкольного возраста. В этом случае для педагога характерны некоторое замедление темпа, особо подчеркнутые артикуляция и дикция, </a:t>
            </a:r>
            <a:r>
              <a:rPr lang="ru-RU" sz="1600" dirty="0" err="1" smtClean="0">
                <a:latin typeface="Times New Roman" pitchFamily="18" charset="0"/>
                <a:cs typeface="Times New Roman" pitchFamily="18" charset="0"/>
              </a:rPr>
              <a:t>эмоциональностъ</a:t>
            </a:r>
            <a:r>
              <a:rPr lang="ru-RU" sz="1600" dirty="0" smtClean="0">
                <a:latin typeface="Times New Roman" pitchFamily="18" charset="0"/>
                <a:cs typeface="Times New Roman" pitchFamily="18" charset="0"/>
              </a:rPr>
              <a:t> речи.</a:t>
            </a:r>
          </a:p>
          <a:p>
            <a:endParaRPr lang="ru-RU" sz="1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latin typeface="Times New Roman" pitchFamily="18" charset="0"/>
                <a:cs typeface="Times New Roman" pitchFamily="18" charset="0"/>
              </a:rPr>
              <a:t>1. Анкетирование, тестирование «Микроскоп» - определение личностных особенностей и самоанализа речевого поведения</a:t>
            </a:r>
            <a:r>
              <a:rPr lang="ru-RU" sz="1800" dirty="0" smtClean="0"/>
              <a:t>.</a:t>
            </a:r>
            <a:br>
              <a:rPr lang="ru-RU" sz="1800" dirty="0" smtClean="0"/>
            </a:b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pPr>
              <a:buNone/>
            </a:pPr>
            <a:r>
              <a:rPr lang="ru-RU" dirty="0" smtClean="0">
                <a:latin typeface="Times New Roman" pitchFamily="18" charset="0"/>
                <a:cs typeface="Times New Roman" pitchFamily="18" charset="0"/>
              </a:rPr>
              <a:t>Педагоги должны посмотреть на себя со стороны и выявить  в своей речи слова – паразиты, от которых стоит избавиться. Написать их на одной половине листа, а на другой – способы борьбы с ними (например:  в микроскопе я вижу слова паразиты: также, ну, итак; способы борьбы: контролировать речь самому и просить коллег, когда они слышат эти слова хлопать в ладоши, чтобы напомнить мне о них).</a:t>
            </a:r>
          </a:p>
          <a:p>
            <a:pPr>
              <a:buNone/>
            </a:pPr>
            <a:r>
              <a:rPr lang="ru-RU" i="1" dirty="0" smtClean="0">
                <a:solidFill>
                  <a:srgbClr val="C00000"/>
                </a:solidFill>
                <a:latin typeface="Times New Roman" pitchFamily="18" charset="0"/>
                <a:cs typeface="Times New Roman" pitchFamily="18" charset="0"/>
              </a:rPr>
              <a:t>Задача</a:t>
            </a:r>
            <a:r>
              <a:rPr lang="ru-RU" dirty="0" smtClean="0">
                <a:latin typeface="Times New Roman" pitchFamily="18" charset="0"/>
                <a:cs typeface="Times New Roman" pitchFamily="18" charset="0"/>
              </a:rPr>
              <a:t> каждого педагога проанализировать свои речевые особенности, затрудняющие общение.</a:t>
            </a:r>
          </a:p>
          <a:p>
            <a:pPr>
              <a:buNone/>
            </a:pPr>
            <a:r>
              <a:rPr lang="ru-RU" i="1" dirty="0" smtClean="0">
                <a:solidFill>
                  <a:srgbClr val="C00000"/>
                </a:solidFill>
                <a:latin typeface="Times New Roman" pitchFamily="18" charset="0"/>
                <a:cs typeface="Times New Roman" pitchFamily="18" charset="0"/>
              </a:rPr>
              <a:t>Подведение итогов.</a:t>
            </a:r>
            <a:r>
              <a:rPr lang="ru-RU" dirty="0" smtClean="0">
                <a:solidFill>
                  <a:srgbClr val="C0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Индивидуальный самоанализ речевых особенностей каждым участником.</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USER\Мои документы\Мои рисунки\дети\Воспитатель_за_компьютером_1 (1).jpg"/>
          <p:cNvPicPr>
            <a:picLocks noChangeAspect="1" noChangeArrowheads="1"/>
          </p:cNvPicPr>
          <p:nvPr/>
        </p:nvPicPr>
        <p:blipFill>
          <a:blip r:embed="rId2" cstate="print"/>
          <a:srcRect/>
          <a:stretch>
            <a:fillRect/>
          </a:stretch>
        </p:blipFill>
        <p:spPr bwMode="auto">
          <a:xfrm>
            <a:off x="7215206" y="142852"/>
            <a:ext cx="1785950" cy="1774044"/>
          </a:xfrm>
          <a:prstGeom prst="rect">
            <a:avLst/>
          </a:prstGeom>
          <a:noFill/>
        </p:spPr>
      </p:pic>
      <p:sp>
        <p:nvSpPr>
          <p:cNvPr id="2" name="Заголовок 1"/>
          <p:cNvSpPr>
            <a:spLocks noGrp="1"/>
          </p:cNvSpPr>
          <p:nvPr>
            <p:ph type="title"/>
          </p:nvPr>
        </p:nvSpPr>
        <p:spPr/>
        <p:txBody>
          <a:bodyPr>
            <a:normAutofit/>
          </a:bodyPr>
          <a:lstStyle/>
          <a:p>
            <a:r>
              <a:rPr lang="ru-RU" sz="2800" dirty="0" smtClean="0">
                <a:latin typeface="Times New Roman" pitchFamily="18" charset="0"/>
                <a:cs typeface="Times New Roman" pitchFamily="18" charset="0"/>
              </a:rPr>
              <a:t>«Имя как аббревиатура»</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571612"/>
            <a:ext cx="8229600" cy="4525963"/>
          </a:xfrm>
        </p:spPr>
        <p:txBody>
          <a:bodyPr>
            <a:normAutofit fontScale="92500" lnSpcReduction="10000"/>
          </a:bodyPr>
          <a:lstStyle/>
          <a:p>
            <a:pPr>
              <a:buNone/>
            </a:pPr>
            <a:r>
              <a:rPr lang="ru-RU" i="1" dirty="0" smtClean="0">
                <a:solidFill>
                  <a:srgbClr val="3E1CCE"/>
                </a:solidFill>
                <a:latin typeface="Times New Roman" pitchFamily="18" charset="0"/>
                <a:cs typeface="Times New Roman" pitchFamily="18" charset="0"/>
              </a:rPr>
              <a:t>Задание.</a:t>
            </a:r>
            <a:r>
              <a:rPr lang="ru-RU" dirty="0" smtClean="0">
                <a:solidFill>
                  <a:srgbClr val="3E1CCE"/>
                </a:solidFill>
                <a:latin typeface="Times New Roman" pitchFamily="18" charset="0"/>
                <a:cs typeface="Times New Roman" pitchFamily="18" charset="0"/>
              </a:rPr>
              <a:t> </a:t>
            </a:r>
            <a:r>
              <a:rPr lang="ru-RU" dirty="0" smtClean="0">
                <a:latin typeface="Times New Roman" pitchFamily="18" charset="0"/>
                <a:cs typeface="Times New Roman" pitchFamily="18" charset="0"/>
              </a:rPr>
              <a:t>Записать на листе бумаги тот вариант своего имени, который вы считаете наиболее приемлемым для общения в данной группе.</a:t>
            </a:r>
          </a:p>
          <a:p>
            <a:pPr>
              <a:buNone/>
            </a:pPr>
            <a:r>
              <a:rPr lang="ru-RU" i="1" dirty="0" smtClean="0">
                <a:solidFill>
                  <a:srgbClr val="3E1CCE"/>
                </a:solidFill>
                <a:latin typeface="Times New Roman" pitchFamily="18" charset="0"/>
                <a:cs typeface="Times New Roman" pitchFamily="18" charset="0"/>
              </a:rPr>
              <a:t>Задача.</a:t>
            </a:r>
            <a:r>
              <a:rPr lang="ru-RU" dirty="0" smtClean="0">
                <a:solidFill>
                  <a:srgbClr val="3E1CCE"/>
                </a:solidFill>
                <a:latin typeface="Times New Roman" pitchFamily="18" charset="0"/>
                <a:cs typeface="Times New Roman" pitchFamily="18" charset="0"/>
              </a:rPr>
              <a:t> </a:t>
            </a:r>
            <a:r>
              <a:rPr lang="ru-RU" dirty="0" smtClean="0">
                <a:latin typeface="Times New Roman" pitchFamily="18" charset="0"/>
                <a:cs typeface="Times New Roman" pitchFamily="18" charset="0"/>
              </a:rPr>
              <a:t>«Расшифровать» свое имя, представив его как аббревиатуру, называя свои характеристики.</a:t>
            </a:r>
          </a:p>
          <a:p>
            <a:pPr>
              <a:buNone/>
            </a:pPr>
            <a:r>
              <a:rPr lang="ru-RU" i="1" dirty="0" smtClean="0">
                <a:solidFill>
                  <a:srgbClr val="3E1CCE"/>
                </a:solidFill>
                <a:latin typeface="Times New Roman" pitchFamily="18" charset="0"/>
                <a:cs typeface="Times New Roman" pitchFamily="18" charset="0"/>
              </a:rPr>
              <a:t>Подведение итогов</a:t>
            </a:r>
            <a:r>
              <a:rPr lang="ru-RU" dirty="0" smtClean="0">
                <a:solidFill>
                  <a:srgbClr val="3E1CCE"/>
                </a:solidFill>
                <a:latin typeface="Times New Roman" pitchFamily="18" charset="0"/>
                <a:cs typeface="Times New Roman" pitchFamily="18" charset="0"/>
              </a:rPr>
              <a:t>. </a:t>
            </a:r>
            <a:r>
              <a:rPr lang="ru-RU" dirty="0" smtClean="0">
                <a:latin typeface="Times New Roman" pitchFamily="18" charset="0"/>
                <a:cs typeface="Times New Roman" pitchFamily="18" charset="0"/>
              </a:rPr>
              <a:t>Участники называют свое имя, а также его «расшифровку».</a:t>
            </a:r>
          </a:p>
          <a:p>
            <a:pPr>
              <a:buNone/>
            </a:pPr>
            <a:r>
              <a:rPr lang="ru-RU" dirty="0" smtClean="0"/>
              <a:t>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715008" y="4357694"/>
            <a:ext cx="3213091" cy="2409818"/>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cstate="print"/>
          <a:srcRect/>
          <a:stretch>
            <a:fillRect/>
          </a:stretch>
        </p:blipFill>
        <p:spPr bwMode="auto">
          <a:xfrm>
            <a:off x="7358082" y="642918"/>
            <a:ext cx="1428750" cy="1428750"/>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fontScale="90000"/>
          </a:bodyPr>
          <a:lstStyle/>
          <a:p>
            <a:r>
              <a:rPr lang="ru-RU" sz="2000" dirty="0" smtClean="0">
                <a:latin typeface="Times New Roman" pitchFamily="18" charset="0"/>
                <a:cs typeface="Times New Roman" pitchFamily="18" charset="0"/>
              </a:rPr>
              <a:t>2.Анализ реальных ситуаций педагогического общения в коллективе.</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1800" dirty="0" smtClean="0"/>
              <a:t/>
            </a:r>
            <a:br>
              <a:rPr lang="ru-RU" sz="1800" dirty="0" smtClean="0"/>
            </a:b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1800" dirty="0" smtClean="0">
                <a:solidFill>
                  <a:srgbClr val="3E1CCE"/>
                </a:solidFill>
                <a:latin typeface="Times New Roman" pitchFamily="18" charset="0"/>
                <a:cs typeface="Times New Roman" pitchFamily="18" charset="0"/>
              </a:rPr>
              <a:t>Ситуации:</a:t>
            </a:r>
          </a:p>
          <a:p>
            <a:pPr lvl="0">
              <a:buNone/>
            </a:pPr>
            <a:r>
              <a:rPr lang="ru-RU" sz="1800" dirty="0" smtClean="0">
                <a:solidFill>
                  <a:schemeClr val="accent6">
                    <a:lumMod val="25000"/>
                  </a:schemeClr>
                </a:solidFill>
                <a:latin typeface="Times New Roman" pitchFamily="18" charset="0"/>
                <a:cs typeface="Times New Roman" pitchFamily="18" charset="0"/>
              </a:rPr>
              <a:t>Вы входите в помещение, где Ваши коллеги готовятся к педсовету (оно еще не началось)</a:t>
            </a:r>
          </a:p>
          <a:p>
            <a:pPr>
              <a:buNone/>
            </a:pPr>
            <a:r>
              <a:rPr lang="ru-RU" sz="1800" i="1" u="sng" dirty="0" smtClean="0">
                <a:solidFill>
                  <a:srgbClr val="FF0000"/>
                </a:solidFill>
                <a:latin typeface="Times New Roman" pitchFamily="18" charset="0"/>
                <a:cs typeface="Times New Roman" pitchFamily="18" charset="0"/>
              </a:rPr>
              <a:t>задача:  </a:t>
            </a:r>
            <a:r>
              <a:rPr lang="ru-RU" sz="1800" dirty="0" smtClean="0">
                <a:latin typeface="Times New Roman" pitchFamily="18" charset="0"/>
                <a:cs typeface="Times New Roman" pitchFamily="18" charset="0"/>
              </a:rPr>
              <a:t>Надо ли обратить внимание на себя всех присутствующих, если Вы «воспитатель», «руководитель»? Каким образом Вы поприветствуете присутствующих в роли «руководителя», «воспитателя»?</a:t>
            </a:r>
          </a:p>
          <a:p>
            <a:pPr>
              <a:buNone/>
            </a:pPr>
            <a:endParaRPr lang="ru-RU" sz="1800" dirty="0" smtClean="0">
              <a:latin typeface="Times New Roman" pitchFamily="18" charset="0"/>
              <a:cs typeface="Times New Roman" pitchFamily="18" charset="0"/>
            </a:endParaRPr>
          </a:p>
          <a:p>
            <a:pPr>
              <a:buNone/>
            </a:pPr>
            <a:r>
              <a:rPr lang="ru-RU" sz="1800" i="1" u="sng" dirty="0" smtClean="0">
                <a:solidFill>
                  <a:srgbClr val="00B050"/>
                </a:solidFill>
                <a:latin typeface="Times New Roman" pitchFamily="18" charset="0"/>
                <a:cs typeface="Times New Roman" pitchFamily="18" charset="0"/>
              </a:rPr>
              <a:t>возможные варианты ответов:</a:t>
            </a:r>
            <a:r>
              <a:rPr lang="ru-RU" sz="1800" dirty="0" smtClean="0">
                <a:solidFill>
                  <a:srgbClr val="00B050"/>
                </a:solidFill>
                <a:latin typeface="Times New Roman" pitchFamily="18" charset="0"/>
                <a:cs typeface="Times New Roman" pitchFamily="18" charset="0"/>
              </a:rPr>
              <a:t> </a:t>
            </a:r>
            <a:r>
              <a:rPr lang="ru-RU" sz="1800" i="1" u="sng" dirty="0" smtClean="0">
                <a:latin typeface="Times New Roman" pitchFamily="18" charset="0"/>
                <a:cs typeface="Times New Roman" pitchFamily="18" charset="0"/>
              </a:rPr>
              <a:t>Руководитель.</a:t>
            </a:r>
            <a:r>
              <a:rPr lang="ru-RU" sz="1800" dirty="0" smtClean="0">
                <a:latin typeface="Times New Roman" pitchFamily="18" charset="0"/>
                <a:cs typeface="Times New Roman" pitchFamily="18" charset="0"/>
              </a:rPr>
              <a:t> Здравствуйте! Очень рада вас видеть!</a:t>
            </a:r>
          </a:p>
          <a:p>
            <a:pPr>
              <a:buNone/>
            </a:pPr>
            <a:r>
              <a:rPr lang="ru-RU" sz="1800" i="1" u="sng" dirty="0" smtClean="0">
                <a:latin typeface="Times New Roman" pitchFamily="18" charset="0"/>
                <a:cs typeface="Times New Roman" pitchFamily="18" charset="0"/>
              </a:rPr>
              <a:t>Воспитатель. </a:t>
            </a:r>
            <a:r>
              <a:rPr lang="ru-RU" sz="1800" dirty="0" smtClean="0">
                <a:latin typeface="Times New Roman" pitchFamily="18" charset="0"/>
                <a:cs typeface="Times New Roman" pitchFamily="18" charset="0"/>
              </a:rPr>
              <a:t>Добрый день! Разрешите к Вам присоединиться</a:t>
            </a:r>
            <a:endParaRPr lang="ru-RU" sz="1800" dirty="0" smtClean="0">
              <a:solidFill>
                <a:srgbClr val="3E1CCE"/>
              </a:solidFill>
              <a:latin typeface="Times New Roman" pitchFamily="18" charset="0"/>
              <a:cs typeface="Times New Roman" pitchFamily="18" charset="0"/>
            </a:endParaRPr>
          </a:p>
          <a:p>
            <a:pPr>
              <a:buNone/>
            </a:pPr>
            <a:endParaRPr lang="ru-RU" sz="1800" dirty="0">
              <a:solidFill>
                <a:srgbClr val="3E1CCE"/>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4" end="4"/>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4" end="4"/>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5" end="5"/>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0"/>
                                        <p:tgtEl>
                                          <p:spTgt spid="3">
                                            <p:txEl>
                                              <p:pRg st="4" end="4"/>
                                            </p:txEl>
                                          </p:spTgt>
                                        </p:tgtEl>
                                      </p:cBhvr>
                                    </p:animEffect>
                                    <p:set>
                                      <p:cBhvr>
                                        <p:cTn id="17" dur="1" fill="hold">
                                          <p:stCondLst>
                                            <p:cond delay="4999"/>
                                          </p:stCondLst>
                                        </p:cTn>
                                        <p:tgtEl>
                                          <p:spTgt spid="3">
                                            <p:txEl>
                                              <p:pRg st="4" end="4"/>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0"/>
                                        <p:tgtEl>
                                          <p:spTgt spid="3">
                                            <p:txEl>
                                              <p:pRg st="5" end="5"/>
                                            </p:txEl>
                                          </p:spTgt>
                                        </p:tgtEl>
                                      </p:cBhvr>
                                    </p:animEffect>
                                    <p:set>
                                      <p:cBhvr>
                                        <p:cTn id="22" dur="1" fill="hold">
                                          <p:stCondLst>
                                            <p:cond delay="4999"/>
                                          </p:stCondLst>
                                        </p:cTn>
                                        <p:tgtEl>
                                          <p:spTgt spid="3">
                                            <p:txEl>
                                              <p:pRg st="5" end="5"/>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down)">
                                      <p:cBhvr>
                                        <p:cTn id="40" dur="5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ipe(down)">
                                      <p:cBhvr>
                                        <p:cTn id="50"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11">
  <a:themeElements>
    <a:clrScheme name="Литейная">
      <a:dk1>
        <a:sysClr val="windowText" lastClr="000000"/>
      </a:dk1>
      <a:lt1>
        <a:sysClr val="window" lastClr="F4F4F4"/>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хота">
      <a:fillStyleLst>
        <a:solidFill>
          <a:schemeClr val="phClr">
            <a:tint val="100000"/>
            <a:shade val="100000"/>
            <a:hueMod val="100000"/>
            <a:satMod val="100000"/>
          </a:schemeClr>
        </a:solidFill>
        <a:gradFill rotWithShape="1">
          <a:gsLst>
            <a:gs pos="18000">
              <a:schemeClr val="phClr">
                <a:tint val="20000"/>
                <a:shade val="100000"/>
                <a:hueMod val="100000"/>
                <a:satMod val="100000"/>
              </a:schemeClr>
            </a:gs>
            <a:gs pos="87000">
              <a:schemeClr val="phClr">
                <a:tint val="100000"/>
                <a:shade val="100000"/>
                <a:hueMod val="100000"/>
                <a:satMod val="100000"/>
              </a:schemeClr>
            </a:gs>
          </a:gsLst>
          <a:lin ang="2700000" scaled="1"/>
        </a:gradFill>
        <a:gradFill rotWithShape="1">
          <a:gsLst>
            <a:gs pos="0">
              <a:schemeClr val="phClr">
                <a:tint val="95000"/>
                <a:shade val="100000"/>
                <a:hueMod val="100000"/>
                <a:satMod val="100000"/>
              </a:schemeClr>
            </a:gs>
            <a:gs pos="100000">
              <a:schemeClr val="phClr">
                <a:tint val="100000"/>
                <a:shade val="95000"/>
                <a:hueMod val="100000"/>
                <a:satMod val="100000"/>
              </a:schemeClr>
            </a:gs>
          </a:gsLst>
          <a:lin ang="0" scaled="1"/>
        </a:gradFill>
      </a:fillStyleLst>
      <a:lnStyleLst>
        <a:ln w="6350" cap="flat" cmpd="sng" algn="ctr">
          <a:solidFill>
            <a:schemeClr val="phClr"/>
          </a:solidFill>
          <a:prstDash val="solid"/>
        </a:ln>
        <a:ln w="15875" cap="flat" cmpd="sng" algn="ctr">
          <a:solidFill>
            <a:schemeClr val="phClr"/>
          </a:solidFill>
          <a:prstDash val="solid"/>
        </a:ln>
        <a:ln w="28575" cap="flat" cmpd="sng" algn="ctr">
          <a:solidFill>
            <a:schemeClr val="phClr"/>
          </a:solidFill>
          <a:prstDash val="solid"/>
        </a:ln>
      </a:lnStyleLst>
      <a:effectStyleLst>
        <a:effectStyle>
          <a:effectLst>
            <a:outerShdw dir="5400000" algn="tl">
              <a:srgbClr val="EBE9ED">
                <a:alpha val="0"/>
              </a:srgbClr>
            </a:outerShdw>
          </a:effectLst>
        </a:effectStyle>
        <a:effectStyle>
          <a:effectLst>
            <a:outerShdw blurRad="12700" dir="5400000" algn="tl">
              <a:srgbClr val="EBE9ED">
                <a:alpha val="27450"/>
              </a:srgbClr>
            </a:outerShdw>
          </a:effectLst>
          <a:scene3d>
            <a:camera prst="orthographicFront" fov="0">
              <a:rot lat="0" lon="0" rev="0"/>
            </a:camera>
            <a:lightRig rig="soft" dir="t">
              <a:rot lat="0" lon="0" rev="19200000"/>
            </a:lightRig>
          </a:scene3d>
          <a:sp3d prstMaterial="matte">
            <a:bevelT h="88900"/>
            <a:contourClr>
              <a:schemeClr val="phClr">
                <a:tint val="100000"/>
                <a:shade val="100000"/>
                <a:hueMod val="100000"/>
                <a:satMod val="100000"/>
              </a:schemeClr>
            </a:contourClr>
          </a:sp3d>
        </a:effectStyle>
        <a:effectStyle>
          <a:effectLst>
            <a:outerShdw blurRad="101600" dist="76200" dir="2700000" algn="bl">
              <a:srgbClr val="000000">
                <a:alpha val="30588"/>
              </a:srgbClr>
            </a:outerShdw>
          </a:effectLst>
          <a:scene3d>
            <a:camera prst="orthographicFront" fov="0">
              <a:rot lat="0" lon="0" rev="0"/>
            </a:camera>
            <a:lightRig rig="chilly" dir="t">
              <a:rot lat="0" lon="0" rev="4200000"/>
            </a:lightRig>
          </a:scene3d>
          <a:sp3d contourW="25400" prstMaterial="matte">
            <a:bevelT h="88900"/>
            <a:contourClr>
              <a:srgbClr val="FFFFFF">
                <a:alpha val="0"/>
              </a:srgb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Тема11</Template>
  <TotalTime>221</TotalTime>
  <Words>2124</Words>
  <Application>Microsoft Office PowerPoint</Application>
  <PresentationFormat>Экран (4:3)</PresentationFormat>
  <Paragraphs>157</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Тема11</vt:lpstr>
      <vt:lpstr>Муниципальное автономное дошкольное образовательное учреждение детский сад №3 г. Курганинска</vt:lpstr>
      <vt:lpstr>В настоящее время известна поговорка "Слово - визитная карточка человека". От того, насколько грамотно человек выражается, зависит его успех не только в повседневном общении, но и в профессиональной деятельности. Особенно актуально данное утверждение по отношению к речи педагога, работающего с детьми дошкольного возраста.  </vt:lpstr>
      <vt:lpstr>Профессиональный стандарт педагога (Утвержденный приказом Министерства труда и социальной защиты Российской Федерации от 18 октября 2013г №544н), «Рекомендации по аттестации руководящих и педагогических работников дошкольных образовательных учреждений» отражают требования, предъявляемые к профессиональным знаниям и умениям, среди которых выделяются: </vt:lpstr>
      <vt:lpstr>Компоненты профессиональной речи педагога  - качество языкового оформления речи;  - ценностно-личностные установки педагога;  - коммуникативная компетентность;  - четкий отбор информации для создания высказывания;  - ориентация на процесс непосредственной коммуникации</vt:lpstr>
      <vt:lpstr>Слайд 5</vt:lpstr>
      <vt:lpstr>Слайд 6</vt:lpstr>
      <vt:lpstr>1. Анкетирование, тестирование «Микроскоп» - определение личностных особенностей и самоанализа речевого поведения. </vt:lpstr>
      <vt:lpstr>«Имя как аббревиатура» </vt:lpstr>
      <vt:lpstr>2.Анализ реальных ситуаций педагогического общения в коллективе.   </vt:lpstr>
      <vt:lpstr>Вы совершили проступок ( например, опоздали, не выполнили задание и т.д.) </vt:lpstr>
      <vt:lpstr>3.Речевой этикет. Слово "этикет " означает установленный порядок поведения в определенной социальной сфере.</vt:lpstr>
      <vt:lpstr>Шесть основных заповедей делового этикета, сформулированных американской исследовательницей, социологом, пропагандистом правил вежливости в деловом общении Джен Ягер.</vt:lpstr>
      <vt:lpstr>2. Не болтайте лишнего! </vt:lpstr>
      <vt:lpstr>3. Будьте любезны, доброжелательны и приветливы!</vt:lpstr>
      <vt:lpstr>4. Думайте о других, а не только о себе! </vt:lpstr>
      <vt:lpstr>5. Одевайтесь как положено!</vt:lpstr>
      <vt:lpstr>6. Говорите и пишите правильно!</vt:lpstr>
      <vt:lpstr>4.Упражнения на умение интонировать. Педагогам предлагается произнести фразы «Мне небезразличны ваши профессиональные успехи» «Мне бы хотелось большей откровенности в нашем разговоре» </vt:lpstr>
      <vt:lpstr>Тест "Приятно ли с вами общаться?" </vt:lpstr>
      <vt:lpstr>Слайд 20</vt:lpstr>
      <vt:lpstr> тест «Разноцветные картинки» Этот психологический тест в картинках определит ваше текущее психологическое состояние по тому, какую вы предпочтете форму и цвет.</vt:lpstr>
      <vt:lpstr>Итак, судя по всему вы... </vt:lpstr>
      <vt:lpstr>Слайд 23</vt:lpstr>
      <vt:lpstr>Тест «Твой характер в твоих руках» </vt:lpstr>
      <vt:lpstr>2. Прицельтесь в невидимую мишень... </vt:lpstr>
      <vt:lpstr>3. Скрестите руки на груди, приняв позу Наполеона... </vt:lpstr>
      <vt:lpstr>4. Поаплодируйте... </vt:lpstr>
      <vt:lpstr>Оцените результат по сочетанию букв: </vt:lpstr>
      <vt:lpstr>Список используемой литературы:</vt:lpstr>
    </vt:vector>
  </TitlesOfParts>
  <Company>WareZ Provider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автономное дошкольное образовательное учреждение детский сад №3 г. Курганинска</dc:title>
  <dc:creator>www.PHILka.RU</dc:creator>
  <cp:lastModifiedBy>www.PHILka.RU</cp:lastModifiedBy>
  <cp:revision>23</cp:revision>
  <dcterms:created xsi:type="dcterms:W3CDTF">2014-11-21T10:05:42Z</dcterms:created>
  <dcterms:modified xsi:type="dcterms:W3CDTF">2015-03-04T11:16:18Z</dcterms:modified>
</cp:coreProperties>
</file>