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9" r:id="rId4"/>
    <p:sldId id="261" r:id="rId5"/>
    <p:sldId id="272" r:id="rId6"/>
    <p:sldId id="273" r:id="rId7"/>
    <p:sldId id="274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3" r:id="rId20"/>
    <p:sldId id="310" r:id="rId21"/>
    <p:sldId id="311" r:id="rId22"/>
    <p:sldId id="312" r:id="rId23"/>
    <p:sldId id="271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6699FF"/>
    <a:srgbClr val="F42C49"/>
    <a:srgbClr val="FF99CC"/>
    <a:srgbClr val="66FF66"/>
    <a:srgbClr val="E6FEE7"/>
    <a:srgbClr val="FFFF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660"/>
  </p:normalViewPr>
  <p:slideViewPr>
    <p:cSldViewPr>
      <p:cViewPr>
        <p:scale>
          <a:sx n="68" d="100"/>
          <a:sy n="68" d="100"/>
        </p:scale>
        <p:origin x="-77" y="-1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56A8F1-2BB6-459B-A4E1-BD2EA2CC7B78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CAF229-EB91-4F1E-A997-5D36E344C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3AC41-8BCB-4DA9-B2FB-186E0706E442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D6D3B-3705-485D-9BCD-DA3B84D355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50025-AAF4-412F-855D-7270E605367F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EF563-C8C9-4E8E-B9BC-BA33BAE8A9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6F182-C83E-4EE7-B28F-7371B34A180F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11F0B-7F12-46D2-B789-92BED6C085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7D70E1-C26A-4F07-890F-67D5BDE5F7F1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3E9953-EE62-47F4-A314-E62448181A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C097D-C007-4925-89CD-2DF5520FF7BA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6F693-AEDB-4B9A-B1E0-8BA70DC884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0A1A00-EBA1-4094-9DF0-1AC9F5A24962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84081D-3879-4853-BE92-2908067B05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7C6C6-30B0-4D1B-B1F9-2483A4BE3811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798FC-54D5-4428-8A9C-E9B554D4A8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069605-EE6E-4ECB-96B3-B7AED1A4700B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10E86B-7F4F-410D-A4E1-67D9B66EB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86F20C-26D6-4FCC-8F3B-73161EB80467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D931D72-79D2-4C11-9A9F-9CD5E769C9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17544B-29FF-4A86-B31C-4BD1F7D18482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6C0CC6-8E0A-4FA8-85E7-F6059C137D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5356274-0AA2-4851-874D-650A75754FFA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F2174ED-1DAC-4A48-B718-28E4FEFE8D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3" r:id="rId3"/>
    <p:sldLayoutId id="2147483790" r:id="rId4"/>
    <p:sldLayoutId id="2147483794" r:id="rId5"/>
    <p:sldLayoutId id="2147483789" r:id="rId6"/>
    <p:sldLayoutId id="2147483795" r:id="rId7"/>
    <p:sldLayoutId id="2147483796" r:id="rId8"/>
    <p:sldLayoutId id="2147483797" r:id="rId9"/>
    <p:sldLayoutId id="2147483788" r:id="rId10"/>
    <p:sldLayoutId id="2147483787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5" y="1571625"/>
            <a:ext cx="8458200" cy="3081511"/>
          </a:xfrm>
        </p:spPr>
        <p:txBody>
          <a:bodyPr>
            <a:noAutofit/>
          </a:bodyPr>
          <a:lstStyle/>
          <a:p>
            <a:pPr algn="r"/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>Примерная основная образовательная программа Дошкольного Образования </a:t>
            </a: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n-lt"/>
              </a:rPr>
            </a:br>
            <a:r>
              <a:rPr lang="ru-RU" sz="1400" b="1" dirty="0" smtClean="0"/>
              <a:t>ОДОБРЕНА</a:t>
            </a: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dirty="0"/>
              <a:t>решением федерального учебно-</a:t>
            </a:r>
            <a:br>
              <a:rPr lang="ru-RU" sz="1400" dirty="0"/>
            </a:br>
            <a:r>
              <a:rPr lang="ru-RU" sz="1400" dirty="0"/>
              <a:t>методического объединения по общему</a:t>
            </a:r>
            <a:br>
              <a:rPr lang="ru-RU" sz="1400" dirty="0"/>
            </a:br>
            <a:r>
              <a:rPr lang="ru-RU" sz="1400" dirty="0"/>
              <a:t>образованию</a:t>
            </a:r>
            <a:br>
              <a:rPr lang="ru-RU" sz="1400" dirty="0"/>
            </a:br>
            <a:r>
              <a:rPr lang="ru-RU" sz="1400" dirty="0"/>
              <a:t>(протокол от 20 мая 2015 г. № 2/15)</a:t>
            </a:r>
            <a:endParaRPr lang="ru-RU" sz="1400" b="1" dirty="0">
              <a:solidFill>
                <a:schemeClr val="tx2">
                  <a:satMod val="13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5825" y="4365103"/>
            <a:ext cx="8258175" cy="1080021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</a:t>
            </a:r>
            <a:r>
              <a:rPr lang="ru-RU" dirty="0" smtClean="0"/>
              <a:t>оспитатель </a:t>
            </a:r>
            <a:r>
              <a:rPr lang="ru-RU" dirty="0" err="1" smtClean="0"/>
              <a:t>Усынина</a:t>
            </a:r>
            <a:r>
              <a:rPr lang="ru-RU" dirty="0" smtClean="0"/>
              <a:t> Т.А.</a:t>
            </a:r>
            <a:endParaRPr lang="ru-RU" dirty="0"/>
          </a:p>
        </p:txBody>
      </p:sp>
      <p:sp>
        <p:nvSpPr>
          <p:cNvPr id="13315" name="Прямоугольник 3"/>
          <p:cNvSpPr>
            <a:spLocks noChangeArrowheads="1"/>
          </p:cNvSpPr>
          <p:nvPr/>
        </p:nvSpPr>
        <p:spPr bwMode="auto">
          <a:xfrm>
            <a:off x="1979711" y="5768290"/>
            <a:ext cx="56879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orbel" pitchFamily="34" charset="0"/>
              </a:rPr>
              <a:t>МБДОУ детский сад № 54</a:t>
            </a:r>
          </a:p>
          <a:p>
            <a:pPr algn="ctr"/>
            <a:r>
              <a:rPr lang="ru-RU" dirty="0" smtClean="0">
                <a:latin typeface="Corbel" pitchFamily="34" charset="0"/>
              </a:rPr>
              <a:t>2015 г</a:t>
            </a:r>
            <a:endParaRPr lang="ru-RU" dirty="0">
              <a:latin typeface="Corbe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720840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Calibri" pitchFamily="34" charset="0"/>
              </a:rPr>
              <a:t>	Целью </a:t>
            </a:r>
            <a:r>
              <a:rPr lang="ru-RU" sz="2800" b="1" dirty="0">
                <a:latin typeface="Calibri" pitchFamily="34" charset="0"/>
              </a:rPr>
              <a:t>Программы </a:t>
            </a:r>
            <a:r>
              <a:rPr lang="ru-RU" sz="2800" dirty="0">
                <a:latin typeface="Calibri" pitchFamily="34" charset="0"/>
              </a:rPr>
              <a:t>является проектирование социальных ситуаций развития ребенка </a:t>
            </a:r>
            <a:r>
              <a:rPr lang="ru-RU" sz="2800" dirty="0" smtClean="0">
                <a:latin typeface="Calibri" pitchFamily="34" charset="0"/>
              </a:rPr>
              <a:t>и развивающей </a:t>
            </a:r>
            <a:r>
              <a:rPr lang="ru-RU" sz="2800" dirty="0">
                <a:latin typeface="Calibri" pitchFamily="34" charset="0"/>
              </a:rPr>
              <a:t>предметно-пространственной среды, обеспечивающих </a:t>
            </a:r>
            <a:r>
              <a:rPr lang="ru-RU" sz="2800" dirty="0" smtClean="0">
                <a:latin typeface="Calibri" pitchFamily="34" charset="0"/>
              </a:rPr>
              <a:t>позитивную социализацию</a:t>
            </a:r>
            <a:r>
              <a:rPr lang="ru-RU" sz="2800" dirty="0">
                <a:latin typeface="Calibri" pitchFamily="34" charset="0"/>
              </a:rPr>
              <a:t>, мотивацию и поддержку индивидуальности детей через общение, </a:t>
            </a:r>
            <a:r>
              <a:rPr lang="ru-RU" sz="2800" dirty="0" smtClean="0">
                <a:latin typeface="Calibri" pitchFamily="34" charset="0"/>
              </a:rPr>
              <a:t>игру, познавательно-исследовательскую </a:t>
            </a:r>
            <a:r>
              <a:rPr lang="ru-RU" sz="2800" dirty="0">
                <a:latin typeface="Calibri" pitchFamily="34" charset="0"/>
              </a:rPr>
              <a:t>деятельность и другие формы активности.</a:t>
            </a:r>
            <a:endParaRPr lang="ru-RU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926277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-2295644"/>
            <a:ext cx="7704856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2400" b="1" dirty="0" smtClean="0">
                <a:latin typeface="Calibri" pitchFamily="34" charset="0"/>
              </a:rPr>
              <a:t>Задачи:</a:t>
            </a:r>
            <a:endParaRPr lang="ru-RU" sz="2400" b="1" dirty="0">
              <a:latin typeface="Calibri" pitchFamily="34" charset="0"/>
            </a:endParaRPr>
          </a:p>
          <a:p>
            <a:r>
              <a:rPr lang="ru-RU" sz="2400" dirty="0">
                <a:latin typeface="Calibri" pitchFamily="34" charset="0"/>
              </a:rPr>
              <a:t>– охрана и укрепление физического и психического здоровья детей, в том числе </a:t>
            </a:r>
            <a:r>
              <a:rPr lang="ru-RU" sz="2400" dirty="0" smtClean="0">
                <a:latin typeface="Calibri" pitchFamily="34" charset="0"/>
              </a:rPr>
              <a:t>их эмоционального </a:t>
            </a:r>
            <a:r>
              <a:rPr lang="ru-RU" sz="2400" dirty="0">
                <a:latin typeface="Calibri" pitchFamily="34" charset="0"/>
              </a:rPr>
              <a:t>благополучия;</a:t>
            </a:r>
          </a:p>
          <a:p>
            <a:r>
              <a:rPr lang="ru-RU" sz="2400" dirty="0">
                <a:latin typeface="Calibri" pitchFamily="34" charset="0"/>
              </a:rPr>
              <a:t>– обеспечение равных возможностей для полноценного развития каждого ребенка </a:t>
            </a:r>
            <a:r>
              <a:rPr lang="ru-RU" sz="2400" dirty="0" smtClean="0">
                <a:latin typeface="Calibri" pitchFamily="34" charset="0"/>
              </a:rPr>
              <a:t>в период </a:t>
            </a:r>
            <a:r>
              <a:rPr lang="ru-RU" sz="2400" dirty="0">
                <a:latin typeface="Calibri" pitchFamily="34" charset="0"/>
              </a:rPr>
              <a:t>дошкольного детства независимо от места проживания, пола, нации, </a:t>
            </a:r>
            <a:r>
              <a:rPr lang="ru-RU" sz="2400" dirty="0" smtClean="0">
                <a:latin typeface="Calibri" pitchFamily="34" charset="0"/>
              </a:rPr>
              <a:t>языка, социального </a:t>
            </a:r>
            <a:r>
              <a:rPr lang="ru-RU" sz="2400" dirty="0">
                <a:latin typeface="Calibri" pitchFamily="34" charset="0"/>
              </a:rPr>
              <a:t>статуса;</a:t>
            </a:r>
          </a:p>
          <a:p>
            <a:r>
              <a:rPr lang="ru-RU" sz="2400" dirty="0">
                <a:latin typeface="Calibri" pitchFamily="34" charset="0"/>
              </a:rPr>
              <a:t>– создание благоприятных условий развития детей в соответствии с их возрастными </a:t>
            </a:r>
            <a:r>
              <a:rPr lang="ru-RU" sz="2400" dirty="0" smtClean="0">
                <a:latin typeface="Calibri" pitchFamily="34" charset="0"/>
              </a:rPr>
              <a:t>и индивидуальными </a:t>
            </a:r>
            <a:r>
              <a:rPr lang="ru-RU" sz="2400" dirty="0">
                <a:latin typeface="Calibri" pitchFamily="34" charset="0"/>
              </a:rPr>
              <a:t>особенностями, развитие способностей и творческого </a:t>
            </a:r>
            <a:r>
              <a:rPr lang="ru-RU" sz="2400" dirty="0" smtClean="0">
                <a:latin typeface="Calibri" pitchFamily="34" charset="0"/>
              </a:rPr>
              <a:t>потенциала каждого </a:t>
            </a:r>
            <a:r>
              <a:rPr lang="ru-RU" sz="2400" dirty="0">
                <a:latin typeface="Calibri" pitchFamily="34" charset="0"/>
              </a:rPr>
              <a:t>ребенка как субъекта отношений с другими детьми, взрослыми и миром;</a:t>
            </a:r>
          </a:p>
          <a:p>
            <a:r>
              <a:rPr lang="ru-RU" sz="2400" dirty="0">
                <a:latin typeface="Calibri" pitchFamily="34" charset="0"/>
              </a:rPr>
              <a:t>– объединение обучения и воспитания в целостный образовательный процесс на </a:t>
            </a:r>
            <a:r>
              <a:rPr lang="ru-RU" sz="2400" dirty="0" smtClean="0">
                <a:latin typeface="Calibri" pitchFamily="34" charset="0"/>
              </a:rPr>
              <a:t>основе духовно-нравственных </a:t>
            </a:r>
            <a:r>
              <a:rPr lang="ru-RU" sz="2400" dirty="0">
                <a:latin typeface="Calibri" pitchFamily="34" charset="0"/>
              </a:rPr>
              <a:t>и социокультурных ценностей, принятых в обществе правил </a:t>
            </a:r>
            <a:r>
              <a:rPr lang="ru-RU" sz="2400" dirty="0" smtClean="0">
                <a:latin typeface="Calibri" pitchFamily="34" charset="0"/>
              </a:rPr>
              <a:t>и норм </a:t>
            </a:r>
            <a:r>
              <a:rPr lang="ru-RU" sz="2400" dirty="0">
                <a:latin typeface="Calibri" pitchFamily="34" charset="0"/>
              </a:rPr>
              <a:t>поведения в интересах человека, семьи, общества</a:t>
            </a:r>
            <a:r>
              <a:rPr lang="ru-RU" sz="2400" dirty="0" smtClean="0">
                <a:latin typeface="Calibri" pitchFamily="34" charset="0"/>
              </a:rPr>
              <a:t>;</a:t>
            </a:r>
            <a:endParaRPr lang="ru-RU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969607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751344"/>
            <a:ext cx="75608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Calibri" pitchFamily="34" charset="0"/>
              </a:rPr>
              <a:t>– формирование общей культуры личности детей,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</a:p>
          <a:p>
            <a:r>
              <a:rPr lang="ru-RU" sz="2400" dirty="0">
                <a:latin typeface="Calibri" pitchFamily="34" charset="0"/>
              </a:rPr>
              <a:t>– формирование социокультурной среды, соответствующей возрастным и индивидуальным особенностям детей;</a:t>
            </a:r>
          </a:p>
          <a:p>
            <a:r>
              <a:rPr lang="ru-RU" sz="2400" dirty="0">
                <a:latin typeface="Calibri" pitchFamily="34" charset="0"/>
              </a:rPr>
              <a:t>– обеспечение психолого-педагогической поддержки семьи и повышение </a:t>
            </a:r>
            <a:r>
              <a:rPr lang="ru-RU" sz="2400" dirty="0" smtClean="0">
                <a:latin typeface="Calibri" pitchFamily="34" charset="0"/>
              </a:rPr>
              <a:t>компетентности родителей </a:t>
            </a:r>
            <a:r>
              <a:rPr lang="ru-RU" sz="2400" dirty="0">
                <a:latin typeface="Calibri" pitchFamily="34" charset="0"/>
              </a:rPr>
              <a:t>(законных представителей) в вопросах развития и образования, охраны </a:t>
            </a:r>
            <a:r>
              <a:rPr lang="ru-RU" sz="2400" dirty="0" smtClean="0">
                <a:latin typeface="Calibri" pitchFamily="34" charset="0"/>
              </a:rPr>
              <a:t>и укрепления </a:t>
            </a:r>
            <a:r>
              <a:rPr lang="ru-RU" sz="2400" dirty="0">
                <a:latin typeface="Calibri" pitchFamily="34" charset="0"/>
              </a:rPr>
              <a:t>здоровья детей;</a:t>
            </a:r>
          </a:p>
          <a:p>
            <a:r>
              <a:rPr lang="ru-RU" sz="2400" dirty="0">
                <a:latin typeface="Calibri" pitchFamily="34" charset="0"/>
              </a:rPr>
              <a:t>– обеспечение преемственности целей, задач и содержания дошкольного общего </a:t>
            </a:r>
            <a:r>
              <a:rPr lang="ru-RU" sz="2400" dirty="0" smtClean="0">
                <a:latin typeface="Calibri" pitchFamily="34" charset="0"/>
              </a:rPr>
              <a:t>и начального </a:t>
            </a:r>
            <a:r>
              <a:rPr lang="ru-RU" sz="2400" dirty="0">
                <a:latin typeface="Calibri" pitchFamily="34" charset="0"/>
              </a:rPr>
              <a:t>общего образования.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02948788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/>
              <a:t>Принципы и подходы к формированию Программы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747288"/>
          </a:xfrm>
        </p:spPr>
        <p:txBody>
          <a:bodyPr/>
          <a:lstStyle/>
          <a:p>
            <a:r>
              <a:rPr lang="ru-RU" dirty="0" smtClean="0"/>
              <a:t>1. </a:t>
            </a:r>
            <a:r>
              <a:rPr lang="ru-RU" i="1" dirty="0" smtClean="0"/>
              <a:t>Поддержка </a:t>
            </a:r>
            <a:r>
              <a:rPr lang="ru-RU" i="1" dirty="0"/>
              <a:t>разнообразия детства</a:t>
            </a:r>
            <a:r>
              <a:rPr lang="ru-RU" dirty="0" smtClean="0"/>
              <a:t>.</a:t>
            </a:r>
          </a:p>
          <a:p>
            <a:r>
              <a:rPr lang="ru-RU" dirty="0"/>
              <a:t>2. </a:t>
            </a:r>
            <a:r>
              <a:rPr lang="ru-RU" i="1" dirty="0"/>
              <a:t>Сохранение уникальности и </a:t>
            </a:r>
            <a:r>
              <a:rPr lang="ru-RU" i="1" dirty="0" err="1"/>
              <a:t>самоценности</a:t>
            </a:r>
            <a:r>
              <a:rPr lang="ru-RU" i="1" dirty="0"/>
              <a:t> </a:t>
            </a:r>
            <a:r>
              <a:rPr lang="ru-RU" i="1" dirty="0" smtClean="0"/>
              <a:t>детства</a:t>
            </a:r>
          </a:p>
          <a:p>
            <a:r>
              <a:rPr lang="ru-RU" dirty="0"/>
              <a:t>3. </a:t>
            </a:r>
            <a:r>
              <a:rPr lang="ru-RU" i="1" dirty="0"/>
              <a:t>Позитивная социализация </a:t>
            </a:r>
            <a:r>
              <a:rPr lang="ru-RU" dirty="0" smtClean="0"/>
              <a:t>ребенка</a:t>
            </a:r>
          </a:p>
          <a:p>
            <a:r>
              <a:rPr lang="ru-RU" dirty="0"/>
              <a:t>4. </a:t>
            </a:r>
            <a:r>
              <a:rPr lang="ru-RU" i="1" dirty="0"/>
              <a:t>Личностно-развивающий и гуманистический характер взаимодействия </a:t>
            </a:r>
            <a:r>
              <a:rPr lang="ru-RU" dirty="0" smtClean="0"/>
              <a:t>взрослых и  детей</a:t>
            </a:r>
          </a:p>
          <a:p>
            <a:r>
              <a:rPr lang="ru-RU" dirty="0"/>
              <a:t>5. </a:t>
            </a:r>
            <a:r>
              <a:rPr lang="ru-RU" i="1" dirty="0"/>
              <a:t>Содействие и сотрудничество детей и взрослых</a:t>
            </a:r>
            <a:r>
              <a:rPr lang="ru-RU" dirty="0"/>
              <a:t>, </a:t>
            </a:r>
            <a:r>
              <a:rPr lang="ru-RU" i="1" dirty="0"/>
              <a:t>признание ребенка полноценным</a:t>
            </a:r>
          </a:p>
          <a:p>
            <a:r>
              <a:rPr lang="ru-RU" i="1" dirty="0"/>
              <a:t>участником (субъектом) образовательных отношений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340685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Принципы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1556792"/>
            <a:ext cx="75608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6. </a:t>
            </a:r>
            <a:r>
              <a:rPr lang="ru-RU" sz="2600" i="1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Сотрудничество Организации с семьей</a:t>
            </a:r>
            <a:r>
              <a:rPr lang="ru-RU" sz="2600" dirty="0" smtClean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.</a:t>
            </a:r>
          </a:p>
          <a:p>
            <a:r>
              <a:rPr lang="ru-RU" sz="2600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7. </a:t>
            </a:r>
            <a:r>
              <a:rPr lang="ru-RU" sz="2600" i="1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Сетевое взаимодействие с </a:t>
            </a:r>
            <a:r>
              <a:rPr lang="ru-RU" sz="2600" i="1" dirty="0" smtClean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организациями</a:t>
            </a:r>
          </a:p>
          <a:p>
            <a:r>
              <a:rPr lang="ru-RU" sz="2600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8. </a:t>
            </a:r>
            <a:r>
              <a:rPr lang="ru-RU" sz="2600" i="1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Индивидуализация дошкольного </a:t>
            </a:r>
            <a:r>
              <a:rPr lang="ru-RU" sz="2600" i="1" dirty="0" smtClean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образования</a:t>
            </a:r>
          </a:p>
          <a:p>
            <a:r>
              <a:rPr lang="ru-RU" sz="2600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9. </a:t>
            </a:r>
            <a:r>
              <a:rPr lang="ru-RU" sz="2600" i="1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Возрастная адекватность образования</a:t>
            </a:r>
            <a:r>
              <a:rPr lang="ru-RU" sz="2600" i="1" dirty="0" smtClean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.</a:t>
            </a:r>
          </a:p>
          <a:p>
            <a:r>
              <a:rPr lang="ru-RU" sz="2600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10. </a:t>
            </a:r>
            <a:r>
              <a:rPr lang="ru-RU" sz="2600" i="1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Развивающее вариативное образование</a:t>
            </a:r>
            <a:r>
              <a:rPr lang="ru-RU" sz="2600" i="1" dirty="0" smtClean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.</a:t>
            </a:r>
          </a:p>
          <a:p>
            <a:r>
              <a:rPr lang="ru-RU" sz="2600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11. </a:t>
            </a:r>
            <a:r>
              <a:rPr lang="ru-RU" sz="2600" i="1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Полнота содержания и интеграция отдельных образовательных </a:t>
            </a:r>
            <a:r>
              <a:rPr lang="ru-RU" sz="2600" i="1" dirty="0" smtClean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областей</a:t>
            </a:r>
          </a:p>
          <a:p>
            <a:r>
              <a:rPr lang="ru-RU" sz="2600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12. </a:t>
            </a:r>
            <a:r>
              <a:rPr lang="ru-RU" sz="2600" i="1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Инвариантность ценностей и целей при вариативности средств реализации и</a:t>
            </a:r>
          </a:p>
          <a:p>
            <a:r>
              <a:rPr lang="ru-RU" sz="2600" i="1" dirty="0">
                <a:solidFill>
                  <a:schemeClr val="bg2">
                    <a:lumMod val="50000"/>
                  </a:schemeClr>
                </a:solidFill>
                <a:latin typeface="Corbel" pitchFamily="34" charset="0"/>
              </a:rPr>
              <a:t>достижения целей Программы.</a:t>
            </a:r>
            <a:endParaRPr lang="ru-RU" sz="2600" dirty="0">
              <a:solidFill>
                <a:schemeClr val="bg2">
                  <a:lumMod val="50000"/>
                </a:schemeClr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122655"/>
      </p:ext>
    </p:extLst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Планируемые результаты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412776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Calibri" pitchFamily="34" charset="0"/>
              </a:rPr>
              <a:t>Реализация образовательных целей и задач Программы направлена </a:t>
            </a:r>
            <a:r>
              <a:rPr lang="ru-RU" sz="2800" b="1" dirty="0">
                <a:latin typeface="Calibri" pitchFamily="34" charset="0"/>
              </a:rPr>
              <a:t>на </a:t>
            </a:r>
            <a:r>
              <a:rPr lang="ru-RU" sz="2800" b="1" dirty="0" smtClean="0">
                <a:latin typeface="Calibri" pitchFamily="34" charset="0"/>
              </a:rPr>
              <a:t>достижение целевых </a:t>
            </a:r>
            <a:r>
              <a:rPr lang="ru-RU" sz="2800" b="1" dirty="0">
                <a:latin typeface="Calibri" pitchFamily="34" charset="0"/>
              </a:rPr>
              <a:t>ориентиров </a:t>
            </a:r>
            <a:r>
              <a:rPr lang="ru-RU" sz="2800" dirty="0">
                <a:latin typeface="Calibri" pitchFamily="34" charset="0"/>
              </a:rPr>
              <a:t>дошкольного образования, которые описаны как основные </a:t>
            </a:r>
            <a:r>
              <a:rPr lang="ru-RU" sz="2800" dirty="0" smtClean="0">
                <a:latin typeface="Calibri" pitchFamily="34" charset="0"/>
              </a:rPr>
              <a:t>характеристики развития </a:t>
            </a:r>
            <a:r>
              <a:rPr lang="ru-RU" sz="2800" dirty="0">
                <a:latin typeface="Calibri" pitchFamily="34" charset="0"/>
              </a:rPr>
              <a:t>ребенка. Основные характеристики развития ребенка представлены в виде </a:t>
            </a:r>
            <a:r>
              <a:rPr lang="ru-RU" sz="2800" dirty="0" smtClean="0">
                <a:latin typeface="Calibri" pitchFamily="34" charset="0"/>
              </a:rPr>
              <a:t>изложения возможных </a:t>
            </a:r>
            <a:r>
              <a:rPr lang="ru-RU" sz="2800" dirty="0">
                <a:latin typeface="Calibri" pitchFamily="34" charset="0"/>
              </a:rPr>
              <a:t>достижений воспитанников на разных возрастных этапах дошкольного детства.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 smtClean="0">
                <a:latin typeface="Calibri" pitchFamily="34" charset="0"/>
              </a:rPr>
              <a:t>младенческий </a:t>
            </a:r>
            <a:r>
              <a:rPr lang="ru-RU" sz="2800" dirty="0">
                <a:latin typeface="Calibri" pitchFamily="34" charset="0"/>
              </a:rPr>
              <a:t>(первое и второе полугодия жизни), </a:t>
            </a:r>
            <a:endParaRPr lang="ru-RU" sz="2800" dirty="0" smtClean="0">
              <a:latin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 smtClean="0">
                <a:latin typeface="Calibri" pitchFamily="34" charset="0"/>
              </a:rPr>
              <a:t>ранний </a:t>
            </a:r>
            <a:r>
              <a:rPr lang="ru-RU" sz="2800" dirty="0">
                <a:latin typeface="Calibri" pitchFamily="34" charset="0"/>
              </a:rPr>
              <a:t>(от 1 года до 3 лет) </a:t>
            </a:r>
            <a:endParaRPr lang="ru-RU" sz="2800" dirty="0" smtClean="0">
              <a:latin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 smtClean="0">
                <a:latin typeface="Calibri" pitchFamily="34" charset="0"/>
              </a:rPr>
              <a:t>и дошкольный возраст </a:t>
            </a:r>
            <a:r>
              <a:rPr lang="ru-RU" sz="2800" dirty="0">
                <a:latin typeface="Calibri" pitchFamily="34" charset="0"/>
              </a:rPr>
              <a:t>(от 3 до 7 лет).</a:t>
            </a:r>
            <a:endParaRPr lang="ru-RU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467361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/>
              <a:t>С</a:t>
            </a:r>
            <a:r>
              <a:rPr lang="ru-RU" sz="3200" dirty="0" smtClean="0"/>
              <a:t>истема </a:t>
            </a:r>
            <a:r>
              <a:rPr lang="ru-RU" sz="3200" dirty="0"/>
              <a:t>мониторинга динамики развития детей, динамики их</a:t>
            </a:r>
            <a:br>
              <a:rPr lang="ru-RU" sz="3200" dirty="0"/>
            </a:br>
            <a:r>
              <a:rPr lang="ru-RU" sz="3200" dirty="0"/>
              <a:t>образовательных </a:t>
            </a:r>
            <a:r>
              <a:rPr lang="ru-RU" sz="3200" dirty="0" smtClean="0"/>
              <a:t>достижений через: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2132856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Calibri" pitchFamily="34" charset="0"/>
              </a:rPr>
              <a:t>– педагогические наблюдения, педагогическую диагностику, связанную с </a:t>
            </a:r>
            <a:r>
              <a:rPr lang="ru-RU" sz="2400" dirty="0" smtClean="0">
                <a:latin typeface="Calibri" pitchFamily="34" charset="0"/>
              </a:rPr>
              <a:t>оценкой эффективности </a:t>
            </a:r>
            <a:r>
              <a:rPr lang="ru-RU" sz="2400" dirty="0">
                <a:latin typeface="Calibri" pitchFamily="34" charset="0"/>
              </a:rPr>
              <a:t>педагогических действий с целью их дальнейшей оптимизации;</a:t>
            </a:r>
          </a:p>
          <a:p>
            <a:r>
              <a:rPr lang="ru-RU" sz="2400" dirty="0">
                <a:latin typeface="Calibri" pitchFamily="34" charset="0"/>
              </a:rPr>
              <a:t>– детские портфолио, фиксирующие достижения ребенка в ходе </a:t>
            </a:r>
            <a:r>
              <a:rPr lang="ru-RU" sz="2400" dirty="0" smtClean="0">
                <a:latin typeface="Calibri" pitchFamily="34" charset="0"/>
              </a:rPr>
              <a:t>образовательной деятельности</a:t>
            </a:r>
            <a:r>
              <a:rPr lang="ru-RU" sz="2400" dirty="0">
                <a:latin typeface="Calibri" pitchFamily="34" charset="0"/>
              </a:rPr>
              <a:t>;</a:t>
            </a:r>
          </a:p>
          <a:p>
            <a:r>
              <a:rPr lang="ru-RU" sz="2400" dirty="0">
                <a:latin typeface="Calibri" pitchFamily="34" charset="0"/>
              </a:rPr>
              <a:t>– карты развития ребенка;</a:t>
            </a:r>
          </a:p>
          <a:p>
            <a:r>
              <a:rPr lang="ru-RU" sz="2400" dirty="0">
                <a:latin typeface="Calibri" pitchFamily="34" charset="0"/>
              </a:rPr>
              <a:t>– различные шкалы индивидуального развития.</a:t>
            </a:r>
          </a:p>
          <a:p>
            <a:r>
              <a:rPr lang="ru-RU" sz="2400" dirty="0">
                <a:latin typeface="Calibri" pitchFamily="34" charset="0"/>
              </a:rPr>
              <a:t>Программа предоставляет Организации </a:t>
            </a:r>
            <a:r>
              <a:rPr lang="ru-RU" sz="2400" dirty="0" smtClean="0">
                <a:latin typeface="Calibri" pitchFamily="34" charset="0"/>
              </a:rPr>
              <a:t>право самостоятельного </a:t>
            </a:r>
            <a:r>
              <a:rPr lang="ru-RU" sz="2400" dirty="0">
                <a:latin typeface="Calibri" pitchFamily="34" charset="0"/>
              </a:rPr>
              <a:t>выбора инструментов</a:t>
            </a:r>
          </a:p>
          <a:p>
            <a:r>
              <a:rPr lang="ru-RU" sz="2400" dirty="0">
                <a:latin typeface="Calibri" pitchFamily="34" charset="0"/>
              </a:rPr>
              <a:t>педагогической и психологической диагностики развития детей, в том числе, его динамики.</a:t>
            </a:r>
            <a:endParaRPr lang="ru-RU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435992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88639"/>
            <a:ext cx="7704856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 smtClean="0">
                <a:latin typeface="Calibri" pitchFamily="34" charset="0"/>
              </a:rPr>
              <a:t>	В </a:t>
            </a:r>
            <a:r>
              <a:rPr lang="ru-RU" sz="2100" dirty="0">
                <a:latin typeface="Calibri" pitchFamily="34" charset="0"/>
              </a:rPr>
              <a:t>соответствии с положениями Стандарта и принципами Программы </a:t>
            </a:r>
            <a:r>
              <a:rPr lang="ru-RU" sz="2100" dirty="0" smtClean="0">
                <a:latin typeface="Calibri" pitchFamily="34" charset="0"/>
              </a:rPr>
              <a:t>Организации предоставлено </a:t>
            </a:r>
            <a:r>
              <a:rPr lang="ru-RU" sz="2100" b="1" dirty="0">
                <a:latin typeface="Calibri" pitchFamily="34" charset="0"/>
              </a:rPr>
              <a:t>право выбора способов реализации образовательной деятельности в </a:t>
            </a:r>
            <a:r>
              <a:rPr lang="ru-RU" sz="2100" b="1" dirty="0" smtClean="0">
                <a:latin typeface="Calibri" pitchFamily="34" charset="0"/>
              </a:rPr>
              <a:t>зависимости от </a:t>
            </a:r>
            <a:r>
              <a:rPr lang="ru-RU" sz="2100" b="1" dirty="0">
                <a:latin typeface="Calibri" pitchFamily="34" charset="0"/>
              </a:rPr>
              <a:t>конкретных условий, предпочтений педагогического коллектива Организации и </a:t>
            </a:r>
            <a:r>
              <a:rPr lang="ru-RU" sz="2100" b="1" dirty="0" smtClean="0">
                <a:latin typeface="Calibri" pitchFamily="34" charset="0"/>
              </a:rPr>
              <a:t>других участников </a:t>
            </a:r>
            <a:r>
              <a:rPr lang="ru-RU" sz="2100" b="1" dirty="0">
                <a:latin typeface="Calibri" pitchFamily="34" charset="0"/>
              </a:rPr>
              <a:t>образовательных отношений, а также с учетом индивидуальных </a:t>
            </a:r>
            <a:r>
              <a:rPr lang="ru-RU" sz="2100" b="1" dirty="0" smtClean="0">
                <a:latin typeface="Calibri" pitchFamily="34" charset="0"/>
              </a:rPr>
              <a:t>особенностей воспитанников</a:t>
            </a:r>
            <a:r>
              <a:rPr lang="ru-RU" sz="2100" b="1" dirty="0">
                <a:latin typeface="Calibri" pitchFamily="34" charset="0"/>
              </a:rPr>
              <a:t>, специфики их индивидуальных потребностей и интересов</a:t>
            </a:r>
            <a:r>
              <a:rPr lang="ru-RU" sz="2100" dirty="0">
                <a:latin typeface="Calibri" pitchFamily="34" charset="0"/>
              </a:rPr>
              <a:t>. При </a:t>
            </a:r>
            <a:r>
              <a:rPr lang="ru-RU" sz="2100" dirty="0" smtClean="0">
                <a:latin typeface="Calibri" pitchFamily="34" charset="0"/>
              </a:rPr>
              <a:t>организации образовательной </a:t>
            </a:r>
            <a:r>
              <a:rPr lang="ru-RU" sz="2100" dirty="0">
                <a:latin typeface="Calibri" pitchFamily="34" charset="0"/>
              </a:rPr>
              <a:t>деятельности по направлениям, обозначенным образовательными </a:t>
            </a:r>
            <a:r>
              <a:rPr lang="ru-RU" sz="2100" dirty="0" smtClean="0">
                <a:latin typeface="Calibri" pitchFamily="34" charset="0"/>
              </a:rPr>
              <a:t>областями, необходимо </a:t>
            </a:r>
            <a:r>
              <a:rPr lang="ru-RU" sz="2100" dirty="0">
                <a:latin typeface="Calibri" pitchFamily="34" charset="0"/>
              </a:rPr>
              <a:t>следовать принципам Программы, в частности принципам </a:t>
            </a:r>
            <a:r>
              <a:rPr lang="ru-RU" sz="2100" dirty="0" smtClean="0">
                <a:latin typeface="Calibri" pitchFamily="34" charset="0"/>
              </a:rPr>
              <a:t>поддержки разнообразия </a:t>
            </a:r>
            <a:r>
              <a:rPr lang="ru-RU" sz="2100" dirty="0">
                <a:latin typeface="Calibri" pitchFamily="34" charset="0"/>
              </a:rPr>
              <a:t>детства, индивидуализации дошкольного образования, возрастной </a:t>
            </a:r>
            <a:r>
              <a:rPr lang="ru-RU" sz="2100" dirty="0" smtClean="0">
                <a:latin typeface="Calibri" pitchFamily="34" charset="0"/>
              </a:rPr>
              <a:t>адекватности образования </a:t>
            </a:r>
            <a:r>
              <a:rPr lang="ru-RU" sz="2100" dirty="0">
                <a:latin typeface="Calibri" pitchFamily="34" charset="0"/>
              </a:rPr>
              <a:t>и другим. Определяя содержание образовательной деятельности в соответствии </a:t>
            </a:r>
            <a:r>
              <a:rPr lang="ru-RU" sz="2100" dirty="0" smtClean="0">
                <a:latin typeface="Calibri" pitchFamily="34" charset="0"/>
              </a:rPr>
              <a:t>с этими </a:t>
            </a:r>
            <a:r>
              <a:rPr lang="ru-RU" sz="2100" dirty="0">
                <a:latin typeface="Calibri" pitchFamily="34" charset="0"/>
              </a:rPr>
              <a:t>принципами, следует </a:t>
            </a:r>
            <a:r>
              <a:rPr lang="ru-RU" sz="2100" b="1" dirty="0">
                <a:latin typeface="Calibri" pitchFamily="34" charset="0"/>
              </a:rPr>
              <a:t>принимать во внимание разнообразие интересов и мотивов </a:t>
            </a:r>
            <a:r>
              <a:rPr lang="ru-RU" sz="2100" b="1" dirty="0" smtClean="0">
                <a:latin typeface="Calibri" pitchFamily="34" charset="0"/>
              </a:rPr>
              <a:t>детей, значительные </a:t>
            </a:r>
            <a:r>
              <a:rPr lang="ru-RU" sz="2100" b="1" dirty="0">
                <a:latin typeface="Calibri" pitchFamily="34" charset="0"/>
              </a:rPr>
              <a:t>индивидуальные различия между детьми, неравномерность </a:t>
            </a:r>
            <a:r>
              <a:rPr lang="ru-RU" sz="2100" b="1" dirty="0" smtClean="0">
                <a:latin typeface="Calibri" pitchFamily="34" charset="0"/>
              </a:rPr>
              <a:t>формирования разных </a:t>
            </a:r>
            <a:r>
              <a:rPr lang="ru-RU" sz="2100" b="1" dirty="0">
                <a:latin typeface="Calibri" pitchFamily="34" charset="0"/>
              </a:rPr>
              <a:t>способностей у ребенка, а также особенности социокультурной среды, в </a:t>
            </a:r>
            <a:r>
              <a:rPr lang="ru-RU" sz="2100" b="1" dirty="0" smtClean="0">
                <a:latin typeface="Calibri" pitchFamily="34" charset="0"/>
              </a:rPr>
              <a:t>которой проживают </a:t>
            </a:r>
            <a:r>
              <a:rPr lang="ru-RU" sz="2100" b="1" dirty="0">
                <a:latin typeface="Calibri" pitchFamily="34" charset="0"/>
              </a:rPr>
              <a:t>семьи воспитанников, и особенности места расположения Организации.</a:t>
            </a:r>
            <a:endParaRPr lang="ru-RU" sz="21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730389"/>
      </p:ext>
    </p:extLst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60648"/>
            <a:ext cx="77048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libri" pitchFamily="34" charset="0"/>
              </a:rPr>
              <a:t>	Примером </a:t>
            </a:r>
            <a:r>
              <a:rPr lang="ru-RU" sz="2400" b="1" dirty="0">
                <a:latin typeface="Calibri" pitchFamily="34" charset="0"/>
              </a:rPr>
              <a:t>вариативных форм, способов, методов организации </a:t>
            </a:r>
            <a:r>
              <a:rPr lang="ru-RU" sz="2400" b="1" dirty="0" smtClean="0">
                <a:latin typeface="Calibri" pitchFamily="34" charset="0"/>
              </a:rPr>
              <a:t>образовательной деятельности </a:t>
            </a:r>
            <a:r>
              <a:rPr lang="ru-RU" sz="2400" b="1" dirty="0">
                <a:latin typeface="Calibri" pitchFamily="34" charset="0"/>
              </a:rPr>
              <a:t>могут служить такие формы как</a:t>
            </a:r>
            <a:r>
              <a:rPr lang="ru-RU" sz="2400" dirty="0">
                <a:latin typeface="Calibri" pitchFamily="34" charset="0"/>
              </a:rPr>
              <a:t>: </a:t>
            </a:r>
            <a:r>
              <a:rPr lang="ru-RU" sz="2400" i="1" dirty="0">
                <a:latin typeface="Calibri" pitchFamily="34" charset="0"/>
              </a:rPr>
              <a:t>образовательные предложения для </a:t>
            </a:r>
            <a:r>
              <a:rPr lang="ru-RU" sz="2400" i="1" dirty="0" smtClean="0">
                <a:latin typeface="Calibri" pitchFamily="34" charset="0"/>
              </a:rPr>
              <a:t>целой группы </a:t>
            </a:r>
            <a:r>
              <a:rPr lang="ru-RU" sz="2400" i="1" dirty="0">
                <a:latin typeface="Calibri" pitchFamily="34" charset="0"/>
              </a:rPr>
              <a:t>(занятия), различные виды игр, в том числе свободная игра, </a:t>
            </a:r>
            <a:r>
              <a:rPr lang="ru-RU" sz="2400" i="1" dirty="0" smtClean="0">
                <a:latin typeface="Calibri" pitchFamily="34" charset="0"/>
              </a:rPr>
              <a:t>игра-исследование, ролевая</a:t>
            </a:r>
            <a:r>
              <a:rPr lang="ru-RU" sz="2400" i="1" dirty="0">
                <a:latin typeface="Calibri" pitchFamily="34" charset="0"/>
              </a:rPr>
              <a:t>, и др. виды игр, подвижные и традиционные народные игры; взаимодействие и</a:t>
            </a:r>
          </a:p>
          <a:p>
            <a:r>
              <a:rPr lang="ru-RU" sz="2400" i="1" dirty="0">
                <a:latin typeface="Calibri" pitchFamily="34" charset="0"/>
              </a:rPr>
              <a:t>общение детей и взрослых и/или детей между собой; проекты различной </a:t>
            </a:r>
            <a:r>
              <a:rPr lang="ru-RU" sz="2400" i="1" dirty="0" smtClean="0">
                <a:latin typeface="Calibri" pitchFamily="34" charset="0"/>
              </a:rPr>
              <a:t>направленности, прежде </a:t>
            </a:r>
            <a:r>
              <a:rPr lang="ru-RU" sz="2400" i="1" dirty="0">
                <a:latin typeface="Calibri" pitchFamily="34" charset="0"/>
              </a:rPr>
              <a:t>всего исследовательские; праздники, социальные акции т.п., а также </a:t>
            </a:r>
            <a:r>
              <a:rPr lang="ru-RU" sz="2400" i="1" dirty="0" smtClean="0">
                <a:latin typeface="Calibri" pitchFamily="34" charset="0"/>
              </a:rPr>
              <a:t>использование образовательного </a:t>
            </a:r>
            <a:r>
              <a:rPr lang="ru-RU" sz="2400" i="1" dirty="0">
                <a:latin typeface="Calibri" pitchFamily="34" charset="0"/>
              </a:rPr>
              <a:t>потенциала режимных моментов. </a:t>
            </a:r>
            <a:endParaRPr lang="ru-RU" sz="2400" i="1" dirty="0" smtClean="0">
              <a:latin typeface="Calibri" pitchFamily="34" charset="0"/>
            </a:endParaRPr>
          </a:p>
          <a:p>
            <a:r>
              <a:rPr lang="ru-RU" sz="2400" dirty="0" smtClean="0">
                <a:latin typeface="Calibri" pitchFamily="34" charset="0"/>
              </a:rPr>
              <a:t>	Все </a:t>
            </a:r>
            <a:r>
              <a:rPr lang="ru-RU" sz="2400" dirty="0">
                <a:latin typeface="Calibri" pitchFamily="34" charset="0"/>
              </a:rPr>
              <a:t>формы вместе и каждая в </a:t>
            </a:r>
            <a:r>
              <a:rPr lang="ru-RU" sz="2400" dirty="0" smtClean="0">
                <a:latin typeface="Calibri" pitchFamily="34" charset="0"/>
              </a:rPr>
              <a:t>отдельности могут </a:t>
            </a:r>
            <a:r>
              <a:rPr lang="ru-RU" sz="2400" dirty="0">
                <a:latin typeface="Calibri" pitchFamily="34" charset="0"/>
              </a:rPr>
              <a:t>быть реализованы через сочетание организованных взрослыми и </a:t>
            </a:r>
            <a:r>
              <a:rPr lang="ru-RU" sz="2400" dirty="0" smtClean="0">
                <a:latin typeface="Calibri" pitchFamily="34" charset="0"/>
              </a:rPr>
              <a:t>самостоятельно инициируемых </a:t>
            </a:r>
            <a:r>
              <a:rPr lang="ru-RU" sz="2400" dirty="0">
                <a:latin typeface="Calibri" pitchFamily="34" charset="0"/>
              </a:rPr>
              <a:t>свободно выбираемых детьми видов деятельности.</a:t>
            </a:r>
            <a:endParaRPr lang="ru-RU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928907"/>
      </p:ext>
    </p:extLst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/>
              <a:t>Взаимодействие педагогического </a:t>
            </a:r>
            <a:r>
              <a:rPr lang="ru-RU" sz="2800" b="1" dirty="0" smtClean="0"/>
              <a:t>коллектива  с семьями дошкольников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484784"/>
            <a:ext cx="7200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Calibri" pitchFamily="34" charset="0"/>
              </a:rPr>
              <a:t>	Взаимодействие </a:t>
            </a:r>
            <a:r>
              <a:rPr lang="ru-RU" sz="3200" dirty="0">
                <a:latin typeface="Calibri" pitchFamily="34" charset="0"/>
              </a:rPr>
              <a:t>с семьей в </a:t>
            </a:r>
            <a:r>
              <a:rPr lang="ru-RU" sz="3200" b="1" dirty="0">
                <a:latin typeface="Calibri" pitchFamily="34" charset="0"/>
              </a:rPr>
              <a:t>духе партнерства </a:t>
            </a:r>
            <a:r>
              <a:rPr lang="ru-RU" sz="3200" dirty="0">
                <a:latin typeface="Calibri" pitchFamily="34" charset="0"/>
              </a:rPr>
              <a:t>в деле образования и воспитания </a:t>
            </a:r>
            <a:r>
              <a:rPr lang="ru-RU" sz="3200" dirty="0" smtClean="0">
                <a:latin typeface="Calibri" pitchFamily="34" charset="0"/>
              </a:rPr>
              <a:t>детей является </a:t>
            </a:r>
            <a:r>
              <a:rPr lang="ru-RU" sz="3200" dirty="0">
                <a:latin typeface="Calibri" pitchFamily="34" charset="0"/>
              </a:rPr>
              <a:t>предпосылкой для обеспечения их полноценного развития</a:t>
            </a:r>
            <a:r>
              <a:rPr lang="ru-RU" sz="3200" dirty="0" smtClean="0">
                <a:latin typeface="Calibri" pitchFamily="34" charset="0"/>
              </a:rPr>
              <a:t>.</a:t>
            </a:r>
          </a:p>
          <a:p>
            <a:r>
              <a:rPr lang="ru-RU" sz="3200" dirty="0" smtClean="0">
                <a:latin typeface="Calibri" pitchFamily="34" charset="0"/>
              </a:rPr>
              <a:t>	Работа строится </a:t>
            </a:r>
            <a:r>
              <a:rPr lang="ru-RU" sz="3200" b="1" dirty="0" smtClean="0">
                <a:latin typeface="Calibri" pitchFamily="34" charset="0"/>
              </a:rPr>
              <a:t>в режиме диалога</a:t>
            </a:r>
            <a:r>
              <a:rPr lang="ru-RU" sz="3200" dirty="0" smtClean="0">
                <a:latin typeface="Calibri" pitchFamily="34" charset="0"/>
              </a:rPr>
              <a:t>, основанного на уважении, сопереживании </a:t>
            </a:r>
            <a:r>
              <a:rPr lang="ru-RU" sz="3200" dirty="0">
                <a:latin typeface="Calibri" pitchFamily="34" charset="0"/>
              </a:rPr>
              <a:t>и </a:t>
            </a:r>
            <a:r>
              <a:rPr lang="ru-RU" sz="3200" dirty="0" smtClean="0">
                <a:latin typeface="Calibri" pitchFamily="34" charset="0"/>
              </a:rPr>
              <a:t>искренности</a:t>
            </a:r>
            <a:endParaRPr lang="ru-RU" sz="3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551045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6013" y="260350"/>
            <a:ext cx="8458200" cy="12223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ПООП разработана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1125538"/>
            <a:ext cx="7632700" cy="5543550"/>
          </a:xfrm>
        </p:spPr>
        <p:txBody>
          <a:bodyPr>
            <a:noAutofit/>
          </a:bodyPr>
          <a:lstStyle/>
          <a:p>
            <a:pPr marL="484632" indent="-457200">
              <a:buFont typeface="Arial" pitchFamily="34" charset="0"/>
              <a:buChar char="•"/>
            </a:pPr>
            <a:r>
              <a:rPr lang="ru-RU" sz="2800" dirty="0"/>
              <a:t>С учетом культурно-исторических особенностей современного общества, </a:t>
            </a:r>
            <a:r>
              <a:rPr lang="ru-RU" sz="2800" dirty="0" smtClean="0"/>
              <a:t>вызовов неопределенности </a:t>
            </a:r>
            <a:r>
              <a:rPr lang="ru-RU" sz="2800" dirty="0"/>
              <a:t>и сложности изменяющегося мира и </a:t>
            </a:r>
            <a:r>
              <a:rPr lang="ru-RU" sz="2800" dirty="0" smtClean="0"/>
              <a:t>наметившихся рисков для полноценного </a:t>
            </a:r>
            <a:r>
              <a:rPr lang="ru-RU" sz="2800" dirty="0"/>
              <a:t>развития и безопасности детей, </a:t>
            </a:r>
            <a:endParaRPr lang="ru-RU" sz="2800" dirty="0" smtClean="0"/>
          </a:p>
          <a:p>
            <a:pPr marL="484632" indent="-457200">
              <a:buFont typeface="Arial" pitchFamily="34" charset="0"/>
              <a:buChar char="•"/>
            </a:pPr>
            <a:r>
              <a:rPr lang="ru-RU" sz="2800" dirty="0" smtClean="0"/>
              <a:t>в </a:t>
            </a:r>
            <a:r>
              <a:rPr lang="ru-RU" sz="2800" dirty="0"/>
              <a:t>соответствии с Федеральным законом «</a:t>
            </a:r>
            <a:r>
              <a:rPr lang="ru-RU" sz="2800" dirty="0" smtClean="0"/>
              <a:t>Об образовании </a:t>
            </a:r>
            <a:r>
              <a:rPr lang="ru-RU" sz="2800" dirty="0"/>
              <a:t>в Российской Федерации» и Федеральным государственным </a:t>
            </a:r>
            <a:r>
              <a:rPr lang="ru-RU" sz="2800" dirty="0" smtClean="0"/>
              <a:t>образовательным стандартом </a:t>
            </a:r>
            <a:r>
              <a:rPr lang="ru-RU" sz="2800" dirty="0"/>
              <a:t>дошкольного образования (далее – ФГОС ДО, Стандарт),</a:t>
            </a:r>
            <a:endParaRPr lang="ru-RU" sz="28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Планирование образовательной деятельности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1412776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libri" pitchFamily="34" charset="0"/>
              </a:rPr>
              <a:t>	</a:t>
            </a:r>
            <a:r>
              <a:rPr lang="ru-RU" sz="2600" dirty="0" smtClean="0">
                <a:latin typeface="Calibri" pitchFamily="34" charset="0"/>
              </a:rPr>
              <a:t>Программа </a:t>
            </a:r>
            <a:r>
              <a:rPr lang="ru-RU" sz="2600" b="1" dirty="0">
                <a:latin typeface="Calibri" pitchFamily="34" charset="0"/>
              </a:rPr>
              <a:t>не предусматривает </a:t>
            </a:r>
            <a:r>
              <a:rPr lang="ru-RU" sz="2600" b="1" dirty="0" smtClean="0">
                <a:latin typeface="Calibri" pitchFamily="34" charset="0"/>
              </a:rPr>
              <a:t>жесткого регламентирования </a:t>
            </a:r>
            <a:r>
              <a:rPr lang="ru-RU" sz="2600" b="1" dirty="0">
                <a:latin typeface="Calibri" pitchFamily="34" charset="0"/>
              </a:rPr>
              <a:t>образовательного процесса </a:t>
            </a:r>
            <a:r>
              <a:rPr lang="ru-RU" sz="2600" dirty="0">
                <a:latin typeface="Calibri" pitchFamily="34" charset="0"/>
              </a:rPr>
              <a:t>и</a:t>
            </a:r>
          </a:p>
          <a:p>
            <a:r>
              <a:rPr lang="ru-RU" sz="2600" b="1" dirty="0">
                <a:latin typeface="Calibri" pitchFamily="34" charset="0"/>
              </a:rPr>
              <a:t>календарного планирования образовательной деятельности</a:t>
            </a:r>
            <a:r>
              <a:rPr lang="ru-RU" sz="2600" dirty="0">
                <a:latin typeface="Calibri" pitchFamily="34" charset="0"/>
              </a:rPr>
              <a:t>, оставляя педагогам Организации</a:t>
            </a:r>
          </a:p>
          <a:p>
            <a:r>
              <a:rPr lang="ru-RU" sz="2600" dirty="0">
                <a:latin typeface="Calibri" pitchFamily="34" charset="0"/>
              </a:rPr>
              <a:t>пространство для </a:t>
            </a:r>
            <a:r>
              <a:rPr lang="ru-RU" sz="2600" b="1" dirty="0">
                <a:latin typeface="Calibri" pitchFamily="34" charset="0"/>
              </a:rPr>
              <a:t>гибкого планирования </a:t>
            </a:r>
            <a:r>
              <a:rPr lang="ru-RU" sz="2600" dirty="0">
                <a:latin typeface="Calibri" pitchFamily="34" charset="0"/>
              </a:rPr>
              <a:t>их деятельности, исходя из особенностей </a:t>
            </a:r>
            <a:r>
              <a:rPr lang="ru-RU" sz="2600" dirty="0" smtClean="0">
                <a:latin typeface="Calibri" pitchFamily="34" charset="0"/>
              </a:rPr>
              <a:t>реализуемой основной </a:t>
            </a:r>
            <a:r>
              <a:rPr lang="ru-RU" sz="2600" dirty="0">
                <a:latin typeface="Calibri" pitchFamily="34" charset="0"/>
              </a:rPr>
              <a:t>образовательной программы, условий образовательной деятельности, </a:t>
            </a:r>
            <a:r>
              <a:rPr lang="ru-RU" sz="2600" dirty="0" smtClean="0">
                <a:latin typeface="Calibri" pitchFamily="34" charset="0"/>
              </a:rPr>
              <a:t>потребностей, возможностей </a:t>
            </a:r>
            <a:r>
              <a:rPr lang="ru-RU" sz="2600" dirty="0">
                <a:latin typeface="Calibri" pitchFamily="34" charset="0"/>
              </a:rPr>
              <a:t>и готовностей, интересов и </a:t>
            </a:r>
            <a:r>
              <a:rPr lang="ru-RU" sz="2600" dirty="0" smtClean="0">
                <a:latin typeface="Calibri" pitchFamily="34" charset="0"/>
              </a:rPr>
              <a:t>инициатив воспитанников </a:t>
            </a:r>
            <a:r>
              <a:rPr lang="ru-RU" sz="2600" dirty="0">
                <a:latin typeface="Calibri" pitchFamily="34" charset="0"/>
              </a:rPr>
              <a:t>и их семей, педагогов и</a:t>
            </a:r>
          </a:p>
          <a:p>
            <a:r>
              <a:rPr lang="ru-RU" sz="2600" dirty="0">
                <a:latin typeface="Calibri" pitchFamily="34" charset="0"/>
              </a:rPr>
              <a:t>других сотрудников Организации.</a:t>
            </a:r>
            <a:endParaRPr lang="ru-RU" sz="2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4417"/>
      </p:ext>
    </p:extLst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620687"/>
            <a:ext cx="741682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sz="2200" dirty="0" smtClean="0">
                <a:latin typeface="Calibri" pitchFamily="34" charset="0"/>
              </a:rPr>
              <a:t>Недопустимо </a:t>
            </a:r>
            <a:r>
              <a:rPr lang="ru-RU" sz="2200" dirty="0">
                <a:latin typeface="Calibri" pitchFamily="34" charset="0"/>
              </a:rPr>
              <a:t>требовать от Организаций, реализующих Программу, календарных </a:t>
            </a:r>
            <a:r>
              <a:rPr lang="ru-RU" sz="2200" dirty="0" smtClean="0">
                <a:latin typeface="Calibri" pitchFamily="34" charset="0"/>
              </a:rPr>
              <a:t>учебных графиков </a:t>
            </a:r>
            <a:r>
              <a:rPr lang="ru-RU" sz="2200" dirty="0">
                <a:latin typeface="Calibri" pitchFamily="34" charset="0"/>
              </a:rPr>
              <a:t>(жестко привязанных к годовому и другому типу планирования) и привязанных </a:t>
            </a:r>
            <a:r>
              <a:rPr lang="ru-RU" sz="2200" dirty="0" smtClean="0">
                <a:latin typeface="Calibri" pitchFamily="34" charset="0"/>
              </a:rPr>
              <a:t>к календарю </a:t>
            </a:r>
            <a:r>
              <a:rPr lang="ru-RU" sz="2200" dirty="0">
                <a:latin typeface="Calibri" pitchFamily="34" charset="0"/>
              </a:rPr>
              <a:t>рабочих программ по реализации содержательных компонентов Программы.</a:t>
            </a:r>
          </a:p>
          <a:p>
            <a:r>
              <a:rPr lang="ru-RU" sz="2200" dirty="0" smtClean="0">
                <a:latin typeface="Calibri" pitchFamily="34" charset="0"/>
              </a:rPr>
              <a:t>	Планирование </a:t>
            </a:r>
            <a:r>
              <a:rPr lang="ru-RU" sz="2200" dirty="0">
                <a:latin typeface="Calibri" pitchFamily="34" charset="0"/>
              </a:rPr>
              <a:t>деятельности педагогов опирается на результаты педагогической </a:t>
            </a:r>
            <a:r>
              <a:rPr lang="ru-RU" sz="2200" dirty="0" smtClean="0">
                <a:latin typeface="Calibri" pitchFamily="34" charset="0"/>
              </a:rPr>
              <a:t>оценки индивидуального </a:t>
            </a:r>
            <a:r>
              <a:rPr lang="ru-RU" sz="2200" dirty="0">
                <a:latin typeface="Calibri" pitchFamily="34" charset="0"/>
              </a:rPr>
              <a:t>развития детей и должно быть направлено в первую очередь на </a:t>
            </a:r>
            <a:r>
              <a:rPr lang="ru-RU" sz="2200" dirty="0" smtClean="0">
                <a:latin typeface="Calibri" pitchFamily="34" charset="0"/>
              </a:rPr>
              <a:t>создание психолого-педагогических </a:t>
            </a:r>
            <a:r>
              <a:rPr lang="ru-RU" sz="2200" dirty="0">
                <a:latin typeface="Calibri" pitchFamily="34" charset="0"/>
              </a:rPr>
              <a:t>условий для развития каждого ребенка, в том числе, на </a:t>
            </a:r>
            <a:r>
              <a:rPr lang="ru-RU" sz="2200" dirty="0" smtClean="0">
                <a:latin typeface="Calibri" pitchFamily="34" charset="0"/>
              </a:rPr>
              <a:t>, формирование </a:t>
            </a:r>
            <a:r>
              <a:rPr lang="ru-RU" sz="2200" dirty="0">
                <a:latin typeface="Calibri" pitchFamily="34" charset="0"/>
              </a:rPr>
              <a:t>развивающей предметно-пространственной среды. </a:t>
            </a:r>
            <a:endParaRPr lang="ru-RU" sz="2200" dirty="0" smtClean="0">
              <a:latin typeface="Calibri" pitchFamily="34" charset="0"/>
            </a:endParaRPr>
          </a:p>
          <a:p>
            <a:r>
              <a:rPr lang="ru-RU" sz="2200" dirty="0" smtClean="0">
                <a:latin typeface="Calibri" pitchFamily="34" charset="0"/>
              </a:rPr>
              <a:t>	Планирование деятельности Организации </a:t>
            </a:r>
            <a:r>
              <a:rPr lang="ru-RU" sz="2200" dirty="0">
                <a:latin typeface="Calibri" pitchFamily="34" charset="0"/>
              </a:rPr>
              <a:t>должно быть направлено на совершенствование ее деятельности и </a:t>
            </a:r>
            <a:r>
              <a:rPr lang="ru-RU" sz="2200" dirty="0" smtClean="0">
                <a:latin typeface="Calibri" pitchFamily="34" charset="0"/>
              </a:rPr>
              <a:t>учитывать результаты </a:t>
            </a:r>
            <a:r>
              <a:rPr lang="ru-RU" sz="2200" dirty="0">
                <a:latin typeface="Calibri" pitchFamily="34" charset="0"/>
              </a:rPr>
              <a:t>как внутренней, так и внешней оценки качества реализации </a:t>
            </a:r>
            <a:r>
              <a:rPr lang="ru-RU" sz="2200" dirty="0" smtClean="0">
                <a:latin typeface="Calibri" pitchFamily="34" charset="0"/>
              </a:rPr>
              <a:t>программы Организации</a:t>
            </a:r>
            <a:r>
              <a:rPr lang="ru-RU" sz="2200" dirty="0">
                <a:latin typeface="Calibri" pitchFamily="34" charset="0"/>
              </a:rPr>
              <a:t>.</a:t>
            </a:r>
            <a:endParaRPr lang="ru-RU" sz="2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158969"/>
      </p:ext>
    </p:extLst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Режим дня и распорядок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1700808"/>
            <a:ext cx="67687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libri" pitchFamily="34" charset="0"/>
              </a:rPr>
              <a:t>	Программа </a:t>
            </a:r>
            <a:r>
              <a:rPr lang="ru-RU" sz="2400" dirty="0">
                <a:latin typeface="Calibri" pitchFamily="34" charset="0"/>
              </a:rPr>
              <a:t>оставляет за Организацией право </a:t>
            </a:r>
            <a:r>
              <a:rPr lang="ru-RU" sz="2400" b="1" dirty="0">
                <a:latin typeface="Calibri" pitchFamily="34" charset="0"/>
              </a:rPr>
              <a:t>на самостоятельное определение режима </a:t>
            </a:r>
            <a:r>
              <a:rPr lang="ru-RU" sz="2400" b="1" dirty="0" smtClean="0">
                <a:latin typeface="Calibri" pitchFamily="34" charset="0"/>
              </a:rPr>
              <a:t>и распорядка </a:t>
            </a:r>
            <a:r>
              <a:rPr lang="ru-RU" sz="2400" b="1" dirty="0">
                <a:latin typeface="Calibri" pitchFamily="34" charset="0"/>
              </a:rPr>
              <a:t>дня, </a:t>
            </a:r>
            <a:r>
              <a:rPr lang="ru-RU" sz="2400" dirty="0">
                <a:latin typeface="Calibri" pitchFamily="34" charset="0"/>
              </a:rPr>
              <a:t>устанавливаемых с учетом условий реализации программы Организации,</a:t>
            </a:r>
          </a:p>
          <a:p>
            <a:r>
              <a:rPr lang="ru-RU" sz="2400" dirty="0">
                <a:latin typeface="Calibri" pitchFamily="34" charset="0"/>
              </a:rPr>
              <a:t>потребностей участников образовательных отношений, особенностей реализуемых </a:t>
            </a:r>
            <a:r>
              <a:rPr lang="ru-RU" sz="2400" dirty="0" smtClean="0">
                <a:latin typeface="Calibri" pitchFamily="34" charset="0"/>
              </a:rPr>
              <a:t>авторских вариативных </a:t>
            </a:r>
            <a:r>
              <a:rPr lang="ru-RU" sz="2400" dirty="0">
                <a:latin typeface="Calibri" pitchFamily="34" charset="0"/>
              </a:rPr>
              <a:t>образовательных программ, в т. ч</a:t>
            </a:r>
            <a:r>
              <a:rPr lang="ru-RU" sz="2400" dirty="0" smtClean="0">
                <a:latin typeface="Calibri" pitchFamily="34" charset="0"/>
              </a:rPr>
              <a:t>. программ </a:t>
            </a:r>
            <a:r>
              <a:rPr lang="ru-RU" sz="2400" dirty="0">
                <a:latin typeface="Calibri" pitchFamily="34" charset="0"/>
              </a:rPr>
              <a:t>дополнительного </a:t>
            </a:r>
            <a:r>
              <a:rPr lang="ru-RU" sz="2400" dirty="0" smtClean="0">
                <a:latin typeface="Calibri" pitchFamily="34" charset="0"/>
              </a:rPr>
              <a:t>образования дошкольников </a:t>
            </a:r>
            <a:r>
              <a:rPr lang="ru-RU" sz="2400" dirty="0">
                <a:latin typeface="Calibri" pitchFamily="34" charset="0"/>
              </a:rPr>
              <a:t>и других особенностей образовательной деятельности, а также </a:t>
            </a:r>
            <a:r>
              <a:rPr lang="ru-RU" sz="2400" dirty="0" smtClean="0">
                <a:latin typeface="Calibri" pitchFamily="34" charset="0"/>
              </a:rPr>
              <a:t>санитарно- эпидемиологических </a:t>
            </a:r>
            <a:r>
              <a:rPr lang="ru-RU" sz="2400" dirty="0">
                <a:latin typeface="Calibri" pitchFamily="34" charset="0"/>
              </a:rPr>
              <a:t>требований.</a:t>
            </a:r>
            <a:endParaRPr lang="ru-RU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052091"/>
      </p:ext>
    </p:extLst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357438"/>
            <a:ext cx="8686800" cy="8413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новых  встреч!  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813" y="764704"/>
            <a:ext cx="6911975" cy="5328121"/>
          </a:xfrm>
        </p:spPr>
        <p:txBody>
          <a:bodyPr>
            <a:noAutofit/>
          </a:bodyPr>
          <a:lstStyle/>
          <a:p>
            <a:r>
              <a:rPr lang="ru-RU" dirty="0" smtClean="0"/>
              <a:t>Стандарт </a:t>
            </a:r>
            <a:r>
              <a:rPr lang="ru-RU" dirty="0"/>
              <a:t>определяет </a:t>
            </a:r>
            <a:r>
              <a:rPr lang="ru-RU" b="1" dirty="0"/>
              <a:t>инвариантные</a:t>
            </a:r>
            <a:r>
              <a:rPr lang="ru-RU" dirty="0"/>
              <a:t> цели и ориентиры разработки основных</a:t>
            </a:r>
          </a:p>
          <a:p>
            <a:r>
              <a:rPr lang="ru-RU" dirty="0"/>
              <a:t>образовательных программ дошкольного образования,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Программа предоставляет примеры</a:t>
            </a:r>
          </a:p>
          <a:p>
            <a:r>
              <a:rPr lang="ru-RU" b="1" dirty="0"/>
              <a:t>вариативных</a:t>
            </a:r>
            <a:r>
              <a:rPr lang="ru-RU" dirty="0"/>
              <a:t> способов и средств их достижения.</a:t>
            </a:r>
          </a:p>
          <a:p>
            <a:r>
              <a:rPr lang="ru-RU" dirty="0" smtClean="0"/>
              <a:t>      Программа </a:t>
            </a:r>
            <a:r>
              <a:rPr lang="ru-RU" dirty="0"/>
              <a:t>является </a:t>
            </a:r>
            <a:r>
              <a:rPr lang="ru-RU" b="1" dirty="0"/>
              <a:t>документом, с учетом которого организации, осуществляющие</a:t>
            </a:r>
          </a:p>
          <a:p>
            <a:r>
              <a:rPr lang="ru-RU" b="1" dirty="0"/>
              <a:t>образовательную деятельность на уровне дошкольного образования </a:t>
            </a:r>
            <a:r>
              <a:rPr lang="ru-RU" b="1" dirty="0" smtClean="0"/>
              <a:t>самостоятельно </a:t>
            </a:r>
            <a:r>
              <a:rPr lang="ru-RU" b="1" dirty="0"/>
              <a:t>разрабатывают и утверждают </a:t>
            </a:r>
            <a:r>
              <a:rPr lang="ru-RU" b="1" dirty="0" smtClean="0"/>
              <a:t>основную общеобразовательную программу дошкольного </a:t>
            </a:r>
            <a:r>
              <a:rPr lang="ru-RU" b="1" dirty="0"/>
              <a:t>образования.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0203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1259632" y="332656"/>
            <a:ext cx="7633543" cy="6408712"/>
          </a:xfrm>
        </p:spPr>
        <p:txBody>
          <a:bodyPr/>
          <a:lstStyle/>
          <a:p>
            <a:pPr marL="82550" indent="0">
              <a:buNone/>
            </a:pPr>
            <a:r>
              <a:rPr lang="ru-RU" sz="2000" dirty="0" smtClean="0"/>
              <a:t>	По </a:t>
            </a:r>
            <a:r>
              <a:rPr lang="ru-RU" sz="2000" dirty="0"/>
              <a:t>своему организационно-управленческому статусу данная Программа, </a:t>
            </a:r>
            <a:r>
              <a:rPr lang="ru-RU" sz="2000" dirty="0" smtClean="0"/>
              <a:t>реализующая принципы </a:t>
            </a:r>
            <a:r>
              <a:rPr lang="ru-RU" sz="2000" dirty="0"/>
              <a:t>Стандарта, обладает </a:t>
            </a:r>
            <a:r>
              <a:rPr lang="ru-RU" sz="2000" b="1" dirty="0"/>
              <a:t>модульной структурой.</a:t>
            </a:r>
          </a:p>
          <a:p>
            <a:pPr marL="82550" indent="0">
              <a:buNone/>
            </a:pPr>
            <a:r>
              <a:rPr lang="ru-RU" sz="2000" dirty="0" smtClean="0"/>
              <a:t>	Рамочный </a:t>
            </a:r>
            <a:r>
              <a:rPr lang="ru-RU" sz="2000" dirty="0"/>
              <a:t>характер примерной Программы раскрывается через представление </a:t>
            </a:r>
            <a:r>
              <a:rPr lang="ru-RU" sz="2000" dirty="0" smtClean="0"/>
              <a:t>общей </a:t>
            </a:r>
            <a:r>
              <a:rPr lang="ru-RU" sz="2000" i="1" dirty="0" smtClean="0"/>
              <a:t>модели </a:t>
            </a:r>
            <a:r>
              <a:rPr lang="ru-RU" sz="2000" i="1" dirty="0"/>
              <a:t>образовательного процесса в дошкольных образовательных организациях, </a:t>
            </a:r>
            <a:r>
              <a:rPr lang="ru-RU" sz="2000" i="1" dirty="0" smtClean="0"/>
              <a:t>возрастных </a:t>
            </a:r>
            <a:r>
              <a:rPr lang="ru-RU" sz="2000" i="1" dirty="0"/>
              <a:t>нормативов развития, определение структуры и наполнения содержания </a:t>
            </a:r>
            <a:r>
              <a:rPr lang="ru-RU" sz="2000" i="1" dirty="0" smtClean="0"/>
              <a:t>образовательной деятельности </a:t>
            </a:r>
            <a:r>
              <a:rPr lang="ru-RU" sz="2000" i="1" dirty="0"/>
              <a:t>в соответствии с направлениями развития ребенка в пяти </a:t>
            </a:r>
            <a:r>
              <a:rPr lang="ru-RU" sz="2000" i="1" dirty="0" smtClean="0"/>
              <a:t>образовательных областях</a:t>
            </a:r>
            <a:r>
              <a:rPr lang="ru-RU" sz="2000" i="1" dirty="0"/>
              <a:t>. </a:t>
            </a:r>
            <a:r>
              <a:rPr lang="ru-RU" sz="2000" dirty="0"/>
              <a:t>Образовательные области, </a:t>
            </a:r>
            <a:r>
              <a:rPr lang="ru-RU" sz="2000" dirty="0" smtClean="0"/>
              <a:t>содержание образовательной </a:t>
            </a:r>
            <a:r>
              <a:rPr lang="ru-RU" sz="2000" dirty="0"/>
              <a:t>деятельности, равно как </a:t>
            </a:r>
            <a:r>
              <a:rPr lang="ru-RU" sz="2000" dirty="0" smtClean="0"/>
              <a:t>и организация </a:t>
            </a:r>
            <a:r>
              <a:rPr lang="ru-RU" sz="2000" dirty="0"/>
              <a:t>образовательной среды, в том числе предметно-пространственная и </a:t>
            </a:r>
            <a:r>
              <a:rPr lang="ru-RU" sz="2000" dirty="0" smtClean="0"/>
              <a:t>развивающая образовательная </a:t>
            </a:r>
            <a:r>
              <a:rPr lang="ru-RU" sz="2000" dirty="0"/>
              <a:t>среда, </a:t>
            </a:r>
            <a:r>
              <a:rPr lang="ru-RU" sz="2000" i="1" dirty="0"/>
              <a:t>выступают в качестве модулей, из которых создается </a:t>
            </a:r>
            <a:r>
              <a:rPr lang="ru-RU" sz="2000" i="1" dirty="0" smtClean="0"/>
              <a:t>основная общеобразовательная </a:t>
            </a:r>
            <a:r>
              <a:rPr lang="ru-RU" sz="2000" i="1" dirty="0"/>
              <a:t>программа Организации</a:t>
            </a:r>
            <a:r>
              <a:rPr lang="ru-RU" sz="2000" dirty="0"/>
              <a:t>. Модульный характер </a:t>
            </a:r>
            <a:r>
              <a:rPr lang="ru-RU" sz="2000" dirty="0" smtClean="0"/>
              <a:t>представления содержания </a:t>
            </a:r>
            <a:r>
              <a:rPr lang="ru-RU" sz="2000" dirty="0"/>
              <a:t>Программы позволяет конструировать основную образовательную </a:t>
            </a:r>
            <a:r>
              <a:rPr lang="ru-RU" sz="2000" dirty="0" smtClean="0"/>
              <a:t>программу дошкольной </a:t>
            </a:r>
            <a:r>
              <a:rPr lang="ru-RU" sz="2000" dirty="0"/>
              <a:t>образовательной организации на материалах широкого спектра </a:t>
            </a:r>
            <a:r>
              <a:rPr lang="ru-RU" sz="2000" dirty="0" smtClean="0"/>
              <a:t>имеющихся образовательных программ дошкольного </a:t>
            </a:r>
            <a:r>
              <a:rPr lang="ru-RU" sz="2000" dirty="0"/>
              <a:t>образования</a:t>
            </a:r>
            <a:r>
              <a:rPr lang="ru-RU" dirty="0"/>
              <a:t>.</a:t>
            </a:r>
            <a:endParaRPr lang="ru-RU" dirty="0" smtClean="0"/>
          </a:p>
          <a:p>
            <a:pPr marL="82550" indent="0">
              <a:buNone/>
            </a:pPr>
            <a:endParaRPr lang="ru-RU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435100" y="228919"/>
            <a:ext cx="7499350" cy="4571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4746" y="474345"/>
            <a:ext cx="70567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alibri" pitchFamily="34" charset="0"/>
              </a:rPr>
              <a:t>Рамочный характер </a:t>
            </a:r>
            <a:r>
              <a:rPr lang="ru-RU" sz="2400" dirty="0">
                <a:latin typeface="Calibri" pitchFamily="34" charset="0"/>
              </a:rPr>
              <a:t>примерной Программы раскрывается через представление </a:t>
            </a:r>
            <a:endParaRPr lang="ru-RU" sz="2400" dirty="0" smtClean="0">
              <a:latin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Calibri" pitchFamily="34" charset="0"/>
              </a:rPr>
              <a:t>общей </a:t>
            </a:r>
            <a:r>
              <a:rPr lang="ru-RU" sz="2400" dirty="0">
                <a:latin typeface="Calibri" pitchFamily="34" charset="0"/>
              </a:rPr>
              <a:t>модели образовательного процесса в дошкольных образовательных организациях, возрастных нормативов развития, </a:t>
            </a:r>
            <a:endParaRPr lang="ru-RU" sz="2400" dirty="0" smtClean="0">
              <a:latin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Calibri" pitchFamily="34" charset="0"/>
              </a:rPr>
              <a:t>определение </a:t>
            </a:r>
            <a:r>
              <a:rPr lang="ru-RU" sz="2400" dirty="0">
                <a:latin typeface="Calibri" pitchFamily="34" charset="0"/>
              </a:rPr>
              <a:t>структуры и наполнения содержания образовательной деятельности в соответствии с направлениями развития ребенка в пяти образовательных областях. </a:t>
            </a:r>
            <a:endParaRPr lang="ru-RU" sz="2400" dirty="0" smtClean="0">
              <a:latin typeface="Calibri" pitchFamily="34" charset="0"/>
            </a:endParaRPr>
          </a:p>
          <a:p>
            <a:r>
              <a:rPr lang="ru-RU" sz="2400" b="1" dirty="0" smtClean="0">
                <a:latin typeface="Calibri" pitchFamily="34" charset="0"/>
              </a:rPr>
              <a:t>Образовательные </a:t>
            </a:r>
            <a:r>
              <a:rPr lang="ru-RU" sz="2400" b="1" dirty="0">
                <a:latin typeface="Calibri" pitchFamily="34" charset="0"/>
              </a:rPr>
              <a:t>области, содержание образовательной деятельности, равно как и организация образовательной среды, в том числе предметно-пространственная и развивающая образовательная среда,</a:t>
            </a:r>
            <a:r>
              <a:rPr lang="ru-RU" sz="2400" dirty="0">
                <a:latin typeface="Calibri" pitchFamily="34" charset="0"/>
              </a:rPr>
              <a:t> выступают в качестве </a:t>
            </a:r>
            <a:r>
              <a:rPr lang="ru-RU" sz="2400" b="1" dirty="0">
                <a:latin typeface="Calibri" pitchFamily="34" charset="0"/>
              </a:rPr>
              <a:t>модулей</a:t>
            </a:r>
            <a:r>
              <a:rPr lang="ru-RU" sz="2400" dirty="0">
                <a:latin typeface="Calibri" pitchFamily="34" charset="0"/>
              </a:rPr>
              <a:t>, из которых создается основная общеобразовательная программа Организации.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5801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-1187648"/>
            <a:ext cx="7776864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just"/>
            <a:r>
              <a:rPr lang="ru-RU" sz="2200" dirty="0" smtClean="0">
                <a:latin typeface="Calibri" pitchFamily="34" charset="0"/>
              </a:rPr>
              <a:t>Данная </a:t>
            </a:r>
            <a:r>
              <a:rPr lang="ru-RU" sz="2200" dirty="0">
                <a:latin typeface="Calibri" pitchFamily="34" charset="0"/>
              </a:rPr>
              <a:t>Программа опирается на </a:t>
            </a:r>
            <a:r>
              <a:rPr lang="ru-RU" sz="2200" b="1" dirty="0">
                <a:latin typeface="Calibri" pitchFamily="34" charset="0"/>
              </a:rPr>
              <a:t>междисциплинарные исследования природы детства </a:t>
            </a:r>
            <a:r>
              <a:rPr lang="ru-RU" sz="2200" b="1" dirty="0" smtClean="0">
                <a:latin typeface="Calibri" pitchFamily="34" charset="0"/>
              </a:rPr>
              <a:t>как особого </a:t>
            </a:r>
            <a:r>
              <a:rPr lang="ru-RU" sz="2200" b="1" dirty="0">
                <a:latin typeface="Calibri" pitchFamily="34" charset="0"/>
              </a:rPr>
              <a:t>культурно-исторического феномена в развитии человечества, на </a:t>
            </a:r>
            <a:r>
              <a:rPr lang="ru-RU" sz="2200" b="1" dirty="0" smtClean="0">
                <a:latin typeface="Calibri" pitchFamily="34" charset="0"/>
              </a:rPr>
              <a:t>историко-эволюционный </a:t>
            </a:r>
            <a:r>
              <a:rPr lang="ru-RU" sz="2200" b="1" dirty="0">
                <a:latin typeface="Calibri" pitchFamily="34" charset="0"/>
              </a:rPr>
              <a:t>подход к развитию личности в природе и обществе, культурно-</a:t>
            </a:r>
            <a:r>
              <a:rPr lang="ru-RU" sz="2200" b="1" dirty="0" err="1">
                <a:latin typeface="Calibri" pitchFamily="34" charset="0"/>
              </a:rPr>
              <a:t>деятельностную</a:t>
            </a:r>
            <a:endParaRPr lang="ru-RU" sz="2200" b="1" dirty="0">
              <a:latin typeface="Calibri" pitchFamily="34" charset="0"/>
            </a:endParaRPr>
          </a:p>
          <a:p>
            <a:pPr algn="just"/>
            <a:r>
              <a:rPr lang="ru-RU" sz="2200" b="1" dirty="0">
                <a:latin typeface="Calibri" pitchFamily="34" charset="0"/>
              </a:rPr>
              <a:t>психологию социализации ребенка, педагогическую антропологию, педагогику достоинства </a:t>
            </a:r>
            <a:r>
              <a:rPr lang="ru-RU" sz="2200" b="1" dirty="0" smtClean="0">
                <a:latin typeface="Calibri" pitchFamily="34" charset="0"/>
              </a:rPr>
              <a:t>и педагогику </a:t>
            </a:r>
            <a:r>
              <a:rPr lang="ru-RU" sz="2200" b="1" dirty="0">
                <a:latin typeface="Calibri" pitchFamily="34" charset="0"/>
              </a:rPr>
              <a:t>сотрудничества.</a:t>
            </a:r>
          </a:p>
          <a:p>
            <a:r>
              <a:rPr lang="ru-RU" sz="2200" dirty="0">
                <a:latin typeface="Calibri" pitchFamily="34" charset="0"/>
              </a:rPr>
              <a:t>Согласно историко-эволюционному, культурно-</a:t>
            </a:r>
            <a:r>
              <a:rPr lang="ru-RU" sz="2200" dirty="0" err="1">
                <a:latin typeface="Calibri" pitchFamily="34" charset="0"/>
              </a:rPr>
              <a:t>деятельностному</a:t>
            </a:r>
            <a:r>
              <a:rPr lang="ru-RU" sz="2200" dirty="0">
                <a:latin typeface="Calibri" pitchFamily="34" charset="0"/>
              </a:rPr>
              <a:t> подходам к </a:t>
            </a:r>
            <a:r>
              <a:rPr lang="ru-RU" sz="2200" dirty="0" smtClean="0">
                <a:latin typeface="Calibri" pitchFamily="34" charset="0"/>
              </a:rPr>
              <a:t>развитию ребенка </a:t>
            </a:r>
            <a:r>
              <a:rPr lang="ru-RU" sz="2200" dirty="0">
                <a:latin typeface="Calibri" pitchFamily="34" charset="0"/>
              </a:rPr>
              <a:t>накопленные в опыте предыдущих поколений знания не просто передаются </a:t>
            </a:r>
            <a:r>
              <a:rPr lang="ru-RU" sz="2200" dirty="0" smtClean="0">
                <a:latin typeface="Calibri" pitchFamily="34" charset="0"/>
              </a:rPr>
              <a:t>напрямую от </a:t>
            </a:r>
            <a:r>
              <a:rPr lang="ru-RU" sz="2200" dirty="0">
                <a:latin typeface="Calibri" pitchFamily="34" charset="0"/>
              </a:rPr>
              <a:t>взрослого к ребенку; ребенок сам активно приобретает собственный опыт, </a:t>
            </a:r>
            <a:r>
              <a:rPr lang="ru-RU" sz="2200" dirty="0" smtClean="0">
                <a:latin typeface="Calibri" pitchFamily="34" charset="0"/>
              </a:rPr>
              <a:t>творчески созидает собственные </a:t>
            </a:r>
            <a:r>
              <a:rPr lang="ru-RU" sz="2200" dirty="0">
                <a:latin typeface="Calibri" pitchFamily="34" charset="0"/>
              </a:rPr>
              <a:t>знания и смыслы, строит взаимодействия в </a:t>
            </a:r>
            <a:r>
              <a:rPr lang="ru-RU" sz="2200" dirty="0" smtClean="0">
                <a:latin typeface="Calibri" pitchFamily="34" charset="0"/>
              </a:rPr>
              <a:t>совместно-разделенной деятельности </a:t>
            </a:r>
            <a:r>
              <a:rPr lang="ru-RU" sz="2200" dirty="0">
                <a:latin typeface="Calibri" pitchFamily="34" charset="0"/>
              </a:rPr>
              <a:t>и в общении с другими детьми и взрослыми. </a:t>
            </a:r>
            <a:r>
              <a:rPr lang="ru-RU" sz="2200" b="1" dirty="0">
                <a:latin typeface="Calibri" pitchFamily="34" charset="0"/>
              </a:rPr>
              <a:t>Таким образом, знания и смыслы </a:t>
            </a:r>
            <a:r>
              <a:rPr lang="ru-RU" sz="2200" b="1" dirty="0" smtClean="0">
                <a:latin typeface="Calibri" pitchFamily="34" charset="0"/>
              </a:rPr>
              <a:t>не механически </a:t>
            </a:r>
            <a:r>
              <a:rPr lang="ru-RU" sz="2200" b="1" dirty="0">
                <a:latin typeface="Calibri" pitchFamily="34" charset="0"/>
              </a:rPr>
              <a:t>усваиваются, но активно создаются (конструируются) самим ребенком в </a:t>
            </a:r>
            <a:r>
              <a:rPr lang="ru-RU" sz="2200" b="1" dirty="0" smtClean="0">
                <a:latin typeface="Calibri" pitchFamily="34" charset="0"/>
              </a:rPr>
              <a:t>процессе взаимодействия </a:t>
            </a:r>
            <a:r>
              <a:rPr lang="ru-RU" sz="2200" b="1" dirty="0">
                <a:latin typeface="Calibri" pitchFamily="34" charset="0"/>
              </a:rPr>
              <a:t>и диалога с природным и социальным миром.</a:t>
            </a:r>
            <a:endParaRPr lang="ru-RU" sz="2200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274638"/>
            <a:ext cx="7891462" cy="27404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-2157144"/>
            <a:ext cx="7704856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2400" dirty="0" smtClean="0">
                <a:latin typeface="Calibri" pitchFamily="34" charset="0"/>
              </a:rPr>
              <a:t>Программа </a:t>
            </a:r>
            <a:r>
              <a:rPr lang="ru-RU" sz="2400" dirty="0">
                <a:latin typeface="Calibri" pitchFamily="34" charset="0"/>
              </a:rPr>
              <a:t>направлена на </a:t>
            </a:r>
            <a:r>
              <a:rPr lang="ru-RU" sz="2400" b="1" dirty="0">
                <a:latin typeface="Calibri" pitchFamily="34" charset="0"/>
              </a:rPr>
              <a:t>создание социальной ситуации развития </a:t>
            </a:r>
            <a:r>
              <a:rPr lang="ru-RU" sz="2400" b="1" dirty="0" smtClean="0">
                <a:latin typeface="Calibri" pitchFamily="34" charset="0"/>
              </a:rPr>
              <a:t>дошкольников, социальных </a:t>
            </a:r>
            <a:r>
              <a:rPr lang="ru-RU" sz="2400" b="1" dirty="0">
                <a:latin typeface="Calibri" pitchFamily="34" charset="0"/>
              </a:rPr>
              <a:t>и материальных условий, открывающих возможности позитивной </a:t>
            </a:r>
            <a:r>
              <a:rPr lang="ru-RU" sz="2400" b="1" dirty="0" smtClean="0">
                <a:latin typeface="Calibri" pitchFamily="34" charset="0"/>
              </a:rPr>
              <a:t>социализации ребенка</a:t>
            </a:r>
            <a:r>
              <a:rPr lang="ru-RU" sz="2400" b="1" dirty="0">
                <a:latin typeface="Calibri" pitchFamily="34" charset="0"/>
              </a:rPr>
              <a:t>, формирования у него доверия к миру, к людям и к себе, его личностного </a:t>
            </a:r>
            <a:r>
              <a:rPr lang="ru-RU" sz="2400" b="1" dirty="0" smtClean="0">
                <a:latin typeface="Calibri" pitchFamily="34" charset="0"/>
              </a:rPr>
              <a:t>и познавательного </a:t>
            </a:r>
            <a:r>
              <a:rPr lang="ru-RU" sz="2400" b="1" dirty="0">
                <a:latin typeface="Calibri" pitchFamily="34" charset="0"/>
              </a:rPr>
              <a:t>развития, развития инициативы и творческих способностей </a:t>
            </a:r>
            <a:r>
              <a:rPr lang="ru-RU" sz="2400" b="1" dirty="0" smtClean="0">
                <a:latin typeface="Calibri" pitchFamily="34" charset="0"/>
              </a:rPr>
              <a:t>посредством </a:t>
            </a:r>
            <a:r>
              <a:rPr lang="ru-RU" sz="2400" b="1" dirty="0" err="1" smtClean="0">
                <a:latin typeface="Calibri" pitchFamily="34" charset="0"/>
              </a:rPr>
              <a:t>культуросообразных</a:t>
            </a:r>
            <a:r>
              <a:rPr lang="ru-RU" sz="2400" b="1" dirty="0" smtClean="0">
                <a:latin typeface="Calibri" pitchFamily="34" charset="0"/>
              </a:rPr>
              <a:t> </a:t>
            </a:r>
            <a:r>
              <a:rPr lang="ru-RU" sz="2400" b="1" dirty="0">
                <a:latin typeface="Calibri" pitchFamily="34" charset="0"/>
              </a:rPr>
              <a:t>и </a:t>
            </a:r>
            <a:r>
              <a:rPr lang="ru-RU" sz="2400" b="1" dirty="0" err="1">
                <a:latin typeface="Calibri" pitchFamily="34" charset="0"/>
              </a:rPr>
              <a:t>возрастосообразных</a:t>
            </a:r>
            <a:r>
              <a:rPr lang="ru-RU" sz="2400" b="1" dirty="0">
                <a:latin typeface="Calibri" pitchFamily="34" charset="0"/>
              </a:rPr>
              <a:t> видов деятельности в сотрудничестве со </a:t>
            </a:r>
            <a:r>
              <a:rPr lang="ru-RU" sz="2400" b="1" dirty="0" smtClean="0">
                <a:latin typeface="Calibri" pitchFamily="34" charset="0"/>
              </a:rPr>
              <a:t>взрослыми и </a:t>
            </a:r>
            <a:r>
              <a:rPr lang="ru-RU" sz="2400" b="1" dirty="0">
                <a:latin typeface="Calibri" pitchFamily="34" charset="0"/>
              </a:rPr>
              <a:t>другими детьми, а также на обеспечение здоровья и безопасности детей.</a:t>
            </a:r>
          </a:p>
          <a:p>
            <a:r>
              <a:rPr lang="ru-RU" sz="2400" dirty="0">
                <a:latin typeface="Calibri" pitchFamily="34" charset="0"/>
              </a:rPr>
              <a:t>Социальная ситуация развития определяется местом ребенка в обществе; </a:t>
            </a:r>
            <a:r>
              <a:rPr lang="ru-RU" sz="2400" dirty="0" smtClean="0">
                <a:latin typeface="Calibri" pitchFamily="34" charset="0"/>
              </a:rPr>
              <a:t>общественными требованиями </a:t>
            </a:r>
            <a:r>
              <a:rPr lang="ru-RU" sz="2400" dirty="0">
                <a:latin typeface="Calibri" pitchFamily="34" charset="0"/>
              </a:rPr>
              <a:t>и ожиданиями относительно возрастных норм поведения </a:t>
            </a:r>
            <a:r>
              <a:rPr lang="ru-RU" sz="2400" dirty="0" smtClean="0">
                <a:latin typeface="Calibri" pitchFamily="34" charset="0"/>
              </a:rPr>
              <a:t>детей, соответствующими </a:t>
            </a:r>
            <a:r>
              <a:rPr lang="ru-RU" sz="2400" dirty="0">
                <a:latin typeface="Calibri" pitchFamily="34" charset="0"/>
              </a:rPr>
              <a:t>исторически сложившемуся образу детства; интересами самого </a:t>
            </a:r>
            <a:r>
              <a:rPr lang="ru-RU" sz="2400" dirty="0" smtClean="0">
                <a:latin typeface="Calibri" pitchFamily="34" charset="0"/>
              </a:rPr>
              <a:t>ребенка, характером </a:t>
            </a:r>
            <a:r>
              <a:rPr lang="ru-RU" sz="2400" dirty="0">
                <a:latin typeface="Calibri" pitchFamily="34" charset="0"/>
              </a:rPr>
              <a:t>и содержанием его активности</a:t>
            </a:r>
            <a:r>
              <a:rPr lang="ru-RU" sz="2400" dirty="0" smtClean="0">
                <a:latin typeface="Calibri" pitchFamily="34" charset="0"/>
              </a:rPr>
              <a:t>.</a:t>
            </a:r>
            <a:endParaRPr lang="ru-RU" sz="2400" dirty="0"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2023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-495151"/>
            <a:ext cx="763284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2400" dirty="0" smtClean="0">
                <a:latin typeface="Calibri" pitchFamily="34" charset="0"/>
              </a:rPr>
              <a:t>На </a:t>
            </a:r>
            <a:r>
              <a:rPr lang="ru-RU" sz="2400" dirty="0">
                <a:latin typeface="Calibri" pitchFamily="34" charset="0"/>
              </a:rPr>
              <a:t>основе Программы на разных возрастных этапах развития и </a:t>
            </a:r>
            <a:r>
              <a:rPr lang="ru-RU" sz="2400" dirty="0" smtClean="0">
                <a:latin typeface="Calibri" pitchFamily="34" charset="0"/>
              </a:rPr>
              <a:t>социализации дошкольников </a:t>
            </a:r>
            <a:r>
              <a:rPr lang="ru-RU" sz="2400" dirty="0">
                <a:latin typeface="Calibri" pitchFamily="34" charset="0"/>
              </a:rPr>
              <a:t>конструируется </a:t>
            </a:r>
            <a:r>
              <a:rPr lang="ru-RU" sz="2400" b="1" dirty="0">
                <a:latin typeface="Calibri" pitchFamily="34" charset="0"/>
              </a:rPr>
              <a:t>мотивирующая образовательная среда.</a:t>
            </a:r>
          </a:p>
          <a:p>
            <a:r>
              <a:rPr lang="ru-RU" sz="2400" dirty="0" smtClean="0">
                <a:latin typeface="Calibri" pitchFamily="34" charset="0"/>
              </a:rPr>
              <a:t>Такая среда </a:t>
            </a:r>
            <a:r>
              <a:rPr lang="ru-RU" sz="2400" dirty="0">
                <a:latin typeface="Calibri" pitchFamily="34" charset="0"/>
              </a:rPr>
              <a:t>предоставляет </a:t>
            </a:r>
            <a:r>
              <a:rPr lang="ru-RU" sz="2400" b="1" dirty="0">
                <a:latin typeface="Calibri" pitchFamily="34" charset="0"/>
              </a:rPr>
              <a:t>систему условий развития </a:t>
            </a:r>
            <a:r>
              <a:rPr lang="ru-RU" sz="2400" b="1" dirty="0" smtClean="0">
                <a:latin typeface="Calibri" pitchFamily="34" charset="0"/>
              </a:rPr>
              <a:t>детей, включая </a:t>
            </a:r>
            <a:r>
              <a:rPr lang="ru-RU" sz="2400" b="1" dirty="0">
                <a:latin typeface="Calibri" pitchFamily="34" charset="0"/>
              </a:rPr>
              <a:t>пространственно-времен</a:t>
            </a:r>
            <a:r>
              <a:rPr lang="ru-RU" sz="2400" dirty="0">
                <a:latin typeface="Calibri" pitchFamily="34" charset="0"/>
              </a:rPr>
              <a:t>ные (гибкость и </a:t>
            </a:r>
            <a:r>
              <a:rPr lang="ru-RU" sz="2400" dirty="0" err="1">
                <a:latin typeface="Calibri" pitchFamily="34" charset="0"/>
              </a:rPr>
              <a:t>трансформируемость</a:t>
            </a:r>
            <a:r>
              <a:rPr lang="ru-RU" sz="2400" dirty="0">
                <a:latin typeface="Calibri" pitchFamily="34" charset="0"/>
              </a:rPr>
              <a:t> пространства и его</a:t>
            </a:r>
          </a:p>
          <a:p>
            <a:r>
              <a:rPr lang="ru-RU" sz="2400" dirty="0">
                <a:latin typeface="Calibri" pitchFamily="34" charset="0"/>
              </a:rPr>
              <a:t>предметного наполнения, гибкость планирования), </a:t>
            </a:r>
            <a:endParaRPr lang="ru-RU" sz="2400" dirty="0" smtClean="0">
              <a:latin typeface="Calibri" pitchFamily="34" charset="0"/>
            </a:endParaRPr>
          </a:p>
          <a:p>
            <a:r>
              <a:rPr lang="ru-RU" sz="2400" b="1" dirty="0" smtClean="0">
                <a:latin typeface="Calibri" pitchFamily="34" charset="0"/>
              </a:rPr>
              <a:t>социальные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>
                <a:latin typeface="Calibri" pitchFamily="34" charset="0"/>
              </a:rPr>
              <a:t>(формы сотрудничества и</a:t>
            </a:r>
          </a:p>
          <a:p>
            <a:r>
              <a:rPr lang="ru-RU" sz="2400" dirty="0">
                <a:latin typeface="Calibri" pitchFamily="34" charset="0"/>
              </a:rPr>
              <a:t>общения, ролевые и межличностные отношения всех участников образовательных отношений,</a:t>
            </a:r>
          </a:p>
          <a:p>
            <a:r>
              <a:rPr lang="ru-RU" sz="2400" dirty="0">
                <a:latin typeface="Calibri" pitchFamily="34" charset="0"/>
              </a:rPr>
              <a:t>включая педагогов, детей, родителей (законных представителей), администрацию), </a:t>
            </a:r>
            <a:endParaRPr lang="ru-RU" sz="2400" dirty="0" smtClean="0">
              <a:latin typeface="Calibri" pitchFamily="34" charset="0"/>
            </a:endParaRPr>
          </a:p>
          <a:p>
            <a:r>
              <a:rPr lang="ru-RU" sz="2400" b="1" dirty="0">
                <a:latin typeface="Calibri" pitchFamily="34" charset="0"/>
              </a:rPr>
              <a:t>у</a:t>
            </a:r>
            <a:r>
              <a:rPr lang="ru-RU" sz="2400" b="1" dirty="0" smtClean="0">
                <a:latin typeface="Calibri" pitchFamily="34" charset="0"/>
              </a:rPr>
              <a:t>словия детской </a:t>
            </a:r>
            <a:r>
              <a:rPr lang="ru-RU" sz="2400" b="1" dirty="0">
                <a:latin typeface="Calibri" pitchFamily="34" charset="0"/>
              </a:rPr>
              <a:t>активности </a:t>
            </a:r>
            <a:r>
              <a:rPr lang="ru-RU" sz="2400" dirty="0">
                <a:latin typeface="Calibri" pitchFamily="34" charset="0"/>
              </a:rPr>
              <a:t>(доступность и разнообразие видов деятельности, </a:t>
            </a:r>
            <a:r>
              <a:rPr lang="ru-RU" sz="2400" dirty="0" smtClean="0">
                <a:latin typeface="Calibri" pitchFamily="34" charset="0"/>
              </a:rPr>
              <a:t>соответствующих возрастно-психологическим </a:t>
            </a:r>
            <a:r>
              <a:rPr lang="ru-RU" sz="2400" dirty="0">
                <a:latin typeface="Calibri" pitchFamily="34" charset="0"/>
              </a:rPr>
              <a:t>особенностям дошкольников, задачам развития каждого ребенка),</a:t>
            </a:r>
          </a:p>
          <a:p>
            <a:r>
              <a:rPr lang="ru-RU" sz="2400" b="1" dirty="0">
                <a:latin typeface="Calibri" pitchFamily="34" charset="0"/>
              </a:rPr>
              <a:t>материально-технические и другие условия образовательной деятельности</a:t>
            </a:r>
            <a:r>
              <a:rPr lang="ru-RU" sz="2400" dirty="0">
                <a:latin typeface="Calibri" pitchFamily="34" charset="0"/>
              </a:rPr>
              <a:t>.</a:t>
            </a:r>
            <a:endParaRPr lang="ru-RU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104985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-1741646"/>
            <a:ext cx="7704856" cy="880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2000" dirty="0" smtClean="0">
                <a:latin typeface="Calibri" pitchFamily="34" charset="0"/>
              </a:rPr>
              <a:t>Программа </a:t>
            </a:r>
            <a:r>
              <a:rPr lang="ru-RU" sz="2000" dirty="0">
                <a:latin typeface="Calibri" pitchFamily="34" charset="0"/>
              </a:rPr>
              <a:t>определяет </a:t>
            </a:r>
            <a:r>
              <a:rPr lang="ru-RU" sz="2000" b="1" dirty="0">
                <a:latin typeface="Calibri" pitchFamily="34" charset="0"/>
              </a:rPr>
              <a:t>примерное содержание образовательных областей с </a:t>
            </a:r>
            <a:r>
              <a:rPr lang="ru-RU" sz="2000" b="1" dirty="0" smtClean="0">
                <a:latin typeface="Calibri" pitchFamily="34" charset="0"/>
              </a:rPr>
              <a:t>учетом возрастных </a:t>
            </a:r>
            <a:r>
              <a:rPr lang="ru-RU" sz="2000" b="1" dirty="0">
                <a:latin typeface="Calibri" pitchFamily="34" charset="0"/>
              </a:rPr>
              <a:t>и индивидуальных особенностей детей в различных видах деятельности,</a:t>
            </a:r>
            <a:r>
              <a:rPr lang="ru-RU" sz="2000" dirty="0">
                <a:latin typeface="Calibri" pitchFamily="34" charset="0"/>
              </a:rPr>
              <a:t> таких как:</a:t>
            </a:r>
          </a:p>
          <a:p>
            <a:r>
              <a:rPr lang="ru-RU" sz="2000" b="1" dirty="0">
                <a:latin typeface="Calibri" pitchFamily="34" charset="0"/>
              </a:rPr>
              <a:t>– игровая </a:t>
            </a:r>
            <a:r>
              <a:rPr lang="ru-RU" sz="2000" dirty="0">
                <a:latin typeface="Calibri" pitchFamily="34" charset="0"/>
              </a:rPr>
              <a:t>(сюжетно-ролевая игра, игра с правилами и другие виды игры),</a:t>
            </a:r>
          </a:p>
          <a:p>
            <a:r>
              <a:rPr lang="ru-RU" sz="2000" dirty="0">
                <a:latin typeface="Calibri" pitchFamily="34" charset="0"/>
              </a:rPr>
              <a:t>– </a:t>
            </a:r>
            <a:r>
              <a:rPr lang="ru-RU" sz="2000" b="1" dirty="0">
                <a:latin typeface="Calibri" pitchFamily="34" charset="0"/>
              </a:rPr>
              <a:t>коммуникативная </a:t>
            </a:r>
            <a:r>
              <a:rPr lang="ru-RU" sz="2000" dirty="0">
                <a:latin typeface="Calibri" pitchFamily="34" charset="0"/>
              </a:rPr>
              <a:t>(общение и взаимодействие со взрослыми и другими детьми),</a:t>
            </a:r>
          </a:p>
          <a:p>
            <a:r>
              <a:rPr lang="ru-RU" sz="2000" dirty="0">
                <a:latin typeface="Calibri" pitchFamily="34" charset="0"/>
              </a:rPr>
              <a:t>– </a:t>
            </a:r>
            <a:r>
              <a:rPr lang="ru-RU" sz="2000" b="1" dirty="0">
                <a:latin typeface="Calibri" pitchFamily="34" charset="0"/>
              </a:rPr>
              <a:t>познавательно-исследовательская</a:t>
            </a:r>
            <a:r>
              <a:rPr lang="ru-RU" sz="2000" dirty="0">
                <a:latin typeface="Calibri" pitchFamily="34" charset="0"/>
              </a:rPr>
              <a:t> (исследование и познание природного и </a:t>
            </a:r>
            <a:r>
              <a:rPr lang="ru-RU" sz="2000" dirty="0" smtClean="0">
                <a:latin typeface="Calibri" pitchFamily="34" charset="0"/>
              </a:rPr>
              <a:t>социального миров </a:t>
            </a:r>
            <a:r>
              <a:rPr lang="ru-RU" sz="2000" dirty="0">
                <a:latin typeface="Calibri" pitchFamily="34" charset="0"/>
              </a:rPr>
              <a:t>в процессе наблюдения и взаимодействия с ними), </a:t>
            </a:r>
            <a:endParaRPr lang="ru-RU" sz="2000" dirty="0" smtClean="0">
              <a:latin typeface="Calibri" pitchFamily="34" charset="0"/>
            </a:endParaRPr>
          </a:p>
          <a:p>
            <a:r>
              <a:rPr lang="ru-RU" sz="2000" dirty="0" smtClean="0">
                <a:latin typeface="Calibri" pitchFamily="34" charset="0"/>
              </a:rPr>
              <a:t>а </a:t>
            </a:r>
            <a:r>
              <a:rPr lang="ru-RU" sz="2000" dirty="0">
                <a:latin typeface="Calibri" pitchFamily="34" charset="0"/>
              </a:rPr>
              <a:t>также такими </a:t>
            </a:r>
            <a:r>
              <a:rPr lang="ru-RU" sz="2000" b="1" dirty="0" smtClean="0">
                <a:latin typeface="Calibri" pitchFamily="34" charset="0"/>
              </a:rPr>
              <a:t>видами активности </a:t>
            </a:r>
            <a:r>
              <a:rPr lang="ru-RU" sz="2000" b="1" dirty="0">
                <a:latin typeface="Calibri" pitchFamily="34" charset="0"/>
              </a:rPr>
              <a:t>ребенка</a:t>
            </a:r>
            <a:r>
              <a:rPr lang="ru-RU" sz="2000" dirty="0">
                <a:latin typeface="Calibri" pitchFamily="34" charset="0"/>
              </a:rPr>
              <a:t>, как:</a:t>
            </a:r>
          </a:p>
          <a:p>
            <a:r>
              <a:rPr lang="ru-RU" sz="2000" dirty="0">
                <a:latin typeface="Calibri" pitchFamily="34" charset="0"/>
              </a:rPr>
              <a:t>– восприятие художественной литературы и фольклора,</a:t>
            </a:r>
          </a:p>
          <a:p>
            <a:r>
              <a:rPr lang="ru-RU" sz="2000" dirty="0">
                <a:latin typeface="Calibri" pitchFamily="34" charset="0"/>
              </a:rPr>
              <a:t>– самообслуживание и элементарный бытовой труд (в помещении и на улице),</a:t>
            </a:r>
          </a:p>
          <a:p>
            <a:r>
              <a:rPr lang="ru-RU" sz="2000" dirty="0">
                <a:latin typeface="Calibri" pitchFamily="34" charset="0"/>
              </a:rPr>
              <a:t>– конструирование из разного материала, включая конструкторы, модули, </a:t>
            </a:r>
            <a:r>
              <a:rPr lang="ru-RU" sz="2000" dirty="0" smtClean="0">
                <a:latin typeface="Calibri" pitchFamily="34" charset="0"/>
              </a:rPr>
              <a:t>бумагу, природный </a:t>
            </a:r>
            <a:r>
              <a:rPr lang="ru-RU" sz="2000" dirty="0">
                <a:latin typeface="Calibri" pitchFamily="34" charset="0"/>
              </a:rPr>
              <a:t>и иной материал,</a:t>
            </a:r>
          </a:p>
          <a:p>
            <a:r>
              <a:rPr lang="ru-RU" sz="2000" dirty="0">
                <a:latin typeface="Calibri" pitchFamily="34" charset="0"/>
              </a:rPr>
              <a:t>– изобразительная (рисование, лепка, аппликация),</a:t>
            </a:r>
          </a:p>
          <a:p>
            <a:r>
              <a:rPr lang="ru-RU" sz="2000" dirty="0">
                <a:latin typeface="Calibri" pitchFamily="34" charset="0"/>
              </a:rPr>
              <a:t>– музыкальная (восприятие и понимание смысла музыкальных произведений, </a:t>
            </a:r>
            <a:r>
              <a:rPr lang="ru-RU" sz="2000" dirty="0" smtClean="0">
                <a:latin typeface="Calibri" pitchFamily="34" charset="0"/>
              </a:rPr>
              <a:t>пение, музыкально-ритмические </a:t>
            </a:r>
            <a:r>
              <a:rPr lang="ru-RU" sz="2000" dirty="0">
                <a:latin typeface="Calibri" pitchFamily="34" charset="0"/>
              </a:rPr>
              <a:t>движения, игры на детских музыкальных инструментах),</a:t>
            </a:r>
          </a:p>
          <a:p>
            <a:r>
              <a:rPr lang="ru-RU" sz="2000" dirty="0">
                <a:latin typeface="Calibri" pitchFamily="34" charset="0"/>
              </a:rPr>
              <a:t>– двигательная (овладение основными движениями) формы активности ребенка.</a:t>
            </a:r>
            <a:endParaRPr lang="ru-RU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326089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517</TotalTime>
  <Words>1116</Words>
  <Application>Microsoft Office PowerPoint</Application>
  <PresentationFormat>Экран (4:3)</PresentationFormat>
  <Paragraphs>136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Солнцестояние</vt:lpstr>
      <vt:lpstr>         Примерная основная образовательная программа Дошкольного Образования   ОДОБРЕНА решением федерального учебно- методического объединения по общему образованию (протокол от 20 мая 2015 г. № 2/15)</vt:lpstr>
      <vt:lpstr>ПООП разработана </vt:lpstr>
      <vt:lpstr>Презентация PowerPoint</vt:lpstr>
      <vt:lpstr> </vt:lpstr>
      <vt:lpstr> </vt:lpstr>
      <vt:lpstr> </vt:lpstr>
      <vt:lpstr> 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Принципы и подходы к формированию Программы</vt:lpstr>
      <vt:lpstr>Принципы</vt:lpstr>
      <vt:lpstr>Планируемые результаты</vt:lpstr>
      <vt:lpstr>Система мониторинга динамики развития детей, динамики их образовательных достижений через:</vt:lpstr>
      <vt:lpstr>Презентация PowerPoint</vt:lpstr>
      <vt:lpstr>Презентация PowerPoint</vt:lpstr>
      <vt:lpstr>Взаимодействие педагогического коллектива  с семьями дошкольников</vt:lpstr>
      <vt:lpstr>Планирование образовательной деятельности</vt:lpstr>
      <vt:lpstr>Презентация PowerPoint</vt:lpstr>
      <vt:lpstr>Режим дня и распорядок</vt:lpstr>
      <vt:lpstr>До новых  встреч!  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деятельность в детском саду  в соответствии с федеральными государственными требованиями</dc:title>
  <dc:creator>Наташенька</dc:creator>
  <cp:lastModifiedBy>дети</cp:lastModifiedBy>
  <cp:revision>55</cp:revision>
  <dcterms:created xsi:type="dcterms:W3CDTF">2011-08-29T17:15:58Z</dcterms:created>
  <dcterms:modified xsi:type="dcterms:W3CDTF">2015-08-26T17:21:20Z</dcterms:modified>
</cp:coreProperties>
</file>