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5" r:id="rId5"/>
    <p:sldId id="271" r:id="rId6"/>
    <p:sldId id="272" r:id="rId7"/>
    <p:sldId id="273" r:id="rId8"/>
    <p:sldId id="274" r:id="rId9"/>
    <p:sldId id="265" r:id="rId10"/>
    <p:sldId id="266" r:id="rId11"/>
    <p:sldId id="270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4638">
            <a:off x="1485284" y="-674762"/>
            <a:ext cx="6017409" cy="4746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80" y="2420888"/>
            <a:ext cx="842047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4581128"/>
            <a:ext cx="4260148" cy="122413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9109">
            <a:off x="3520" y="4605193"/>
            <a:ext cx="2604461" cy="198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32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6400-DF67-40DD-A884-FD9B9CF8ACCE}" type="datetimeFigureOut">
              <a:rPr lang="ru-RU" smtClean="0"/>
              <a:pPr/>
              <a:t>15.05.2015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9FB-7FE3-44DE-8278-450EF16A720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84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6400-DF67-40DD-A884-FD9B9CF8ACCE}" type="datetimeFigureOut">
              <a:rPr lang="ru-RU" smtClean="0"/>
              <a:pPr/>
              <a:t>15.05.2015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9FB-7FE3-44DE-8278-450EF16A720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037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6400-DF67-40DD-A884-FD9B9CF8ACCE}" type="datetimeFigureOut">
              <a:rPr lang="ru-RU" smtClean="0"/>
              <a:pPr/>
              <a:t>15.05.2015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9FB-7FE3-44DE-8278-450EF16A720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729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6400-DF67-40DD-A884-FD9B9CF8ACCE}" type="datetimeFigureOut">
              <a:rPr lang="ru-RU" smtClean="0"/>
              <a:pPr/>
              <a:t>15.05.2015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9FB-7FE3-44DE-8278-450EF16A720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95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6400-DF67-40DD-A884-FD9B9CF8ACCE}" type="datetimeFigureOut">
              <a:rPr lang="ru-RU" smtClean="0"/>
              <a:pPr/>
              <a:t>15.05.2015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9FB-7FE3-44DE-8278-450EF16A720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732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6400-DF67-40DD-A884-FD9B9CF8ACCE}" type="datetimeFigureOut">
              <a:rPr lang="ru-RU" smtClean="0"/>
              <a:pPr/>
              <a:t>15.05.2015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9FB-7FE3-44DE-8278-450EF16A720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892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6400-DF67-40DD-A884-FD9B9CF8ACCE}" type="datetimeFigureOut">
              <a:rPr lang="ru-RU" smtClean="0"/>
              <a:pPr/>
              <a:t>15.05.2015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9FB-7FE3-44DE-8278-450EF16A720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951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6400-DF67-40DD-A884-FD9B9CF8ACCE}" type="datetimeFigureOut">
              <a:rPr lang="ru-RU" smtClean="0"/>
              <a:pPr/>
              <a:t>15.05.2015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9FB-7FE3-44DE-8278-450EF16A720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856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6400-DF67-40DD-A884-FD9B9CF8ACCE}" type="datetimeFigureOut">
              <a:rPr lang="ru-RU" smtClean="0"/>
              <a:pPr/>
              <a:t>15.05.2015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9FB-7FE3-44DE-8278-450EF16A720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365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6400-DF67-40DD-A884-FD9B9CF8ACCE}" type="datetimeFigureOut">
              <a:rPr lang="ru-RU" smtClean="0"/>
              <a:pPr/>
              <a:t>15.05.2015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9FB-7FE3-44DE-8278-450EF16A720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428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329" y="0"/>
            <a:ext cx="942033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CrisscrossEtching trans="100000" pressure="76"/>
                    </a14:imgEffect>
                    <a14:imgEffect>
                      <a14:sharpenSoften amount="-1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6932">
            <a:off x="5772611" y="4720050"/>
            <a:ext cx="3450496" cy="22083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День космонавтики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4"/>
            <a:endParaRPr lang="ru-RU" dirty="0" smtClean="0"/>
          </a:p>
          <a:p>
            <a:pPr lvl="4"/>
            <a:r>
              <a:rPr lang="ru-RU" dirty="0" smtClean="0"/>
              <a:t>       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Furore" pitchFamily="50" charset="0"/>
              </a:defRPr>
            </a:lvl1pPr>
          </a:lstStyle>
          <a:p>
            <a:fld id="{CFE96400-DF67-40DD-A884-FD9B9CF8ACCE}" type="datetimeFigureOut">
              <a:rPr lang="ru-RU" smtClean="0"/>
              <a:pPr/>
              <a:t>15.05.2015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Furore" pitchFamily="50" charset="0"/>
              </a:defRPr>
            </a:lvl1pPr>
          </a:lstStyle>
          <a:p>
            <a:r>
              <a:rPr lang="ru-RU" dirty="0" smtClean="0"/>
              <a:t>Верхний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Furore" pitchFamily="50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217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200" kern="1200" baseline="0">
          <a:solidFill>
            <a:schemeClr val="bg1"/>
          </a:solidFill>
          <a:latin typeface="Furore" pitchFamily="50" charset="0"/>
          <a:ea typeface="DFKai-SB" panose="03000509000000000000" pitchFamily="65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Furore" pitchFamily="50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Furore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Furore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Furore" pitchFamily="50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Furore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День космонавтики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12 апреля 1961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583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7555">
            <a:off x="4427984" y="3140968"/>
            <a:ext cx="4434136" cy="332560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8567">
            <a:off x="143793" y="649003"/>
            <a:ext cx="5190728" cy="3893046"/>
          </a:xfrm>
        </p:spPr>
      </p:pic>
    </p:spTree>
    <p:extLst>
      <p:ext uri="{BB962C8B-B14F-4D97-AF65-F5344CB8AC3E}">
        <p14:creationId xmlns:p14="http://schemas.microsoft.com/office/powerpoint/2010/main" val="203207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4400" i="1" dirty="0" smtClean="0">
                <a:latin typeface="+mn-lt"/>
              </a:rPr>
              <a:t>Вселенная (коллаж)</a:t>
            </a:r>
            <a:endParaRPr lang="ru-RU" sz="4400" i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7121764" cy="5341323"/>
          </a:xfrm>
        </p:spPr>
      </p:pic>
    </p:spTree>
    <p:extLst>
      <p:ext uri="{BB962C8B-B14F-4D97-AF65-F5344CB8AC3E}">
        <p14:creationId xmlns:p14="http://schemas.microsoft.com/office/powerpoint/2010/main" val="1095601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121"/>
            <a:ext cx="8229600" cy="1143000"/>
          </a:xfrm>
        </p:spPr>
        <p:txBody>
          <a:bodyPr/>
          <a:lstStyle/>
          <a:p>
            <a:r>
              <a:rPr lang="ru-RU" sz="4400" i="1" dirty="0" smtClean="0">
                <a:latin typeface="+mn-lt"/>
              </a:rPr>
              <a:t>Нашествие инопланетян</a:t>
            </a:r>
            <a:endParaRPr lang="ru-RU" sz="4400" i="1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"/>
          <a:stretch/>
        </p:blipFill>
        <p:spPr>
          <a:xfrm rot="399287">
            <a:off x="59686" y="1843736"/>
            <a:ext cx="5202382" cy="4180904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23"/>
          <a:stretch/>
        </p:blipFill>
        <p:spPr>
          <a:xfrm rot="4633745">
            <a:off x="6124412" y="2164620"/>
            <a:ext cx="2228381" cy="3028950"/>
          </a:xfrm>
        </p:spPr>
      </p:pic>
    </p:spTree>
    <p:extLst>
      <p:ext uri="{BB962C8B-B14F-4D97-AF65-F5344CB8AC3E}">
        <p14:creationId xmlns:p14="http://schemas.microsoft.com/office/powerpoint/2010/main" val="1263920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4400" i="1" dirty="0" smtClean="0">
                <a:latin typeface="+mn-lt"/>
              </a:rPr>
              <a:t>Лунатики</a:t>
            </a:r>
            <a:endParaRPr lang="ru-RU" sz="4400" i="1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7942059" cy="5400600"/>
          </a:xfrm>
        </p:spPr>
      </p:pic>
    </p:spTree>
    <p:extLst>
      <p:ext uri="{BB962C8B-B14F-4D97-AF65-F5344CB8AC3E}">
        <p14:creationId xmlns:p14="http://schemas.microsoft.com/office/powerpoint/2010/main" val="3185067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991" y="3573016"/>
            <a:ext cx="8496944" cy="1362075"/>
          </a:xfrm>
        </p:spPr>
        <p:txBody>
          <a:bodyPr/>
          <a:lstStyle/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3600" i="1" cap="none" dirty="0" smtClean="0">
                <a:latin typeface="Calibri"/>
                <a:ea typeface="Calibri"/>
                <a:cs typeface="Times New Roman"/>
              </a:rPr>
              <a:t>Проблема:</a:t>
            </a:r>
            <a:r>
              <a:rPr lang="ru-RU" sz="3200" i="1" cap="none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3200" b="0" i="1" cap="none" dirty="0" smtClean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Развивать </a:t>
            </a:r>
            <a:r>
              <a:rPr lang="ru-RU" sz="3200" b="0" i="1" cap="none" dirty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у ребенка представления об окружающем мире до глубин Вселенной, не зазубривая научные истины, а открывая их самому.</a:t>
            </a:r>
            <a:r>
              <a:rPr lang="ru-RU" sz="1800" b="0" i="1" cap="none" dirty="0">
                <a:solidFill>
                  <a:srgbClr val="C0504D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800" b="0" i="1" cap="none" dirty="0">
                <a:solidFill>
                  <a:srgbClr val="C0504D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</a:br>
            <a:r>
              <a:rPr lang="ru-RU" sz="2400" i="1" cap="none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i="1" cap="none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980728"/>
            <a:ext cx="8748464" cy="3024336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ru-RU" sz="3600" b="1" i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Актуальность:</a:t>
            </a:r>
            <a:r>
              <a:rPr lang="ru-RU" sz="3200" b="1" i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3200" i="1" dirty="0" smtClean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Обусловлена </a:t>
            </a:r>
            <a:r>
              <a:rPr lang="ru-RU" sz="3200" i="1" dirty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тем, что </a:t>
            </a:r>
            <a:r>
              <a:rPr lang="ru-RU" sz="3200" i="1" dirty="0" smtClean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космос - </a:t>
            </a:r>
            <a:r>
              <a:rPr lang="ru-RU" sz="3200" i="1" dirty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это обширная тема для исследовательской деятельности, вызывает интерес у дошкольников и дает возможность многосторонне развивать личность дошкольников</a:t>
            </a:r>
            <a:endParaRPr lang="ru-RU" sz="3200" i="1" dirty="0">
              <a:solidFill>
                <a:schemeClr val="bg1">
                  <a:lumMod val="75000"/>
                </a:schemeClr>
              </a:solidFill>
              <a:latin typeface="Calibri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ru-RU" sz="3200" b="1" i="1" dirty="0">
              <a:solidFill>
                <a:schemeClr val="bg1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45715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00608" y="2636912"/>
            <a:ext cx="10044608" cy="5229200"/>
          </a:xfrm>
        </p:spPr>
        <p:txBody>
          <a:bodyPr/>
          <a:lstStyle/>
          <a:p>
            <a:pPr marL="342900" lvl="0" indent="-342900" algn="ctr">
              <a:lnSpc>
                <a:spcPct val="115000"/>
              </a:lnSpc>
              <a:spcBef>
                <a:spcPts val="0"/>
              </a:spcBef>
            </a:pPr>
            <a:r>
              <a:rPr lang="ru-RU" sz="3600" i="1" cap="none" dirty="0" smtClean="0">
                <a:latin typeface="Calibri"/>
                <a:ea typeface="Calibri"/>
                <a:cs typeface="Times New Roman"/>
              </a:rPr>
              <a:t>Задачи: </a:t>
            </a:r>
            <a:r>
              <a:rPr lang="ru-RU" sz="2800" b="0" i="1" cap="none" dirty="0" smtClean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Сформировать </a:t>
            </a:r>
            <a:r>
              <a:rPr lang="ru-RU" sz="2800" b="0" i="1" cap="none" dirty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у детей понятие космос</a:t>
            </a:r>
            <a:br>
              <a:rPr lang="ru-RU" sz="2800" b="0" i="1" cap="none" dirty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ru-RU" sz="2800" b="0" i="1" cap="none" dirty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Познакомить с историей его освоения</a:t>
            </a:r>
            <a:br>
              <a:rPr lang="ru-RU" sz="2800" b="0" i="1" cap="none" dirty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ru-RU" sz="2800" b="0" i="1" cap="none" dirty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Расширить представления об окружающем мире Земли</a:t>
            </a:r>
            <a:br>
              <a:rPr lang="ru-RU" sz="2800" b="0" i="1" cap="none" dirty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ru-RU" sz="2800" b="0" i="1" cap="none" dirty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Воспитывать уважение и любовь к Земле, чувство гордости за историю своей планеты, достижения отечественных ученых, конструкторов, космонавтов</a:t>
            </a:r>
            <a:br>
              <a:rPr lang="ru-RU" sz="2800" b="0" i="1" cap="none" dirty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</a:br>
            <a:endParaRPr lang="ru-RU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764704"/>
            <a:ext cx="7772400" cy="1500187"/>
          </a:xfrm>
        </p:spPr>
        <p:txBody>
          <a:bodyPr/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3600" b="1" i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Цель</a:t>
            </a:r>
            <a:r>
              <a:rPr lang="ru-RU" sz="3600" b="1" i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:</a:t>
            </a:r>
            <a:r>
              <a:rPr lang="ru-RU" sz="3600" i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800" i="1" dirty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Развивать познавательные и интеллектуальные способности детей</a:t>
            </a:r>
            <a:endParaRPr lang="ru-RU" sz="2800" b="1" i="1" dirty="0">
              <a:solidFill>
                <a:schemeClr val="bg1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407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53" y="188639"/>
            <a:ext cx="8843727" cy="7430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400" b="1" i="1" dirty="0" smtClean="0">
                <a:solidFill>
                  <a:schemeClr val="bg1"/>
                </a:solidFill>
                <a:ea typeface="Calibri"/>
                <a:cs typeface="Times New Roman"/>
              </a:rPr>
              <a:t>Этапы </a:t>
            </a:r>
            <a:r>
              <a:rPr lang="ru-RU" sz="2400" b="1" i="1" dirty="0">
                <a:solidFill>
                  <a:schemeClr val="bg1"/>
                </a:solidFill>
                <a:ea typeface="Calibri"/>
                <a:cs typeface="Times New Roman"/>
              </a:rPr>
              <a:t>реализации проекта</a:t>
            </a:r>
            <a:endParaRPr lang="ru-RU" sz="24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sz="2800" b="1" i="1" dirty="0">
                <a:solidFill>
                  <a:schemeClr val="bg1">
                    <a:lumMod val="95000"/>
                  </a:schemeClr>
                </a:solidFill>
                <a:ea typeface="Calibri"/>
                <a:cs typeface="Times New Roman"/>
              </a:rPr>
              <a:t>I. 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ea typeface="Calibri"/>
                <a:cs typeface="Times New Roman"/>
              </a:rPr>
              <a:t>Подготовительный этап</a:t>
            </a:r>
            <a:endParaRPr lang="ru-RU" sz="2000" dirty="0">
              <a:solidFill>
                <a:schemeClr val="bg1">
                  <a:lumMod val="95000"/>
                </a:schemeClr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i="1" dirty="0">
                <a:solidFill>
                  <a:schemeClr val="bg1">
                    <a:lumMod val="75000"/>
                  </a:schemeClr>
                </a:solidFill>
                <a:ea typeface="Calibri"/>
                <a:cs typeface="Times New Roman"/>
              </a:rPr>
              <a:t>Подбор методического материала.</a:t>
            </a:r>
            <a:endParaRPr lang="ru-RU" sz="2000" dirty="0">
              <a:solidFill>
                <a:schemeClr val="bg1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i="1" dirty="0">
                <a:solidFill>
                  <a:schemeClr val="bg1">
                    <a:lumMod val="75000"/>
                  </a:schemeClr>
                </a:solidFill>
                <a:ea typeface="Calibri"/>
                <a:cs typeface="Times New Roman"/>
              </a:rPr>
              <a:t>Подбор материала для чтения детям, наглядно-иллюстративного         материала.</a:t>
            </a:r>
            <a:endParaRPr lang="ru-RU" sz="2000" dirty="0">
              <a:solidFill>
                <a:schemeClr val="bg1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i="1" dirty="0">
                <a:solidFill>
                  <a:schemeClr val="bg1">
                    <a:lumMod val="75000"/>
                  </a:schemeClr>
                </a:solidFill>
                <a:ea typeface="Calibri"/>
                <a:cs typeface="Times New Roman"/>
              </a:rPr>
              <a:t>Поиск необходимой информации в интернете.</a:t>
            </a:r>
            <a:endParaRPr lang="ru-RU" sz="2000" dirty="0">
              <a:solidFill>
                <a:schemeClr val="bg1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i="1" dirty="0">
                <a:solidFill>
                  <a:schemeClr val="bg1">
                    <a:lumMod val="75000"/>
                  </a:schemeClr>
                </a:solidFill>
                <a:ea typeface="Calibri"/>
                <a:cs typeface="Times New Roman"/>
              </a:rPr>
              <a:t>Подборка художественной литературы – рассказов</a:t>
            </a:r>
            <a:endParaRPr lang="ru-RU" sz="2000" dirty="0">
              <a:solidFill>
                <a:schemeClr val="bg1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000" i="1" dirty="0">
                <a:solidFill>
                  <a:schemeClr val="bg1">
                    <a:lumMod val="75000"/>
                  </a:schemeClr>
                </a:solidFill>
                <a:ea typeface="Calibri"/>
                <a:cs typeface="Times New Roman"/>
              </a:rPr>
              <a:t>Составление </a:t>
            </a:r>
            <a:r>
              <a:rPr lang="ru-RU" sz="2000" i="1" dirty="0" smtClean="0">
                <a:solidFill>
                  <a:schemeClr val="bg1">
                    <a:lumMod val="75000"/>
                  </a:schemeClr>
                </a:solidFill>
                <a:ea typeface="Calibri"/>
                <a:cs typeface="Times New Roman"/>
              </a:rPr>
              <a:t>бесед</a:t>
            </a:r>
          </a:p>
          <a:p>
            <a:pPr lvl="0">
              <a:lnSpc>
                <a:spcPct val="115000"/>
              </a:lnSpc>
            </a:pPr>
            <a:r>
              <a:rPr lang="ru-RU" sz="2000" b="1" i="1" dirty="0" smtClean="0">
                <a:solidFill>
                  <a:schemeClr val="bg1">
                    <a:lumMod val="75000"/>
                  </a:schemeClr>
                </a:solidFill>
                <a:ea typeface="Calibri"/>
                <a:cs typeface="Times New Roman"/>
              </a:rPr>
              <a:t>II</a:t>
            </a:r>
            <a:r>
              <a:rPr lang="ru-RU" sz="2000" b="1" i="1" dirty="0">
                <a:solidFill>
                  <a:schemeClr val="bg1">
                    <a:lumMod val="75000"/>
                  </a:schemeClr>
                </a:solidFill>
                <a:ea typeface="Calibri"/>
                <a:cs typeface="Times New Roman"/>
              </a:rPr>
              <a:t>. </a:t>
            </a:r>
            <a:r>
              <a:rPr lang="ru-RU" sz="2000" b="1" i="1" dirty="0" smtClean="0">
                <a:solidFill>
                  <a:schemeClr val="bg1">
                    <a:lumMod val="75000"/>
                  </a:schemeClr>
                </a:solidFill>
                <a:ea typeface="Calibri"/>
                <a:cs typeface="Times New Roman"/>
              </a:rPr>
              <a:t>Основной </a:t>
            </a:r>
            <a:r>
              <a:rPr lang="ru-RU" sz="2000" b="1" i="1" dirty="0">
                <a:solidFill>
                  <a:schemeClr val="bg1">
                    <a:lumMod val="75000"/>
                  </a:schemeClr>
                </a:solidFill>
                <a:ea typeface="Calibri"/>
                <a:cs typeface="Times New Roman"/>
              </a:rPr>
              <a:t>этап</a:t>
            </a:r>
            <a:endParaRPr lang="ru-RU" sz="2000" dirty="0">
              <a:solidFill>
                <a:schemeClr val="bg1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i="1" dirty="0">
                <a:solidFill>
                  <a:schemeClr val="bg1">
                    <a:lumMod val="75000"/>
                  </a:schemeClr>
                </a:solidFill>
                <a:ea typeface="Calibri"/>
                <a:cs typeface="Times New Roman"/>
              </a:rPr>
              <a:t>Проведение   бесед. Беседа – рассуждение «Что я могу увидеть в космосе!».</a:t>
            </a:r>
            <a:endParaRPr lang="ru-RU" sz="2000" dirty="0">
              <a:solidFill>
                <a:schemeClr val="bg1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i="1" dirty="0">
                <a:solidFill>
                  <a:schemeClr val="bg1">
                    <a:lumMod val="75000"/>
                  </a:schemeClr>
                </a:solidFill>
                <a:ea typeface="Calibri"/>
                <a:cs typeface="Times New Roman"/>
              </a:rPr>
              <a:t>Беседа – общение «Герои космоса!».</a:t>
            </a:r>
            <a:endParaRPr lang="ru-RU" sz="2000" dirty="0">
              <a:solidFill>
                <a:schemeClr val="bg1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i="1" dirty="0">
                <a:solidFill>
                  <a:schemeClr val="bg1">
                    <a:lumMod val="75000"/>
                  </a:schemeClr>
                </a:solidFill>
                <a:ea typeface="Calibri"/>
                <a:cs typeface="Times New Roman"/>
              </a:rPr>
              <a:t>Проведение соревнований «Подготовка космонавтов»</a:t>
            </a:r>
            <a:endParaRPr lang="ru-RU" sz="2000" dirty="0">
              <a:solidFill>
                <a:schemeClr val="bg1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000" i="1" dirty="0">
                <a:solidFill>
                  <a:schemeClr val="bg1">
                    <a:lumMod val="75000"/>
                  </a:schemeClr>
                </a:solidFill>
                <a:ea typeface="Calibri"/>
                <a:cs typeface="Times New Roman"/>
              </a:rPr>
              <a:t>Проведение занятий – рисование и лепка</a:t>
            </a:r>
            <a:endParaRPr lang="ru-RU" sz="2000" dirty="0">
              <a:solidFill>
                <a:schemeClr val="bg1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sz="2000" b="1" i="1" dirty="0">
                <a:solidFill>
                  <a:schemeClr val="bg1">
                    <a:lumMod val="75000"/>
                  </a:schemeClr>
                </a:solidFill>
                <a:ea typeface="Calibri"/>
                <a:cs typeface="Times New Roman"/>
              </a:rPr>
              <a:t>III. Заключительный этап</a:t>
            </a:r>
            <a:endParaRPr lang="ru-RU" sz="2000" dirty="0">
              <a:solidFill>
                <a:schemeClr val="bg1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i="1" dirty="0">
                <a:solidFill>
                  <a:schemeClr val="bg1">
                    <a:lumMod val="75000"/>
                  </a:schemeClr>
                </a:solidFill>
                <a:ea typeface="Calibri"/>
                <a:cs typeface="Times New Roman"/>
              </a:rPr>
              <a:t>Презентация проекта</a:t>
            </a:r>
            <a:endParaRPr lang="ru-RU" sz="2000" dirty="0">
              <a:solidFill>
                <a:schemeClr val="bg1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000" i="1" dirty="0">
                <a:solidFill>
                  <a:schemeClr val="bg1">
                    <a:lumMod val="75000"/>
                  </a:schemeClr>
                </a:solidFill>
                <a:ea typeface="Calibri"/>
                <a:cs typeface="Times New Roman"/>
              </a:rPr>
              <a:t>Организация выставки рисунков детей: «Разноцветный мир космоса!»</a:t>
            </a:r>
            <a:endParaRPr lang="ru-RU" sz="2000" dirty="0">
              <a:solidFill>
                <a:schemeClr val="bg1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70C0"/>
                </a:solidFill>
                <a:ea typeface="Calibri"/>
                <a:cs typeface="Times New Roman"/>
              </a:rPr>
              <a:t> </a:t>
            </a:r>
            <a:endParaRPr lang="ru-RU" dirty="0">
              <a:ea typeface="Calibri"/>
              <a:cs typeface="Times New Roman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/>
          <a:lstStyle/>
          <a:p>
            <a:r>
              <a:rPr lang="ru-RU" sz="4400" i="1" dirty="0" smtClean="0">
                <a:latin typeface="+mn-lt"/>
              </a:rPr>
              <a:t>Беседа общение «Герои в космосе»</a:t>
            </a:r>
            <a:endParaRPr lang="ru-RU" sz="4400" i="1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4746160" cy="321354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138451"/>
            <a:ext cx="4032448" cy="3216063"/>
          </a:xfrm>
        </p:spPr>
      </p:pic>
    </p:spTree>
    <p:extLst>
      <p:ext uri="{BB962C8B-B14F-4D97-AF65-F5344CB8AC3E}">
        <p14:creationId xmlns:p14="http://schemas.microsoft.com/office/powerpoint/2010/main" val="1263466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350535"/>
            <a:ext cx="5587821" cy="417480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3833041" cy="2880320"/>
          </a:xfrm>
        </p:spPr>
      </p:pic>
    </p:spTree>
    <p:extLst>
      <p:ext uri="{BB962C8B-B14F-4D97-AF65-F5344CB8AC3E}">
        <p14:creationId xmlns:p14="http://schemas.microsoft.com/office/powerpoint/2010/main" val="1084356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28"/>
            <a:ext cx="4659792" cy="350157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04664"/>
            <a:ext cx="5201243" cy="3820122"/>
          </a:xfrm>
        </p:spPr>
      </p:pic>
    </p:spTree>
    <p:extLst>
      <p:ext uri="{BB962C8B-B14F-4D97-AF65-F5344CB8AC3E}">
        <p14:creationId xmlns:p14="http://schemas.microsoft.com/office/powerpoint/2010/main" val="531498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661248"/>
            <a:ext cx="5486400" cy="566738"/>
          </a:xfrm>
        </p:spPr>
        <p:txBody>
          <a:bodyPr/>
          <a:lstStyle/>
          <a:p>
            <a:r>
              <a:rPr lang="ru-RU" sz="3200" b="0" i="1" dirty="0" smtClean="0">
                <a:latin typeface="+mn-lt"/>
              </a:rPr>
              <a:t>Животные в космосе</a:t>
            </a:r>
            <a:endParaRPr lang="ru-RU" sz="3200" b="0" i="1" dirty="0">
              <a:latin typeface="+mn-lt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" b="385"/>
          <a:stretch>
            <a:fillRect/>
          </a:stretch>
        </p:blipFill>
        <p:spPr>
          <a:xfrm>
            <a:off x="2051720" y="602686"/>
            <a:ext cx="5918448" cy="4438836"/>
          </a:xfrm>
        </p:spPr>
      </p:pic>
    </p:spTree>
    <p:extLst>
      <p:ext uri="{BB962C8B-B14F-4D97-AF65-F5344CB8AC3E}">
        <p14:creationId xmlns:p14="http://schemas.microsoft.com/office/powerpoint/2010/main" val="1055757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1124744"/>
            <a:ext cx="4752528" cy="1143000"/>
          </a:xfrm>
        </p:spPr>
        <p:txBody>
          <a:bodyPr/>
          <a:lstStyle/>
          <a:p>
            <a:r>
              <a:rPr lang="ru-RU" sz="4400" i="1" dirty="0">
                <a:latin typeface="Calibri"/>
                <a:ea typeface="Calibri"/>
                <a:cs typeface="Times New Roman"/>
              </a:rPr>
              <a:t>«Тренировка будущих космонавтов»</a:t>
            </a:r>
            <a:endParaRPr lang="ru-RU" sz="4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5" r="7361" b="12069"/>
          <a:stretch/>
        </p:blipFill>
        <p:spPr>
          <a:xfrm>
            <a:off x="0" y="692696"/>
            <a:ext cx="3879870" cy="345638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8498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612387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3751</TotalTime>
  <Words>178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День космонавтики</vt:lpstr>
      <vt:lpstr>Проблема: Развивать у ребенка представления об окружающем мире до глубин Вселенной, не зазубривая научные истины, а открывая их самому.  </vt:lpstr>
      <vt:lpstr>Задачи: Сформировать у детей понятие космос Познакомить с историей его освоения Расширить представления об окружающем мире Земли Воспитывать уважение и любовь к Земле, чувство гордости за историю своей планеты, достижения отечественных ученых, конструкторов, космонавтов </vt:lpstr>
      <vt:lpstr>Презентация PowerPoint</vt:lpstr>
      <vt:lpstr>Беседа общение «Герои в космосе»</vt:lpstr>
      <vt:lpstr>Презентация PowerPoint</vt:lpstr>
      <vt:lpstr>Презентация PowerPoint</vt:lpstr>
      <vt:lpstr>Животные в космосе</vt:lpstr>
      <vt:lpstr>«Тренировка будущих космонавтов»</vt:lpstr>
      <vt:lpstr>Презентация PowerPoint</vt:lpstr>
      <vt:lpstr>Вселенная (коллаж)</vt:lpstr>
      <vt:lpstr>Нашествие инопланетян</vt:lpstr>
      <vt:lpstr>Лунатики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18</cp:revision>
  <dcterms:created xsi:type="dcterms:W3CDTF">2015-03-10T20:30:17Z</dcterms:created>
  <dcterms:modified xsi:type="dcterms:W3CDTF">2015-05-17T18:53:17Z</dcterms:modified>
</cp:coreProperties>
</file>