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66"/>
    <a:srgbClr val="0033CC"/>
    <a:srgbClr val="00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1E236-C598-4F13-BB2C-904856057DE3}" type="datetimeFigureOut">
              <a:rPr lang="ru-RU" smtClean="0"/>
              <a:t>11.05.2013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5CA97-0AEE-421C-B21C-F485CD77A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1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5CA97-0AEE-421C-B21C-F485CD77A1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4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355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3556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7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8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0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1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2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3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9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3570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1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2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3574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5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6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77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3578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0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1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3582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3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4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585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3586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7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88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89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6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9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E8D093-EE1E-452E-8D76-D86182CB40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59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360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6939-757C-46E4-AC78-6588972ECA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F1C66-8319-4032-AF76-B7E184B19E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0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F6EA9F-B986-4916-BC1D-AF6714E3E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8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73D566-60DA-4F6D-9461-F83B94B447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1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896515E-FCAD-40A7-90B7-55D4326190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507F9-2BE4-4D96-8283-39B599BB14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4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2665-5ABE-43E0-BC32-7764355754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1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4710F-D2FC-4212-91DD-0AB0E735E6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D39F-EEA7-4779-BFE6-AC44DA9722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69F2F-6B68-4E74-8A6C-37DCB9BCA2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5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CF280-858D-4B56-A4D3-37163DD4D8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9C691-F6CB-4794-B1AB-AD31D02807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F20D9-F418-40C7-A1F3-12C429C311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2533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4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5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37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2538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39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0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1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543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2544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5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46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2548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1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2552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2555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2556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5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7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74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7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257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5C577-85D5-489D-B7B2-840CFACCBDB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96900"/>
            <a:ext cx="8108950" cy="2544763"/>
          </a:xfrm>
        </p:spPr>
        <p:txBody>
          <a:bodyPr/>
          <a:lstStyle/>
          <a:p>
            <a:r>
              <a:rPr lang="ru-RU" sz="5900" dirty="0" smtClean="0">
                <a:solidFill>
                  <a:srgbClr val="0033CC"/>
                </a:solidFill>
                <a:latin typeface="Georgia" pitchFamily="18" charset="0"/>
              </a:rPr>
              <a:t>ВИДЫ ТЕАТРОВ</a:t>
            </a:r>
            <a:r>
              <a:rPr lang="ru-RU" sz="5900" dirty="0">
                <a:solidFill>
                  <a:srgbClr val="0033CC"/>
                </a:solidFill>
                <a:latin typeface="Georgia" pitchFamily="18" charset="0"/>
              </a:rPr>
              <a:t/>
            </a:r>
            <a:br>
              <a:rPr lang="ru-RU" sz="5900" dirty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5900" dirty="0">
                <a:solidFill>
                  <a:srgbClr val="0033CC"/>
                </a:solidFill>
                <a:latin typeface="Georgia" pitchFamily="18" charset="0"/>
              </a:rPr>
              <a:t>в ДОУ</a:t>
            </a:r>
            <a:r>
              <a:rPr lang="ru-RU" dirty="0">
                <a:solidFill>
                  <a:srgbClr val="0033CC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789363"/>
            <a:ext cx="7448550" cy="2663825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Выполнила: студентка 2 курса</a:t>
            </a:r>
          </a:p>
          <a:p>
            <a:pPr algn="r"/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Группы 253-4</a:t>
            </a:r>
          </a:p>
          <a:p>
            <a:pPr algn="r"/>
            <a:r>
              <a:rPr lang="ru-RU" sz="2800" dirty="0" err="1" smtClean="0">
                <a:solidFill>
                  <a:srgbClr val="FF0066"/>
                </a:solidFill>
                <a:latin typeface="Georgia" pitchFamily="18" charset="0"/>
              </a:rPr>
              <a:t>Илимбаева</a:t>
            </a:r>
            <a:r>
              <a:rPr lang="ru-RU" sz="2800" dirty="0" smtClean="0">
                <a:solidFill>
                  <a:srgbClr val="FF0066"/>
                </a:solidFill>
                <a:latin typeface="Georgia" pitchFamily="18" charset="0"/>
              </a:rPr>
              <a:t> Э.Р.</a:t>
            </a:r>
            <a:endParaRPr lang="ru-RU" sz="2800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Театр-топотушки</a:t>
            </a:r>
          </a:p>
        </p:txBody>
      </p:sp>
      <p:pic>
        <p:nvPicPr>
          <p:cNvPr id="41990" name="Picture 6" descr="avgust_2011_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225" y="3903663"/>
            <a:ext cx="3533775" cy="2620962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988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981075"/>
            <a:ext cx="4038600" cy="5075238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расширять словарный запас, подключая слуховое и тактильное восприятие;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Знакомит с народным творчеством;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Обучает навыкам общения, игры, счета.</a:t>
            </a:r>
          </a:p>
        </p:txBody>
      </p:sp>
      <p:pic>
        <p:nvPicPr>
          <p:cNvPr id="41992" name="Picture 8" descr="avgust_2011_0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3589338" cy="2698750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на перчатке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38600" cy="5949950"/>
          </a:xfrm>
        </p:spPr>
        <p:txBody>
          <a:bodyPr/>
          <a:lstStyle/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Оказывает потрясающее терапевтическое воздействие: помогает бороться с нарушениями речи, неврозами;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Помогает справиться с переживаниями, страхами;</a:t>
            </a:r>
          </a:p>
          <a:p>
            <a:r>
              <a:rPr lang="ru-RU" sz="2400" b="1">
                <a:solidFill>
                  <a:srgbClr val="000000"/>
                </a:solidFill>
                <a:latin typeface="Georgia" pitchFamily="18" charset="0"/>
              </a:rPr>
              <a:t>Перчаточная кукла передает весь спектр эмоций, которые испытывают дети.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340768"/>
            <a:ext cx="4464496" cy="482453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кукол Би-ба-бо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Посредством куклы, одетой на руку, дети говорят о своих переживаниях, тревогах и радостях, поскольку полностью отождествляют себя( свою руку) с куклой.</a:t>
            </a:r>
          </a:p>
        </p:txBody>
      </p:sp>
      <p:pic>
        <p:nvPicPr>
          <p:cNvPr id="46086" name="Picture 6" descr="p107056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84784"/>
            <a:ext cx="3226974" cy="2420231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7071"/>
            <a:ext cx="2160240" cy="2693643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33375"/>
            <a:ext cx="8243887" cy="1366838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При игре в кукольный театр, используя куклы Би-ба-бо, невозможно играть молча!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68888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</a:t>
            </a:r>
            <a:r>
              <a:rPr lang="ru-RU" sz="3600" b="1">
                <a:solidFill>
                  <a:srgbClr val="000000"/>
                </a:solidFill>
                <a:latin typeface="Georgia" pitchFamily="18" charset="0"/>
              </a:rPr>
              <a:t>Поэтому именно эти куклы часто используют в своей работе логопеды, психологи и педагоги!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71" y="2132856"/>
            <a:ext cx="4320480" cy="3456384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2246312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/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Игра-драматизация</a:t>
            </a:r>
            <a:br>
              <a:rPr lang="ru-RU" sz="4000" b="1">
                <a:solidFill>
                  <a:srgbClr val="FF0066"/>
                </a:solidFill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Самый «разговорный»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вид театрализованной</a:t>
            </a:r>
            <a:br>
              <a:rPr lang="ru-RU" sz="2800">
                <a:latin typeface="Georgia" pitchFamily="18" charset="0"/>
              </a:rPr>
            </a:br>
            <a:r>
              <a:rPr lang="ru-RU" sz="2800">
                <a:latin typeface="Georgia" pitchFamily="18" charset="0"/>
              </a:rPr>
              <a:t>деятельности.</a:t>
            </a:r>
            <a:br>
              <a:rPr lang="ru-RU" sz="2800">
                <a:latin typeface="Georgia" pitchFamily="18" charset="0"/>
              </a:rPr>
            </a:br>
            <a:endParaRPr lang="ru-RU" sz="2800">
              <a:latin typeface="Georgia" pitchFamily="18" charset="0"/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748712" cy="4868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Целостное воздействие на личность ребенка: его раскрепощение, самостоятельное творчество, развитие ведущих психических процессов;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Способствует самопознанию и самовыражению личности;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Создает условия для социализации, усиливая адаптационные способности, корректирует коммуникативные качества, помогает осознанию чувства удовлетворения, радости, успешности.</a:t>
            </a:r>
          </a:p>
          <a:p>
            <a:pPr>
              <a:lnSpc>
                <a:spcPct val="90000"/>
              </a:lnSpc>
            </a:pPr>
            <a:endParaRPr lang="ru-RU" sz="2800" b="1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957387"/>
          </a:xfrm>
        </p:spPr>
        <p:txBody>
          <a:bodyPr/>
          <a:lstStyle/>
          <a:p>
            <a:r>
              <a:rPr lang="ru-RU" sz="2800" b="1">
                <a:solidFill>
                  <a:srgbClr val="FF0066"/>
                </a:solidFill>
                <a:latin typeface="Georgia" pitchFamily="18" charset="0"/>
              </a:rPr>
              <a:t>Ни один другой вид театрализованной деятельности  так не способствует развитию артистизма, выразительности движений и речи, как игра-драматизация</a:t>
            </a:r>
          </a:p>
        </p:txBody>
      </p:sp>
      <p:pic>
        <p:nvPicPr>
          <p:cNvPr id="54284" name="Picture 12" descr="photo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133600"/>
            <a:ext cx="7200900" cy="446405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03188"/>
            <a:ext cx="8964612" cy="1314450"/>
          </a:xfrm>
        </p:spPr>
        <p:txBody>
          <a:bodyPr/>
          <a:lstStyle/>
          <a:p>
            <a:r>
              <a:rPr lang="ru-RU" sz="5400" b="1">
                <a:solidFill>
                  <a:srgbClr val="FF0066"/>
                </a:solidFill>
                <a:latin typeface="Georgia" pitchFamily="18" charset="0"/>
              </a:rPr>
              <a:t>Театрализованная деятельность-это…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5256212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…не просто игра!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0000CC"/>
                </a:solidFill>
                <a:latin typeface="Georgia" pitchFamily="18" charset="0"/>
              </a:rPr>
              <a:t>   Это прекрасное средство для интенсивного развития речи детей, обогащения словаря, развития мышления, воображения, творческих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413" y="0"/>
            <a:ext cx="9720263" cy="1417638"/>
          </a:xfrm>
        </p:spPr>
        <p:txBody>
          <a:bodyPr/>
          <a:lstStyle/>
          <a:p>
            <a:r>
              <a:rPr lang="ru-RU" sz="4000" b="1">
                <a:solidFill>
                  <a:srgbClr val="FF0066"/>
                </a:solidFill>
                <a:latin typeface="Georgia" pitchFamily="18" charset="0"/>
              </a:rPr>
              <a:t>На что направлена театрализованная деятельность?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445125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у ее участников ощущений, чувств, эмоций;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мышления, воображения, внимания, памяти;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фантазии;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формирование волевых качеств;</a:t>
            </a:r>
          </a:p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На развитие многих навыков и умений(речевых, коммуникатив-ных, организаторских, двигательных и т.д.)</a:t>
            </a:r>
          </a:p>
          <a:p>
            <a:endParaRPr lang="ru-RU" b="1">
              <a:solidFill>
                <a:srgbClr val="0000CC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1093787"/>
          </a:xfrm>
        </p:spPr>
        <p:txBody>
          <a:bodyPr/>
          <a:lstStyle/>
          <a:p>
            <a:r>
              <a:rPr lang="ru-RU" sz="3600" b="1">
                <a:solidFill>
                  <a:srgbClr val="FF0066"/>
                </a:solidFill>
                <a:latin typeface="Georgia" pitchFamily="18" charset="0"/>
              </a:rPr>
              <a:t>Влияние театрализованной игры на развитие речи ребенка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80400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Театрализованная игра: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Стимулирует активную речь за счет расширения словарного запаса;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Ребенок усваивает богатство родного языка, его выразительные средства(динамику, темп, интонацию и др.);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Совершенствует артикуляционный аппарат;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CC"/>
                </a:solidFill>
                <a:latin typeface="Georgia" pitchFamily="18" charset="0"/>
              </a:rPr>
              <a:t>Формируется диалогическая, эмоционально насыщенная, выразительная речь.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Речь ребенка и различные виды театра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787900" cy="56610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CC"/>
                </a:solidFill>
                <a:latin typeface="Georgia" pitchFamily="18" charset="0"/>
              </a:rPr>
              <a:t>Пальчиковый    театр</a:t>
            </a:r>
          </a:p>
          <a:p>
            <a:pPr>
              <a:buFontTx/>
              <a:buNone/>
            </a:pP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Способствует развитию речи, внимания, памяти;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формирует пространственные представления;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развивает ловкость, точность, выразительность, координацию движений;</a:t>
            </a:r>
          </a:p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latin typeface="Georgia" pitchFamily="18" charset="0"/>
              </a:rPr>
              <a:t>*</a:t>
            </a:r>
            <a:r>
              <a:rPr lang="ru-RU" sz="2400" b="1" dirty="0">
                <a:solidFill>
                  <a:srgbClr val="000000"/>
                </a:solidFill>
                <a:latin typeface="Georgia" pitchFamily="18" charset="0"/>
              </a:rPr>
              <a:t> повышает работоспособность, тонус коры головного мозга.</a:t>
            </a:r>
          </a:p>
        </p:txBody>
      </p:sp>
      <p:pic>
        <p:nvPicPr>
          <p:cNvPr id="25606" name="Picture 6" descr="134477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628775"/>
            <a:ext cx="3681413" cy="4464050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19"/>
          <p:cNvSpPr>
            <a:spLocks noGrp="1" noChangeArrowheads="1"/>
          </p:cNvSpPr>
          <p:nvPr>
            <p:ph type="title"/>
          </p:nvPr>
        </p:nvSpPr>
        <p:spPr>
          <a:xfrm>
            <a:off x="442913" y="-100013"/>
            <a:ext cx="8243887" cy="100013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4038600" cy="65976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/>
              <a:t>   </a:t>
            </a:r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Стимулирование кончиков пальцев, движение кистями рук, игра с пальцами ускоряют процесс речевого и умственного развития </a:t>
            </a:r>
          </a:p>
        </p:txBody>
      </p:sp>
      <p:pic>
        <p:nvPicPr>
          <p:cNvPr id="27666" name="Picture 18" descr="2f42a6478b6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88913"/>
            <a:ext cx="3425825" cy="3130550"/>
          </a:xfrm>
          <a:prstGeom prst="rect">
            <a:avLst/>
          </a:prstGeom>
          <a:ln w="5715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9" name="Picture 21" descr="repka_fing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573463"/>
            <a:ext cx="3638550" cy="3024187"/>
          </a:xfrm>
          <a:prstGeom prst="rect">
            <a:avLst/>
          </a:prstGeom>
          <a:ln w="57150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/>
      <p:bldP spid="276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Театр картинок и фланелеграф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4787900" cy="5805487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Развивают творческие способности;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Содействуют эстетическому воспитанию;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Развивают ловкость, умение управлять своими движениями, концентрировать внимание на одном виде деятельности.</a:t>
            </a:r>
          </a:p>
        </p:txBody>
      </p:sp>
      <p:pic>
        <p:nvPicPr>
          <p:cNvPr id="32774" name="Picture 6" descr="dsc085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28775"/>
            <a:ext cx="4244975" cy="4392613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 flipV="1">
            <a:off x="442913" y="-387350"/>
            <a:ext cx="8243887" cy="49053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4100512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Действуя с различными картинками, у ребенка развивается мелкая моторика рук, что способствует более успешному и эффективному развитию речи.</a:t>
            </a:r>
          </a:p>
          <a:p>
            <a:endParaRPr lang="ru-RU" b="1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4823" name="Picture 7" descr="984124_44116nothumb5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836613"/>
            <a:ext cx="3600450" cy="2592387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6" name="Picture 10" descr="img_05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2400" y="3903663"/>
            <a:ext cx="3587750" cy="2549525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04862"/>
          </a:xfrm>
        </p:spPr>
        <p:txBody>
          <a:bodyPr/>
          <a:lstStyle/>
          <a:p>
            <a:r>
              <a:rPr lang="ru-RU" b="1">
                <a:solidFill>
                  <a:srgbClr val="0000CC"/>
                </a:solidFill>
                <a:latin typeface="Georgia" pitchFamily="18" charset="0"/>
              </a:rPr>
              <a:t>Вязаный театр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Развивает моторно-двигательную, зрительную, слуховую координацию;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Формирует творческие способности, артистизм;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Обогащает пассивный и активный словарь</a:t>
            </a:r>
          </a:p>
        </p:txBody>
      </p:sp>
      <p:pic>
        <p:nvPicPr>
          <p:cNvPr id="36872" name="Picture 8" descr="2010-05-19-14-39-32-xlgvywf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903663"/>
            <a:ext cx="3457575" cy="2693987"/>
          </a:xfrm>
          <a:ln w="57150">
            <a:solidFill>
              <a:srgbClr val="FFFF00"/>
            </a:solidFill>
          </a:ln>
        </p:spPr>
      </p:pic>
      <p:pic>
        <p:nvPicPr>
          <p:cNvPr id="36874" name="Picture 10" descr="1274668310_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125538"/>
            <a:ext cx="3671888" cy="2625725"/>
          </a:xfrm>
          <a:prstGeom prst="rect">
            <a:avLst/>
          </a:prstGeom>
          <a:ln w="57150">
            <a:solidFill>
              <a:srgbClr val="FF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165225"/>
          </a:xfrm>
        </p:spPr>
        <p:txBody>
          <a:bodyPr/>
          <a:lstStyle/>
          <a:p>
            <a:r>
              <a:rPr lang="ru-RU" sz="4000" b="1">
                <a:solidFill>
                  <a:srgbClr val="0000CC"/>
                </a:solidFill>
                <a:latin typeface="Georgia" pitchFamily="18" charset="0"/>
              </a:rPr>
              <a:t>Конусный, настольный театр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38600" cy="5003800"/>
          </a:xfrm>
        </p:spPr>
        <p:txBody>
          <a:bodyPr/>
          <a:lstStyle/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Помогает учить детей координировать движения рук и глаз;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Сопровождать движения пальцев речью;</a:t>
            </a:r>
          </a:p>
          <a:p>
            <a:r>
              <a:rPr lang="ru-RU" sz="2800" b="1">
                <a:solidFill>
                  <a:srgbClr val="000000"/>
                </a:solidFill>
                <a:latin typeface="Georgia" pitchFamily="18" charset="0"/>
              </a:rPr>
              <a:t>Побуждает выражать свои эмоции посредством мимики и речи.</a:t>
            </a:r>
          </a:p>
        </p:txBody>
      </p:sp>
      <p:pic>
        <p:nvPicPr>
          <p:cNvPr id="38922" name="Picture 10" descr="img_2368_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68413"/>
            <a:ext cx="3744913" cy="248285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24" name="Picture 12" descr="2_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903663"/>
            <a:ext cx="2303463" cy="2765425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8" grpId="0" build="p"/>
    </p:bld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250</TotalTime>
  <Words>484</Words>
  <Application>Microsoft Office PowerPoint</Application>
  <PresentationFormat>Экран (4:3)</PresentationFormat>
  <Paragraphs>57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Шары</vt:lpstr>
      <vt:lpstr>ВИДЫ ТЕАТРОВ в ДОУ </vt:lpstr>
      <vt:lpstr>На что направлена театрализованная деятельность?</vt:lpstr>
      <vt:lpstr>Влияние театрализованной игры на развитие речи ребенка</vt:lpstr>
      <vt:lpstr>Речь ребенка и различные виды театра</vt:lpstr>
      <vt:lpstr>Презентация PowerPoint</vt:lpstr>
      <vt:lpstr>Театр картинок и фланелеграф</vt:lpstr>
      <vt:lpstr>Презентация PowerPoint</vt:lpstr>
      <vt:lpstr>Вязаный театр</vt:lpstr>
      <vt:lpstr>Конусный, настольный театр</vt:lpstr>
      <vt:lpstr>Театр-топотушки</vt:lpstr>
      <vt:lpstr>Театр на перчатке</vt:lpstr>
      <vt:lpstr>Театр кукол Би-ба-бо</vt:lpstr>
      <vt:lpstr>При игре в кукольный театр, используя куклы Би-ба-бо, невозможно играть молча!</vt:lpstr>
      <vt:lpstr>    Игра-драматизация Самый «разговорный» вид театрализованной деятельности. </vt:lpstr>
      <vt:lpstr>Ни один другой вид театрализованной деятельности  так не способствует развитию артистизма, выразительности движений и речи, как игра-драматизация</vt:lpstr>
      <vt:lpstr>Театрализованная деятельность-это…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в ДОУ и развитие речи ребенка</dc:title>
  <dc:creator>1</dc:creator>
  <cp:lastModifiedBy>Наташа</cp:lastModifiedBy>
  <cp:revision>8</cp:revision>
  <dcterms:created xsi:type="dcterms:W3CDTF">2012-09-13T07:56:08Z</dcterms:created>
  <dcterms:modified xsi:type="dcterms:W3CDTF">2013-05-11T10:25:51Z</dcterms:modified>
</cp:coreProperties>
</file>