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91" r:id="rId3"/>
    <p:sldId id="258" r:id="rId4"/>
    <p:sldId id="259" r:id="rId5"/>
    <p:sldId id="260" r:id="rId6"/>
    <p:sldId id="261" r:id="rId7"/>
    <p:sldId id="262" r:id="rId8"/>
    <p:sldId id="267" r:id="rId9"/>
    <p:sldId id="274" r:id="rId10"/>
    <p:sldId id="264" r:id="rId11"/>
    <p:sldId id="270" r:id="rId12"/>
    <p:sldId id="271" r:id="rId13"/>
    <p:sldId id="276" r:id="rId14"/>
    <p:sldId id="277" r:id="rId15"/>
    <p:sldId id="284" r:id="rId16"/>
    <p:sldId id="285" r:id="rId17"/>
    <p:sldId id="286" r:id="rId18"/>
    <p:sldId id="287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74" autoAdjust="0"/>
  </p:normalViewPr>
  <p:slideViewPr>
    <p:cSldViewPr>
      <p:cViewPr>
        <p:scale>
          <a:sx n="42" d="100"/>
          <a:sy n="42" d="100"/>
        </p:scale>
        <p:origin x="-8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64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8B0B2-FAB0-456C-9F50-C910E1C7BEFF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0C2E7-DFEB-40D5-B290-830A053E3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2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Искусство - это «образ», образ мира, человека,  сформировавшийся в сознании художника и выраженный им в слове, звуках, красках, форме.</a:t>
            </a:r>
          </a:p>
          <a:p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Искусство говорит образным языком , оно наглядно, что близко ребенку дошкольного возраста.</a:t>
            </a:r>
            <a:endParaRPr lang="ru-RU" sz="110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C2E7-DFEB-40D5-B290-830A053E35E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82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Второй этап</a:t>
            </a:r>
          </a:p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•	Развивать умение  самостоятельно анализировать содержание картины</a:t>
            </a:r>
          </a:p>
          <a:p>
            <a:r>
              <a:rPr lang="ru-RU" dirty="0" smtClean="0"/>
              <a:t>•	Выделять выразительные средства</a:t>
            </a:r>
          </a:p>
          <a:p>
            <a:r>
              <a:rPr lang="ru-RU" dirty="0" smtClean="0"/>
              <a:t>•	Формировать  умение «читать» картины</a:t>
            </a:r>
          </a:p>
          <a:p>
            <a:r>
              <a:rPr lang="ru-RU" dirty="0" smtClean="0"/>
              <a:t>•	Мотивировать эмоционально-личностное отношение к произведению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C2E7-DFEB-40D5-B290-830A053E35E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480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Методы и приемы</a:t>
            </a:r>
          </a:p>
          <a:p>
            <a:r>
              <a:rPr lang="ru-RU" dirty="0" smtClean="0"/>
              <a:t>1.Вопросы обобщенного  характера.</a:t>
            </a:r>
          </a:p>
          <a:p>
            <a:r>
              <a:rPr lang="ru-RU" dirty="0" smtClean="0"/>
              <a:t>Задаются в том случае, если дети научились внимательно, детально рассматривать картину и приобрели умение ее анализировать</a:t>
            </a:r>
          </a:p>
          <a:p>
            <a:r>
              <a:rPr lang="ru-RU" dirty="0" smtClean="0"/>
              <a:t>О чем картины?</a:t>
            </a:r>
          </a:p>
          <a:p>
            <a:r>
              <a:rPr lang="ru-RU" dirty="0" smtClean="0"/>
              <a:t>Почему думаете так, расскажите.</a:t>
            </a:r>
          </a:p>
          <a:p>
            <a:r>
              <a:rPr lang="ru-RU" dirty="0" smtClean="0"/>
              <a:t>Как бы вы назвали картину?</a:t>
            </a:r>
          </a:p>
          <a:p>
            <a:r>
              <a:rPr lang="ru-RU" dirty="0" smtClean="0"/>
              <a:t>Почему именно так? (Сравнить с авторским названием)</a:t>
            </a:r>
          </a:p>
          <a:p>
            <a:r>
              <a:rPr lang="ru-RU" dirty="0" smtClean="0"/>
              <a:t>Что красивого и удивительного передал художник в образах людей, предметах, пейзаже?</a:t>
            </a:r>
          </a:p>
          <a:p>
            <a:r>
              <a:rPr lang="ru-RU" dirty="0" smtClean="0"/>
              <a:t>Как он изобразил это в картине?</a:t>
            </a:r>
          </a:p>
          <a:p>
            <a:r>
              <a:rPr lang="ru-RU" dirty="0" smtClean="0"/>
              <a:t>Какое настроение вызывает картина?</a:t>
            </a:r>
          </a:p>
          <a:p>
            <a:r>
              <a:rPr lang="ru-RU" dirty="0" smtClean="0"/>
              <a:t>От чего возникает такое настроение?</a:t>
            </a:r>
          </a:p>
          <a:p>
            <a:r>
              <a:rPr lang="ru-RU" dirty="0" smtClean="0"/>
              <a:t>Что хотел сказать художник своей картиной?</a:t>
            </a:r>
          </a:p>
          <a:p>
            <a:r>
              <a:rPr lang="ru-RU" dirty="0" smtClean="0"/>
              <a:t>Что он особенно выделил в картине, чтобы мы увидели?</a:t>
            </a:r>
          </a:p>
          <a:p>
            <a:endParaRPr lang="ru-RU" dirty="0" smtClean="0"/>
          </a:p>
          <a:p>
            <a:r>
              <a:rPr lang="ru-RU" dirty="0" smtClean="0"/>
              <a:t>2.Прием точных установок</a:t>
            </a:r>
          </a:p>
          <a:p>
            <a:r>
              <a:rPr lang="ru-RU" dirty="0" smtClean="0"/>
              <a:t>«Прежде чем ответить на вопрос, о чем картина, внимательно посмотри, что на ней изображено, что самое главное, как художник это показал, а потом отвечай на вопрос о чем картина».</a:t>
            </a:r>
          </a:p>
          <a:p>
            <a:endParaRPr lang="ru-RU" dirty="0" smtClean="0"/>
          </a:p>
          <a:p>
            <a:r>
              <a:rPr lang="ru-RU" dirty="0" smtClean="0"/>
              <a:t>Прием помогает научить детей логично рассуждать, и открыть путь к самостоятельному поиску ответа на поставленный вопрос, учит рациональному восприятию живописи.</a:t>
            </a:r>
          </a:p>
          <a:p>
            <a:endParaRPr lang="ru-RU" dirty="0" smtClean="0"/>
          </a:p>
          <a:p>
            <a:r>
              <a:rPr lang="ru-RU" dirty="0" smtClean="0"/>
              <a:t>3.Приемы композиционных и колористических вариантов</a:t>
            </a:r>
          </a:p>
          <a:p>
            <a:r>
              <a:rPr lang="ru-RU" dirty="0" smtClean="0"/>
              <a:t>Педагог словесно или наглядно показывает, как меняются содержание картины, чувства, настроение, выраженные в ней в зависимости от изменения композиции (определенного порядка в соотношении элементов произведения) или колорита (цветового сочетания) в картине. </a:t>
            </a:r>
          </a:p>
          <a:p>
            <a:r>
              <a:rPr lang="ru-RU" dirty="0" smtClean="0"/>
              <a:t>•	закрытие части композиционного построения листом бумаги, подобранным под общий тон картины и соответствующим по форме силуэту закрываемого изображения.)</a:t>
            </a:r>
          </a:p>
          <a:p>
            <a:r>
              <a:rPr lang="ru-RU" dirty="0" smtClean="0"/>
              <a:t>•	накладывание на изображение образа в картине силуэт­ное изображение фигуры на карточке, увеличенное или уменьшенное в зависи­мости от изображения на картине.</a:t>
            </a:r>
          </a:p>
          <a:p>
            <a:r>
              <a:rPr lang="ru-RU" dirty="0" smtClean="0"/>
              <a:t>•	закрытие пленкой другого цвета изобра­женную художником форму</a:t>
            </a:r>
          </a:p>
          <a:p>
            <a:endParaRPr lang="ru-RU" dirty="0" smtClean="0"/>
          </a:p>
          <a:p>
            <a:r>
              <a:rPr lang="ru-RU" dirty="0" smtClean="0"/>
              <a:t>4. Метод формирования личностного отношения детей к живописи</a:t>
            </a:r>
          </a:p>
          <a:p>
            <a:r>
              <a:rPr lang="ru-RU" dirty="0" smtClean="0"/>
              <a:t>Вместо рассказа- образца личностного отношения педагога к понравившейся картине используют­ся расчлененные вопросы.</a:t>
            </a:r>
          </a:p>
          <a:p>
            <a:r>
              <a:rPr lang="ru-RU" dirty="0" smtClean="0"/>
              <a:t>Что понравилось в картине?</a:t>
            </a:r>
          </a:p>
          <a:p>
            <a:r>
              <a:rPr lang="ru-RU" dirty="0" smtClean="0"/>
              <a:t>Чем она понравилась? </a:t>
            </a:r>
          </a:p>
          <a:p>
            <a:r>
              <a:rPr lang="ru-RU" dirty="0" smtClean="0"/>
              <a:t>Что тебе вспоминается, когда ты смотришь на эту картину? </a:t>
            </a:r>
          </a:p>
          <a:p>
            <a:r>
              <a:rPr lang="ru-RU" dirty="0" smtClean="0"/>
              <a:t>О чем думается, что представляется?»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C2E7-DFEB-40D5-B290-830A053E35E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991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Третий этап</a:t>
            </a:r>
          </a:p>
          <a:p>
            <a:r>
              <a:rPr lang="ru-RU" dirty="0" smtClean="0"/>
              <a:t>Задачи: формировать творческое восприятие детьми произведений живописи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C2E7-DFEB-40D5-B290-830A053E35E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61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Методы и приемы 3 этапа</a:t>
            </a:r>
          </a:p>
          <a:p>
            <a:r>
              <a:rPr lang="ru-RU" dirty="0" smtClean="0"/>
              <a:t>1. Прием сравнения</a:t>
            </a:r>
          </a:p>
          <a:p>
            <a:r>
              <a:rPr lang="ru-RU" dirty="0" smtClean="0"/>
              <a:t>•	вначале сравниваются две картины разных художников, одного жанра, но отражающие контрастное настроение, затем сравниваются картины одного художника, но разного колористического решения. ( «Золотая осень» и «Март» И. И. Левитана)</a:t>
            </a:r>
          </a:p>
          <a:p>
            <a:r>
              <a:rPr lang="ru-RU" dirty="0" smtClean="0"/>
              <a:t>•	вначале сравнивают по контрасту — настроению, цвету, композиции, выделяя лишь один признак, затем различные отличительные признаки — по цвету, расположению, освещенности, динамике.</a:t>
            </a:r>
          </a:p>
          <a:p>
            <a:endParaRPr lang="ru-RU" dirty="0" smtClean="0"/>
          </a:p>
          <a:p>
            <a:r>
              <a:rPr lang="ru-RU" dirty="0" smtClean="0"/>
              <a:t>2. Прием мысленного создания собственной картины по названию, данному художником</a:t>
            </a:r>
          </a:p>
          <a:p>
            <a:r>
              <a:rPr lang="ru-RU" dirty="0" smtClean="0"/>
              <a:t>Создавая мысленно картину, идентичную названию произведения художника, ребенок учится самостоятельно творчески мыслить, понимать за­висимость между содержанием и формой произведения, делать свои умозаклю­чения, приобретает умение вынашивать замысел, потребность выразить его в собственной творческой деятельности.</a:t>
            </a:r>
          </a:p>
          <a:p>
            <a:endParaRPr lang="ru-RU" dirty="0" smtClean="0"/>
          </a:p>
          <a:p>
            <a:r>
              <a:rPr lang="ru-RU" dirty="0" smtClean="0"/>
              <a:t>3.Прием точных установок</a:t>
            </a:r>
          </a:p>
          <a:p>
            <a:endParaRPr lang="ru-RU" dirty="0" smtClean="0"/>
          </a:p>
          <a:p>
            <a:r>
              <a:rPr lang="ru-RU" dirty="0" smtClean="0"/>
              <a:t>Усложняются вопросы. Детей учат не только  излагать свои мысли в определенной последо­вательности, но и формировать у них умение мысленно создавать картину по за­конам живописи, а также развивать такие мыслительные действия как анализ, синтез, сравнение, обобщение.</a:t>
            </a:r>
          </a:p>
          <a:p>
            <a:endParaRPr lang="ru-RU" dirty="0" smtClean="0"/>
          </a:p>
          <a:p>
            <a:r>
              <a:rPr lang="ru-RU" dirty="0" smtClean="0"/>
              <a:t>4. Игровые элементы</a:t>
            </a:r>
          </a:p>
          <a:p>
            <a:r>
              <a:rPr lang="ru-RU" dirty="0" smtClean="0"/>
              <a:t>Стимулируют  желание ребенка рассказать о понравившейся ему картине.</a:t>
            </a:r>
          </a:p>
          <a:p>
            <a:endParaRPr lang="ru-RU" dirty="0" smtClean="0"/>
          </a:p>
          <a:p>
            <a:r>
              <a:rPr lang="ru-RU" dirty="0" smtClean="0"/>
              <a:t>«Кто расскажет лучше, интереснее, почему понравилось произведение?»</a:t>
            </a:r>
          </a:p>
          <a:p>
            <a:endParaRPr lang="ru-RU" dirty="0" smtClean="0"/>
          </a:p>
          <a:p>
            <a:r>
              <a:rPr lang="ru-RU" dirty="0" smtClean="0"/>
              <a:t>5. Обучение задавать вопросы</a:t>
            </a:r>
          </a:p>
          <a:p>
            <a:r>
              <a:rPr lang="ru-RU" dirty="0" smtClean="0"/>
              <a:t>Например: «Дети, мы сегодня очень внимательно рассматривали картину художника, вы на многие вопросы ответили. Я хотела бы узнать, какой вопрос надо задать, чтобы выяснить, как художнику удалось показать вечер на улице.</a:t>
            </a:r>
          </a:p>
          <a:p>
            <a:r>
              <a:rPr lang="ru-RU" dirty="0" smtClean="0"/>
              <a:t>Конкурс «Кто задаст интересный вопрос об этом произведении?», «Кто задаст больше вопросов о данном произведении?»</a:t>
            </a:r>
          </a:p>
          <a:p>
            <a:endParaRPr lang="ru-RU" dirty="0" smtClean="0"/>
          </a:p>
          <a:p>
            <a:r>
              <a:rPr lang="ru-RU" dirty="0" smtClean="0"/>
              <a:t>6. Классификация картин</a:t>
            </a:r>
          </a:p>
          <a:p>
            <a:r>
              <a:rPr lang="ru-RU" dirty="0" smtClean="0"/>
              <a:t>Цель:</a:t>
            </a:r>
          </a:p>
          <a:p>
            <a:r>
              <a:rPr lang="ru-RU" dirty="0" smtClean="0"/>
              <a:t>Формирование умение целостно воспринимать художественный образ, сравнивать и классифициро­вать художественные произведения по теме, манере исполнения.</a:t>
            </a:r>
          </a:p>
          <a:p>
            <a:endParaRPr lang="ru-RU" dirty="0" smtClean="0"/>
          </a:p>
          <a:p>
            <a:r>
              <a:rPr lang="ru-RU" dirty="0" smtClean="0"/>
              <a:t>7. Дидактические игры</a:t>
            </a:r>
          </a:p>
          <a:p>
            <a:r>
              <a:rPr lang="ru-RU" dirty="0" smtClean="0"/>
              <a:t>«Художественный салон» </a:t>
            </a:r>
          </a:p>
          <a:p>
            <a:r>
              <a:rPr lang="ru-RU" dirty="0" smtClean="0"/>
              <a:t>«Экскурсия по выставке картин»</a:t>
            </a:r>
          </a:p>
          <a:p>
            <a:r>
              <a:rPr lang="ru-RU" dirty="0" smtClean="0"/>
              <a:t>«Найди ошибку в рассказе о картине»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C2E7-DFEB-40D5-B290-830A053E35E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064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Методика ознакомления с портретной живописью</a:t>
            </a:r>
          </a:p>
          <a:p>
            <a:r>
              <a:rPr lang="ru-RU" dirty="0" smtClean="0"/>
              <a:t>Используются три группы вопросов:</a:t>
            </a:r>
          </a:p>
          <a:p>
            <a:r>
              <a:rPr lang="ru-RU" dirty="0" smtClean="0"/>
              <a:t>•	Побуждающие к целостному восприятию (Кто изображен? Что можешь рассказать о нем? Кого заметил первым в картине? Что еще изображено? Что эти предметы рассказали о человеке)</a:t>
            </a:r>
          </a:p>
          <a:p>
            <a:r>
              <a:rPr lang="ru-RU" dirty="0" smtClean="0"/>
              <a:t>•	Помогающие определить эмоциональное состояние, настроение, чувства изображенного человека. (Что рассказало лицо о человеке? Почему художник изобразил его таким? О чем говорят глаза?)</a:t>
            </a:r>
          </a:p>
          <a:p>
            <a:r>
              <a:rPr lang="ru-RU" dirty="0" smtClean="0"/>
              <a:t>•	Побуждающие детям выделить средства выразительности (цвет, колорит, композиция: поза, движение, расположение, фон, деталь, светотень)Почему такой фон у картины? Почему художник изобразил в такой позе человека?...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C2E7-DFEB-40D5-B290-830A053E35E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068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Методы и приемы при ознакомлении детей с портретной живописью</a:t>
            </a:r>
          </a:p>
          <a:p>
            <a:r>
              <a:rPr lang="ru-RU" dirty="0" smtClean="0"/>
              <a:t>•	Пояснение</a:t>
            </a:r>
          </a:p>
          <a:p>
            <a:r>
              <a:rPr lang="ru-RU" dirty="0" smtClean="0"/>
              <a:t>•	Сравнение  (разные портреты)</a:t>
            </a:r>
          </a:p>
          <a:p>
            <a:r>
              <a:rPr lang="ru-RU" dirty="0" smtClean="0"/>
              <a:t>•	Акцентирование деталей (закрыть лицо, оставить глаза)</a:t>
            </a:r>
          </a:p>
          <a:p>
            <a:r>
              <a:rPr lang="ru-RU" dirty="0" smtClean="0"/>
              <a:t>•	Вызывание адекватных эмоций (предлагается вспомнить схожую ситуацию)</a:t>
            </a:r>
          </a:p>
          <a:p>
            <a:r>
              <a:rPr lang="ru-RU" dirty="0" smtClean="0"/>
              <a:t>•	Тактильно-чувствительный метод (прикосновение к ребенку с целью передать ощущения)</a:t>
            </a:r>
          </a:p>
          <a:p>
            <a:r>
              <a:rPr lang="ru-RU" dirty="0" smtClean="0"/>
              <a:t>•	Метод оживления детских эмоций с помощью литературных и песенных образов.</a:t>
            </a:r>
          </a:p>
          <a:p>
            <a:r>
              <a:rPr lang="ru-RU" dirty="0" smtClean="0"/>
              <a:t>•	Прием вхождения в картину (на место изображенного человека)</a:t>
            </a:r>
          </a:p>
          <a:p>
            <a:r>
              <a:rPr lang="ru-RU" dirty="0" smtClean="0"/>
              <a:t>•	Метод музыкального сопровождения</a:t>
            </a:r>
          </a:p>
          <a:p>
            <a:r>
              <a:rPr lang="ru-RU" dirty="0" smtClean="0"/>
              <a:t>•	Игровые приемы: «Кто точнее передаст движение руки», «Узнай к какому портрету относится эта музыка», «Открой тайну человека, которую скрыл художник», «Придумай название к данному портрету»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C2E7-DFEB-40D5-B290-830A053E35E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251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Методика ознакомления детей с книжной графикой</a:t>
            </a:r>
          </a:p>
          <a:p>
            <a:r>
              <a:rPr lang="ru-RU" dirty="0" smtClean="0"/>
              <a:t>(Надо, чтобы картинка следовала за словом, а не наоборот.)</a:t>
            </a:r>
          </a:p>
          <a:p>
            <a:endParaRPr lang="ru-RU" dirty="0" smtClean="0"/>
          </a:p>
          <a:p>
            <a:r>
              <a:rPr lang="ru-RU" dirty="0" smtClean="0"/>
              <a:t>Порядок ознакомления:</a:t>
            </a:r>
          </a:p>
          <a:p>
            <a:r>
              <a:rPr lang="ru-RU" dirty="0" smtClean="0"/>
              <a:t>•	Воспитатель читает текст целиком без показа картинок</a:t>
            </a:r>
          </a:p>
          <a:p>
            <a:r>
              <a:rPr lang="ru-RU" dirty="0" smtClean="0"/>
              <a:t>•	Читает текст с одновременным показом картинок, иллюстрирующих слова писателя</a:t>
            </a:r>
          </a:p>
          <a:p>
            <a:r>
              <a:rPr lang="ru-RU" dirty="0" smtClean="0"/>
              <a:t>•	Дети самостоятельно рассматривают иллюстрации</a:t>
            </a:r>
          </a:p>
          <a:p>
            <a:r>
              <a:rPr lang="ru-RU" dirty="0" smtClean="0"/>
              <a:t>•	Воспитатель читает текст еще раз без показа иллюстраций</a:t>
            </a:r>
          </a:p>
          <a:p>
            <a:r>
              <a:rPr lang="ru-RU" dirty="0" smtClean="0"/>
              <a:t> Исключение:</a:t>
            </a:r>
          </a:p>
          <a:p>
            <a:r>
              <a:rPr lang="ru-RU" dirty="0" smtClean="0"/>
              <a:t>Если в тексте встречаются незнакомые  слова , целесообразно до чтения при  объяснении этих слов показать соответствующие картинки.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C2E7-DFEB-40D5-B290-830A053E35E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Методы и приемы</a:t>
            </a:r>
          </a:p>
          <a:p>
            <a:r>
              <a:rPr lang="ru-RU" dirty="0" smtClean="0"/>
              <a:t>•	Узнавание ребенком персонажей, вещей</a:t>
            </a:r>
          </a:p>
          <a:p>
            <a:r>
              <a:rPr lang="ru-RU" dirty="0" smtClean="0"/>
              <a:t>•	Соотнесение фраз текста с картинками</a:t>
            </a:r>
          </a:p>
          <a:p>
            <a:r>
              <a:rPr lang="ru-RU" dirty="0" smtClean="0"/>
              <a:t>•	Оценка ребенком цвета нарисованных предметов, выразительности жеста героя, расположения фигуры</a:t>
            </a:r>
          </a:p>
          <a:p>
            <a:r>
              <a:rPr lang="ru-RU" smtClean="0"/>
              <a:t>•	Сравнение иллюстраций разных художников к одному и тому же произведению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C2E7-DFEB-40D5-B290-830A053E35E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41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Искусство призвано: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«раскрывать истину в чувственной форме» (Гегель)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«исправлять природу» (Вольтер)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«способствовать тому, чтобы люди глубже понимали жизнь и больше ее любили» (</a:t>
            </a:r>
            <a:r>
              <a:rPr lang="ru-RU" sz="1200" dirty="0" err="1" smtClean="0">
                <a:effectLst/>
                <a:latin typeface="Times New Roman"/>
                <a:ea typeface="Calibri"/>
                <a:cs typeface="Times New Roman"/>
              </a:rPr>
              <a:t>Р.Кент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)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«озарять светом глубины человеческой души» (</a:t>
            </a:r>
            <a:r>
              <a:rPr lang="ru-RU" sz="1200" dirty="0" err="1" smtClean="0">
                <a:effectLst/>
                <a:latin typeface="Times New Roman"/>
                <a:ea typeface="Calibri"/>
                <a:cs typeface="Times New Roman"/>
              </a:rPr>
              <a:t>Р.Шуман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)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Эти высказывания раскрывают педагогические возможности живописи.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Без воспитания с дошкольного возраста уважения к духовным ценностям, умения понимать и ценить искусство, без пробуждения у детей творческих начал невозможно становление цельной, гармонически развитой и творчески активной личности.</a:t>
            </a:r>
            <a:endParaRPr lang="ru-RU" sz="11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C2E7-DFEB-40D5-B290-830A053E35E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5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Виды и жанры изобразительного искусства:</a:t>
            </a:r>
          </a:p>
          <a:p>
            <a:r>
              <a:rPr lang="ru-RU" dirty="0" smtClean="0"/>
              <a:t>Изобразительные:</a:t>
            </a:r>
          </a:p>
          <a:p>
            <a:r>
              <a:rPr lang="ru-RU" dirty="0" smtClean="0"/>
              <a:t>Живопись (пейзаж, натюрморт, портрет, сюжетная картина)</a:t>
            </a:r>
          </a:p>
          <a:p>
            <a:r>
              <a:rPr lang="ru-RU" dirty="0" smtClean="0"/>
              <a:t>Графика,</a:t>
            </a:r>
          </a:p>
          <a:p>
            <a:r>
              <a:rPr lang="ru-RU" dirty="0" smtClean="0"/>
              <a:t>Скульптура</a:t>
            </a:r>
          </a:p>
          <a:p>
            <a:r>
              <a:rPr lang="ru-RU" dirty="0" smtClean="0"/>
              <a:t>Неизобразительная:</a:t>
            </a:r>
          </a:p>
          <a:p>
            <a:r>
              <a:rPr lang="ru-RU" dirty="0" smtClean="0"/>
              <a:t>Архитектура</a:t>
            </a:r>
          </a:p>
          <a:p>
            <a:endParaRPr lang="ru-RU" dirty="0" smtClean="0"/>
          </a:p>
          <a:p>
            <a:r>
              <a:rPr lang="ru-RU" dirty="0" smtClean="0"/>
              <a:t>Декоративно-прикладное искусство (сюжетное, орнаментальное)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C2E7-DFEB-40D5-B290-830A053E35E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22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Выразительные средства изобразительного искусства:</a:t>
            </a:r>
          </a:p>
          <a:p>
            <a:r>
              <a:rPr lang="ru-RU" dirty="0" smtClean="0"/>
              <a:t>•	Фактура (характер поверхности худ. произведения)</a:t>
            </a:r>
          </a:p>
          <a:p>
            <a:r>
              <a:rPr lang="ru-RU" dirty="0" smtClean="0"/>
              <a:t>•	Композиция (построения худ. произведения)</a:t>
            </a:r>
          </a:p>
          <a:p>
            <a:r>
              <a:rPr lang="ru-RU" dirty="0" smtClean="0"/>
              <a:t>•	Контур-линия</a:t>
            </a:r>
          </a:p>
          <a:p>
            <a:r>
              <a:rPr lang="ru-RU" dirty="0" smtClean="0"/>
              <a:t>•	Штрих</a:t>
            </a:r>
          </a:p>
          <a:p>
            <a:r>
              <a:rPr lang="ru-RU" dirty="0" smtClean="0"/>
              <a:t>•	Линия</a:t>
            </a:r>
          </a:p>
          <a:p>
            <a:r>
              <a:rPr lang="ru-RU" dirty="0" smtClean="0"/>
              <a:t>•	Цвет</a:t>
            </a:r>
          </a:p>
          <a:p>
            <a:r>
              <a:rPr lang="ru-RU" dirty="0" smtClean="0"/>
              <a:t>•	Колорит (соотношение цветовых тонов)</a:t>
            </a:r>
          </a:p>
          <a:p>
            <a:r>
              <a:rPr lang="ru-RU" dirty="0" smtClean="0"/>
              <a:t>•	Пропорции (соотношение величин)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C2E7-DFEB-40D5-B290-830A053E35E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77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Программные задачи по ознакомлению детей с изобразительным искусством:</a:t>
            </a:r>
          </a:p>
          <a:p>
            <a:r>
              <a:rPr lang="ru-RU" dirty="0" smtClean="0"/>
              <a:t>Четыре группы:</a:t>
            </a:r>
          </a:p>
          <a:p>
            <a:r>
              <a:rPr lang="ru-RU" dirty="0" smtClean="0"/>
              <a:t>1.Содержательная</a:t>
            </a:r>
          </a:p>
          <a:p>
            <a:r>
              <a:rPr lang="ru-RU" dirty="0" smtClean="0"/>
              <a:t>Цель: обучать детей умению понимать, что изображено на картине, о чем рассказал художник в своем произведении</a:t>
            </a:r>
          </a:p>
          <a:p>
            <a:r>
              <a:rPr lang="ru-RU" dirty="0" smtClean="0"/>
              <a:t>2.Изобразительно-выразительная </a:t>
            </a:r>
          </a:p>
          <a:p>
            <a:r>
              <a:rPr lang="ru-RU" dirty="0" smtClean="0"/>
              <a:t>Цель: способствовать восприятию и оценке детьми художественных средств используемых живописцем (как он изобразил действующих лиц, выразил замысел, раскрыл содержание произведения)</a:t>
            </a:r>
          </a:p>
          <a:p>
            <a:r>
              <a:rPr lang="ru-RU" dirty="0" smtClean="0"/>
              <a:t>3.Эмоционально-личностная</a:t>
            </a:r>
          </a:p>
          <a:p>
            <a:r>
              <a:rPr lang="ru-RU" dirty="0" smtClean="0"/>
              <a:t>Цель: формировать умение  давать эстетическую оценку произведению (Вопросы: «Каково отношение самого художника к замыслу?», «Что вам понравилось в картине?», «Какое она вызвала настроение?»)</a:t>
            </a:r>
          </a:p>
          <a:p>
            <a:r>
              <a:rPr lang="ru-RU" dirty="0" smtClean="0"/>
              <a:t>4.Воспитательная</a:t>
            </a:r>
          </a:p>
          <a:p>
            <a:r>
              <a:rPr lang="ru-RU" dirty="0" smtClean="0"/>
              <a:t>Цель: формирование нравственно-эстетических качеств, познавательный интерес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C2E7-DFEB-40D5-B290-830A053E35E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114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Методика ознакомления дошкольников с произведениями искусства.</a:t>
            </a:r>
          </a:p>
          <a:p>
            <a:r>
              <a:rPr lang="ru-RU" dirty="0" smtClean="0"/>
              <a:t>Предварительная работа включает:</a:t>
            </a:r>
          </a:p>
          <a:p>
            <a:r>
              <a:rPr lang="ru-RU" dirty="0" smtClean="0"/>
              <a:t>•	Задания и игровые упражнения по обогащению и активизации словаря, развитию выразительной речи, монологической речи, </a:t>
            </a:r>
          </a:p>
          <a:p>
            <a:r>
              <a:rPr lang="ru-RU" dirty="0" smtClean="0"/>
              <a:t>•	Показ кукольного театра, драматизация сказок , что способствует восприятию детей состояния людей (язык жестов, мимика, движения)</a:t>
            </a:r>
          </a:p>
          <a:p>
            <a:r>
              <a:rPr lang="ru-RU" dirty="0" smtClean="0"/>
              <a:t>•	Чтение художественных произведений, сюжет которых созвучен с темой картины</a:t>
            </a:r>
          </a:p>
          <a:p>
            <a:r>
              <a:rPr lang="ru-RU" dirty="0" smtClean="0"/>
              <a:t>•	Слушание музыкальных произведений заданной тематики</a:t>
            </a:r>
          </a:p>
          <a:p>
            <a:r>
              <a:rPr lang="ru-RU" dirty="0" smtClean="0"/>
              <a:t>•	Наблюдения </a:t>
            </a:r>
          </a:p>
          <a:p>
            <a:r>
              <a:rPr lang="ru-RU" dirty="0" smtClean="0"/>
              <a:t>•	Знакомство воспитателя с произведением (изучение, определение связи между содержанием и средствами выразительности, построением и настроением произведения, определение акцента, подбор слов необходимых для рассказывания )</a:t>
            </a:r>
          </a:p>
          <a:p>
            <a:r>
              <a:rPr lang="ru-RU" dirty="0" smtClean="0"/>
              <a:t>•	Обогащение искусствоведческих  знаний  и умений воспитателя оперировать  терминами, характерными только для данного вида искусства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C2E7-DFEB-40D5-B290-830A053E35E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429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Этапы</a:t>
            </a:r>
            <a:r>
              <a:rPr lang="ru-RU" baseline="0" dirty="0" smtClean="0"/>
              <a:t> ознакомления с живописью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C2E7-DFEB-40D5-B290-830A053E35E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92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первом этапе решаются следующие задачи:</a:t>
            </a:r>
          </a:p>
          <a:p>
            <a:r>
              <a:rPr lang="ru-RU" dirty="0" smtClean="0"/>
              <a:t>•	Создание интереса к живописи, к картине художника</a:t>
            </a:r>
          </a:p>
          <a:p>
            <a:r>
              <a:rPr lang="ru-RU" dirty="0" smtClean="0"/>
              <a:t>•	Формирование умения внимательно рассмотреть картину</a:t>
            </a:r>
          </a:p>
          <a:p>
            <a:r>
              <a:rPr lang="ru-RU" dirty="0" smtClean="0"/>
              <a:t>•	Эмоционально откликаться на ее содержание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C2E7-DFEB-40D5-B290-830A053E35E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83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Методы и приемы 1 этапа.</a:t>
            </a:r>
          </a:p>
          <a:p>
            <a:r>
              <a:rPr lang="ru-RU" dirty="0" smtClean="0"/>
              <a:t>1. Искусствоведческий рассказ педагога </a:t>
            </a:r>
          </a:p>
          <a:p>
            <a:r>
              <a:rPr lang="ru-RU" dirty="0" smtClean="0"/>
              <a:t>Дается после того ка дети самостоятельно рассмотрели картину</a:t>
            </a:r>
          </a:p>
          <a:p>
            <a:endParaRPr lang="ru-RU" dirty="0" smtClean="0"/>
          </a:p>
          <a:p>
            <a:r>
              <a:rPr lang="ru-RU" dirty="0" smtClean="0"/>
              <a:t>Структура искусствоведческого рассказа:</a:t>
            </a:r>
          </a:p>
          <a:p>
            <a:r>
              <a:rPr lang="ru-RU" dirty="0" smtClean="0"/>
              <a:t>•	сообщение  названия картины и фамилии художника; </a:t>
            </a:r>
          </a:p>
          <a:p>
            <a:r>
              <a:rPr lang="ru-RU" dirty="0" smtClean="0"/>
              <a:t>•	о чем написана картина;</a:t>
            </a:r>
          </a:p>
          <a:p>
            <a:r>
              <a:rPr lang="ru-RU" dirty="0" smtClean="0"/>
              <a:t>•	что самое главное в картине (выделить композиционный центр), как оно изо­бражено (цвет, построение, расположение); что изображено вокруг главного в произведении и как с ним соединены детали (как идет углубление в содер­жание картины, при этом устанавливается связь между содержанием произ­ведения и средствами его выражения); </a:t>
            </a:r>
          </a:p>
          <a:p>
            <a:r>
              <a:rPr lang="ru-RU" dirty="0" smtClean="0"/>
              <a:t>•	что красивого показал своим произведе­нием художник;</a:t>
            </a:r>
          </a:p>
          <a:p>
            <a:r>
              <a:rPr lang="ru-RU" dirty="0" smtClean="0"/>
              <a:t>•	о чем думается, что вспоминается, когда смотришь на эту картину.</a:t>
            </a:r>
          </a:p>
          <a:p>
            <a:endParaRPr lang="ru-RU" dirty="0" smtClean="0"/>
          </a:p>
          <a:p>
            <a:r>
              <a:rPr lang="ru-RU" dirty="0" smtClean="0"/>
              <a:t>Использование такой структуры рассказа возможно до тех пор, пока дети не начнут </a:t>
            </a:r>
          </a:p>
          <a:p>
            <a:r>
              <a:rPr lang="ru-RU" dirty="0" smtClean="0"/>
              <a:t>адекватно отвечать на поставленные после рассказа вопросы по со­держанию картины и приобретут навык монологической речи при ответе на вопрос, о чем картина.</a:t>
            </a:r>
          </a:p>
          <a:p>
            <a:endParaRPr lang="ru-RU" dirty="0" smtClean="0"/>
          </a:p>
          <a:p>
            <a:r>
              <a:rPr lang="ru-RU" dirty="0" smtClean="0"/>
              <a:t>2.Конкретные вопросы</a:t>
            </a:r>
          </a:p>
          <a:p>
            <a:r>
              <a:rPr lang="ru-RU" dirty="0" smtClean="0"/>
              <a:t>Прежде чем спрашивать «о чем картина?», надо научить детально рассматривать произведение.</a:t>
            </a:r>
          </a:p>
          <a:p>
            <a:r>
              <a:rPr lang="ru-RU" dirty="0" smtClean="0"/>
              <a:t>Что изображено на картине?</a:t>
            </a:r>
          </a:p>
          <a:p>
            <a:r>
              <a:rPr lang="ru-RU" dirty="0" smtClean="0"/>
              <a:t>Где расположены предметы, люди..?</a:t>
            </a:r>
          </a:p>
          <a:p>
            <a:r>
              <a:rPr lang="ru-RU" dirty="0" smtClean="0"/>
              <a:t>Как вы думаете,  что самое важное в картине?</a:t>
            </a:r>
          </a:p>
          <a:p>
            <a:r>
              <a:rPr lang="ru-RU" dirty="0" smtClean="0"/>
              <a:t>Как изобразил это художник?</a:t>
            </a:r>
          </a:p>
          <a:p>
            <a:r>
              <a:rPr lang="ru-RU" dirty="0" smtClean="0"/>
              <a:t>Что в картине самое яркое, бросается в глаза? </a:t>
            </a:r>
          </a:p>
          <a:p>
            <a:r>
              <a:rPr lang="ru-RU" dirty="0" smtClean="0"/>
              <a:t>Что этим хотел сказать художник?</a:t>
            </a:r>
          </a:p>
          <a:p>
            <a:r>
              <a:rPr lang="ru-RU" dirty="0" smtClean="0"/>
              <a:t>Какое настроение передал художник?</a:t>
            </a:r>
          </a:p>
          <a:p>
            <a:r>
              <a:rPr lang="ru-RU" dirty="0" smtClean="0"/>
              <a:t>Как вы догадались, что именно такое настроение отражено?</a:t>
            </a:r>
          </a:p>
          <a:p>
            <a:r>
              <a:rPr lang="ru-RU" dirty="0" smtClean="0"/>
              <a:t>Как это удалось сделать художнику!</a:t>
            </a:r>
          </a:p>
          <a:p>
            <a:r>
              <a:rPr lang="ru-RU" dirty="0" smtClean="0"/>
              <a:t>О чем вам думается, когда вы смотрите на эту картину?</a:t>
            </a:r>
          </a:p>
          <a:p>
            <a:endParaRPr lang="ru-RU" dirty="0" smtClean="0"/>
          </a:p>
          <a:p>
            <a:r>
              <a:rPr lang="ru-RU" dirty="0" smtClean="0"/>
              <a:t>3. Прием «вхождения» в картину</a:t>
            </a:r>
          </a:p>
          <a:p>
            <a:r>
              <a:rPr lang="ru-RU" dirty="0" smtClean="0"/>
              <a:t>Воссоздание предшествующих или последующих содержанию картины событий</a:t>
            </a:r>
          </a:p>
          <a:p>
            <a:r>
              <a:rPr lang="ru-RU" dirty="0" smtClean="0"/>
              <a:t>Этот прием тесно связан с игрой и творческой фантазией, с определенного рода установками на развернутое выразительное рассказывание.</a:t>
            </a:r>
          </a:p>
          <a:p>
            <a:endParaRPr lang="ru-RU" dirty="0" smtClean="0"/>
          </a:p>
          <a:p>
            <a:r>
              <a:rPr lang="ru-RU" dirty="0" smtClean="0"/>
              <a:t>4. Рассказ-образец  личностного отношения педагога к картине.</a:t>
            </a:r>
          </a:p>
          <a:p>
            <a:r>
              <a:rPr lang="ru-RU" dirty="0" smtClean="0"/>
              <a:t>Содержание эмоционально окрашено, богато интонациями.</a:t>
            </a:r>
          </a:p>
          <a:p>
            <a:r>
              <a:rPr lang="ru-RU" dirty="0" smtClean="0"/>
              <a:t>Структура:</a:t>
            </a:r>
          </a:p>
          <a:p>
            <a:r>
              <a:rPr lang="ru-RU" dirty="0" smtClean="0"/>
              <a:t>•	сообщить кто написал картину и как она называется; </a:t>
            </a:r>
          </a:p>
          <a:p>
            <a:r>
              <a:rPr lang="ru-RU" dirty="0" smtClean="0"/>
              <a:t>•	рассказать, о чем про­изведение,</a:t>
            </a:r>
          </a:p>
          <a:p>
            <a:r>
              <a:rPr lang="ru-RU" dirty="0" smtClean="0"/>
              <a:t>•	какими красками написано, </a:t>
            </a:r>
          </a:p>
          <a:p>
            <a:r>
              <a:rPr lang="ru-RU" dirty="0" smtClean="0"/>
              <a:t>•	какое в нем передано настроение, </a:t>
            </a:r>
          </a:p>
          <a:p>
            <a:r>
              <a:rPr lang="ru-RU" dirty="0" smtClean="0"/>
              <a:t>•	что особенно понравилось, </a:t>
            </a:r>
          </a:p>
          <a:p>
            <a:r>
              <a:rPr lang="ru-RU" dirty="0" smtClean="0"/>
              <a:t>•	какие возникают чувства, мысли, когда смотришь на картину.</a:t>
            </a:r>
          </a:p>
          <a:p>
            <a:endParaRPr lang="ru-RU" dirty="0" smtClean="0"/>
          </a:p>
          <a:p>
            <a:r>
              <a:rPr lang="ru-RU" dirty="0" smtClean="0"/>
              <a:t>5. Использование на занятие различных видов искусства</a:t>
            </a:r>
          </a:p>
          <a:p>
            <a:r>
              <a:rPr lang="ru-RU" dirty="0" smtClean="0"/>
              <a:t>Умелое использование музыки, выразительное чтение усиливает интерес к живописи, обостряет эстетические чувства ребят, повышает их эмоциональную восприимчивость.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C2E7-DFEB-40D5-B290-830A053E35E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5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918648" cy="2594719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«Ознакомление детей с изобразительным искусством»</a:t>
            </a:r>
            <a:endParaRPr lang="ru-RU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1731"/>
            <a:ext cx="4048426" cy="245154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85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745505" cy="3877815"/>
          </a:xfrm>
        </p:spPr>
        <p:txBody>
          <a:bodyPr>
            <a:noAutofit/>
          </a:bodyPr>
          <a:lstStyle/>
          <a:p>
            <a:r>
              <a:rPr lang="ru-RU" sz="2800" b="1" spc="1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</a:t>
            </a:r>
            <a:r>
              <a:rPr lang="ru-RU" sz="2800" b="1" spc="1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скусствоведческий рассказ педагога</a:t>
            </a:r>
          </a:p>
          <a:p>
            <a:r>
              <a:rPr lang="ru-RU" sz="2800" b="1" spc="1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Конкретные </a:t>
            </a:r>
            <a:r>
              <a:rPr lang="ru-RU" sz="2800" b="1" spc="1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вопросы</a:t>
            </a:r>
          </a:p>
          <a:p>
            <a:r>
              <a:rPr lang="ru-RU" sz="2800" b="1" spc="1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Прием </a:t>
            </a:r>
            <a:r>
              <a:rPr lang="ru-RU" sz="2800" b="1" spc="1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«вхождения» в </a:t>
            </a:r>
            <a:r>
              <a:rPr lang="ru-RU" sz="2800" b="1" spc="1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картину</a:t>
            </a:r>
          </a:p>
          <a:p>
            <a:r>
              <a:rPr lang="ru-RU" sz="2800" b="1" spc="1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Рассказ-образец  </a:t>
            </a:r>
            <a:r>
              <a:rPr lang="ru-RU" sz="2800" b="1" spc="1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личностного отношения педагога к картине</a:t>
            </a:r>
            <a:r>
              <a:rPr lang="ru-RU" sz="2800" b="1" spc="1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spc="1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Использование </a:t>
            </a:r>
            <a:r>
              <a:rPr lang="ru-RU" sz="2800" b="1" spc="1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занятие различных видов искусства</a:t>
            </a:r>
            <a:endParaRPr lang="ru-RU" sz="2800" b="1" spc="1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Методы и приемы 1 этапа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95647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Задачи: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Развивать умение  самостоятельно анализировать содержание картины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Выделять выразительные средства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Формировать  умение «читать» картины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Мотивировать эмоционально-личностное отношение к произведению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037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Вопросы </a:t>
            </a:r>
            <a:r>
              <a:rPr lang="ru-RU" sz="3200" dirty="0"/>
              <a:t>обобщенного  </a:t>
            </a:r>
            <a:r>
              <a:rPr lang="ru-RU" sz="3200" dirty="0" smtClean="0"/>
              <a:t>характера</a:t>
            </a:r>
          </a:p>
          <a:p>
            <a:r>
              <a:rPr lang="ru-RU" sz="3200" dirty="0" smtClean="0"/>
              <a:t>Прием </a:t>
            </a:r>
            <a:r>
              <a:rPr lang="ru-RU" sz="3200" dirty="0"/>
              <a:t>точных </a:t>
            </a:r>
            <a:r>
              <a:rPr lang="ru-RU" sz="3200" dirty="0" smtClean="0"/>
              <a:t>установок</a:t>
            </a:r>
          </a:p>
          <a:p>
            <a:r>
              <a:rPr lang="ru-RU" sz="3200" dirty="0"/>
              <a:t>Приемы композиционных и колористических вариантов </a:t>
            </a:r>
            <a:endParaRPr lang="ru-RU" sz="3200" dirty="0" smtClean="0"/>
          </a:p>
          <a:p>
            <a:r>
              <a:rPr lang="ru-RU" sz="3200" dirty="0"/>
              <a:t>Метод формирования личностного отношения детей к живописи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56263" cy="1368152"/>
          </a:xfrm>
        </p:spPr>
        <p:txBody>
          <a:bodyPr/>
          <a:lstStyle/>
          <a:p>
            <a:r>
              <a:rPr lang="ru-RU" sz="4000" b="1" dirty="0" smtClean="0">
                <a:latin typeface="Garamond" panose="02020404030301010803" pitchFamily="18" charset="0"/>
              </a:rPr>
              <a:t>Методы и приемы  2 этапа.</a:t>
            </a:r>
            <a:endParaRPr lang="ru-RU" sz="4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57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Задачи: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pc="100" dirty="0" smtClean="0">
                <a:latin typeface="Garamond"/>
                <a:ea typeface="Times New Roman"/>
                <a:cs typeface="Garamond"/>
              </a:rPr>
              <a:t>форми­ровать </a:t>
            </a:r>
            <a:r>
              <a:rPr lang="ru-RU" spc="100" dirty="0">
                <a:latin typeface="Garamond"/>
                <a:ea typeface="Times New Roman"/>
                <a:cs typeface="Garamond"/>
              </a:rPr>
              <a:t>творческое восприятие детьми произведений живописи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070100" algn="l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b="1" spc="50" dirty="0" smtClean="0">
                <a:latin typeface="Garamond"/>
                <a:ea typeface="Times New Roman"/>
                <a:cs typeface="Garamond"/>
              </a:rPr>
              <a:t/>
            </a:r>
            <a:br>
              <a:rPr lang="ru-RU" b="1" spc="50" dirty="0" smtClean="0">
                <a:latin typeface="Garamond"/>
                <a:ea typeface="Times New Roman"/>
                <a:cs typeface="Garamond"/>
              </a:rPr>
            </a:br>
            <a:r>
              <a:rPr lang="ru-RU" b="1" spc="50" dirty="0" smtClean="0">
                <a:latin typeface="Garamond"/>
                <a:ea typeface="Times New Roman"/>
                <a:cs typeface="Garamond"/>
              </a:rPr>
              <a:t>Третий </a:t>
            </a:r>
            <a:r>
              <a:rPr lang="ru-RU" b="1" spc="50" dirty="0">
                <a:latin typeface="Garamond"/>
                <a:ea typeface="Times New Roman"/>
                <a:cs typeface="Garamond"/>
              </a:rPr>
              <a:t>этап</a:t>
            </a:r>
            <a:r>
              <a:rPr lang="ru-RU" sz="6600" dirty="0">
                <a:latin typeface="Calibri"/>
                <a:ea typeface="Calibri"/>
                <a:cs typeface="Times New Roman"/>
              </a:rPr>
              <a:t/>
            </a:r>
            <a:br>
              <a:rPr lang="ru-RU" sz="6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034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spc="100" dirty="0">
                <a:latin typeface="Garamond"/>
                <a:ea typeface="Times New Roman"/>
                <a:cs typeface="Garamond"/>
              </a:rPr>
              <a:t>Прием </a:t>
            </a:r>
            <a:r>
              <a:rPr lang="ru-RU" sz="2800" b="1" spc="100" dirty="0" smtClean="0">
                <a:latin typeface="Garamond"/>
                <a:ea typeface="Times New Roman"/>
                <a:cs typeface="Garamond"/>
              </a:rPr>
              <a:t>сравнения</a:t>
            </a:r>
          </a:p>
          <a:p>
            <a:r>
              <a:rPr lang="ru-RU" sz="2800" b="1" spc="100" dirty="0">
                <a:latin typeface="Garamond"/>
                <a:ea typeface="Times New Roman"/>
                <a:cs typeface="Garamond"/>
              </a:rPr>
              <a:t> Прием мысленного созда­ния собственной картины по названию, данному </a:t>
            </a:r>
            <a:r>
              <a:rPr lang="ru-RU" sz="2800" b="1" spc="100" dirty="0" smtClean="0">
                <a:latin typeface="Garamond"/>
                <a:ea typeface="Times New Roman"/>
                <a:cs typeface="Garamond"/>
              </a:rPr>
              <a:t>художником</a:t>
            </a:r>
          </a:p>
          <a:p>
            <a:r>
              <a:rPr lang="ru-RU" sz="2800" b="1" spc="100" dirty="0">
                <a:latin typeface="Garamond"/>
                <a:ea typeface="Times New Roman"/>
                <a:cs typeface="Garamond"/>
              </a:rPr>
              <a:t>Прием точных </a:t>
            </a:r>
            <a:r>
              <a:rPr lang="ru-RU" sz="2800" b="1" spc="100" dirty="0" smtClean="0">
                <a:latin typeface="Garamond"/>
                <a:ea typeface="Times New Roman"/>
                <a:cs typeface="Garamond"/>
              </a:rPr>
              <a:t>установок</a:t>
            </a:r>
          </a:p>
          <a:p>
            <a:r>
              <a:rPr lang="ru-RU" sz="2800" b="1" spc="100" dirty="0">
                <a:latin typeface="Garamond"/>
                <a:ea typeface="Times New Roman"/>
                <a:cs typeface="Garamond"/>
              </a:rPr>
              <a:t>Игровые </a:t>
            </a:r>
            <a:r>
              <a:rPr lang="ru-RU" sz="2800" b="1" spc="100" dirty="0" smtClean="0">
                <a:latin typeface="Garamond"/>
                <a:ea typeface="Times New Roman"/>
                <a:cs typeface="Garamond"/>
              </a:rPr>
              <a:t>элементы</a:t>
            </a:r>
          </a:p>
          <a:p>
            <a:r>
              <a:rPr lang="ru-RU" sz="2800" b="1" spc="100" dirty="0">
                <a:latin typeface="Garamond"/>
                <a:ea typeface="Times New Roman"/>
                <a:cs typeface="Garamond"/>
              </a:rPr>
              <a:t>Обучение задавать </a:t>
            </a:r>
            <a:r>
              <a:rPr lang="ru-RU" sz="2800" b="1" spc="100" dirty="0" smtClean="0">
                <a:latin typeface="Garamond"/>
                <a:ea typeface="Times New Roman"/>
                <a:cs typeface="Garamond"/>
              </a:rPr>
              <a:t>вопросы</a:t>
            </a:r>
            <a:endParaRPr lang="ru-RU" sz="2800" b="1" spc="100" dirty="0">
              <a:latin typeface="Garamond"/>
              <a:ea typeface="Times New Roman"/>
              <a:cs typeface="Garamond"/>
            </a:endParaRPr>
          </a:p>
          <a:p>
            <a:r>
              <a:rPr lang="ru-RU" sz="2800" b="1" spc="100" dirty="0">
                <a:latin typeface="Garamond"/>
                <a:ea typeface="Times New Roman"/>
                <a:cs typeface="Garamond"/>
              </a:rPr>
              <a:t>Классификация </a:t>
            </a:r>
            <a:r>
              <a:rPr lang="ru-RU" sz="2800" b="1" spc="100" dirty="0" smtClean="0">
                <a:latin typeface="Garamond"/>
                <a:ea typeface="Times New Roman"/>
                <a:cs typeface="Garamond"/>
              </a:rPr>
              <a:t>картин</a:t>
            </a:r>
          </a:p>
          <a:p>
            <a:r>
              <a:rPr lang="ru-RU" sz="2800" b="1" spc="100" dirty="0" smtClean="0">
                <a:latin typeface="Garamond"/>
                <a:ea typeface="Times New Roman"/>
                <a:cs typeface="Garamond"/>
              </a:rPr>
              <a:t>Дидактические игры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pc="100" dirty="0" smtClean="0">
                <a:latin typeface="Garamond"/>
                <a:ea typeface="Times New Roman"/>
                <a:cs typeface="Garamond"/>
              </a:rPr>
              <a:t>Методы и приемы 3 этапа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59698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u="sng" dirty="0" smtClean="0"/>
              <a:t>Три группы вопросов: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Побуждающие к целостному восприятию 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Помогающие определить эмоциональное состояние, настроение, чувства изображенного человека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Побуждающие детям выделить средства выразительности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Методика ознакомления с портретной живописью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81150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Пояснение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Сравнение  Акцентирование деталей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Вызывание адекватных эмоций</a:t>
            </a:r>
            <a:endParaRPr lang="ru-RU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Тактильно-чувствительный метод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Метод оживления детских эмоций с помощью литературных и песенных образов.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Прием вхождения в картину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Метод музыкального сопровождения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Игровые приемы: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Методы и приемы при ознакомлении детей с портретной живописью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67471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Порядок ознакомления: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Воспитатель читает текст целиком без показа картинок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Читает текст с одновременным показом картинок, иллюстрирующих слова писателя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Дети самостоятельно рассматривают иллюстрации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Воспитатель читает текст еще раз без показа иллюстраций</a:t>
            </a:r>
          </a:p>
          <a:p>
            <a:pPr marL="0" indent="0">
              <a:buNone/>
            </a:pP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56263" cy="1296144"/>
          </a:xfrm>
        </p:spPr>
        <p:txBody>
          <a:bodyPr/>
          <a:lstStyle/>
          <a:p>
            <a:r>
              <a:rPr lang="ru-RU" sz="3200" dirty="0" smtClean="0"/>
              <a:t>Методика ознакомления детей с книжной графикой</a:t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51428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Узнавание ребенком персонажей , вещей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Соотнесение фраз текста с картинками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Оценка ребенком цвета нарисованных предметов, выразительности жеста героя, расположения фигуры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Сравнение иллюстраций разных художников к одному и тому же произведению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Методы и приемы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35061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Казакова Т.К. «Теория и методика развития детского изобразительного творчества», 2006г.</a:t>
            </a:r>
          </a:p>
          <a:p>
            <a:r>
              <a:rPr lang="ru-RU" dirty="0" err="1" smtClean="0"/>
              <a:t>Чумечева</a:t>
            </a:r>
            <a:r>
              <a:rPr lang="ru-RU" dirty="0" smtClean="0"/>
              <a:t> Р.М. «Дошкольникам </a:t>
            </a:r>
            <a:r>
              <a:rPr lang="ru-RU" smtClean="0"/>
              <a:t>о живописи», 1992г.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29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Искусство - это «образ», образ мира, человека,  сформировавшийся в сознании художника и выраженный им в слове, звуках, красках, форме.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6340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«раскрывать истину в чувственной форме» (Гегель)</a:t>
            </a:r>
          </a:p>
          <a:p>
            <a:r>
              <a:rPr lang="ru-RU" sz="2800" dirty="0" smtClean="0"/>
              <a:t>«исправлять природу» (Вольтер)</a:t>
            </a:r>
          </a:p>
          <a:p>
            <a:r>
              <a:rPr lang="ru-RU" sz="2800" dirty="0" smtClean="0"/>
              <a:t>«способствовать тому, чтобы люди глубже понимали жизнь и больше ее любили» (</a:t>
            </a:r>
            <a:r>
              <a:rPr lang="ru-RU" sz="2800" dirty="0" err="1" smtClean="0"/>
              <a:t>Р.Кент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«озарять светом глубины человеческой души» (</a:t>
            </a:r>
            <a:r>
              <a:rPr lang="ru-RU" sz="2800" dirty="0" err="1" smtClean="0"/>
              <a:t>Р.Шуман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Искусство призвано: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04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Изобразительные :</a:t>
            </a:r>
          </a:p>
          <a:p>
            <a:r>
              <a:rPr lang="ru-RU" sz="2000" dirty="0" smtClean="0"/>
              <a:t>Живопись (пейзаж, натюрморт, портрет, сюжетная картина)</a:t>
            </a:r>
          </a:p>
          <a:p>
            <a:r>
              <a:rPr lang="ru-RU" sz="2000" dirty="0"/>
              <a:t>Г</a:t>
            </a:r>
            <a:r>
              <a:rPr lang="ru-RU" sz="2000" dirty="0" smtClean="0"/>
              <a:t>рафика,</a:t>
            </a:r>
          </a:p>
          <a:p>
            <a:r>
              <a:rPr lang="ru-RU" sz="2000" dirty="0" smtClean="0"/>
              <a:t>Скульптура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Неизобразительная:</a:t>
            </a:r>
          </a:p>
          <a:p>
            <a:r>
              <a:rPr lang="ru-RU" sz="2000" dirty="0" smtClean="0"/>
              <a:t>Архитектура</a:t>
            </a:r>
          </a:p>
          <a:p>
            <a:endParaRPr lang="ru-RU" sz="2000" dirty="0"/>
          </a:p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Декоративно-прикладное искусство (сюжетное, орнаментальное)</a:t>
            </a:r>
          </a:p>
          <a:p>
            <a:endParaRPr lang="ru-RU" sz="2000" dirty="0" smtClean="0"/>
          </a:p>
          <a:p>
            <a:pPr marL="0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и жанры изобразительного искусства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98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Фактура (характер поверхности</a:t>
            </a:r>
            <a:r>
              <a:rPr lang="ru-RU" dirty="0">
                <a:solidFill>
                  <a:prstClr val="black"/>
                </a:solidFill>
              </a:rPr>
              <a:t> худ. произведения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Композиция (построения худ. произведения)</a:t>
            </a:r>
          </a:p>
          <a:p>
            <a:r>
              <a:rPr lang="ru-RU" dirty="0" smtClean="0"/>
              <a:t>Контур-линия</a:t>
            </a:r>
          </a:p>
          <a:p>
            <a:r>
              <a:rPr lang="ru-RU" dirty="0" smtClean="0"/>
              <a:t>Штрих</a:t>
            </a:r>
          </a:p>
          <a:p>
            <a:r>
              <a:rPr lang="ru-RU" dirty="0" smtClean="0"/>
              <a:t>Линия</a:t>
            </a:r>
          </a:p>
          <a:p>
            <a:r>
              <a:rPr lang="ru-RU" dirty="0" smtClean="0"/>
              <a:t>Цвет</a:t>
            </a:r>
          </a:p>
          <a:p>
            <a:r>
              <a:rPr lang="ru-RU" dirty="0" smtClean="0"/>
              <a:t>Колорит (соотношение цветовых тонов)</a:t>
            </a:r>
          </a:p>
          <a:p>
            <a:r>
              <a:rPr lang="ru-RU" dirty="0" smtClean="0"/>
              <a:t>Пропорции (соотношение величин)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Выразительные средства изобразительного искусства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05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08911" cy="4608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Четыре группы:</a:t>
            </a:r>
          </a:p>
          <a:p>
            <a:pPr marL="514350" indent="-514350">
              <a:buAutoNum type="arabicPeriod"/>
            </a:pPr>
            <a:r>
              <a:rPr lang="ru-RU" sz="3200" b="1" dirty="0" smtClean="0"/>
              <a:t>Содержательная</a:t>
            </a:r>
          </a:p>
          <a:p>
            <a:pPr>
              <a:buFont typeface="+mj-lt"/>
              <a:buAutoNum type="arabicPeriod" startAt="2"/>
            </a:pPr>
            <a:r>
              <a:rPr lang="ru-RU" sz="3200" b="1" dirty="0" smtClean="0"/>
              <a:t>Изобразительно-выразительная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ru-RU" sz="3200" b="1" dirty="0" smtClean="0"/>
              <a:t>Эмоционально-личностная</a:t>
            </a:r>
          </a:p>
          <a:p>
            <a:pPr>
              <a:buFont typeface="+mj-lt"/>
              <a:buAutoNum type="arabicPeriod" startAt="4"/>
            </a:pPr>
            <a:r>
              <a:rPr lang="ru-RU" sz="3200" b="1" dirty="0" smtClean="0"/>
              <a:t>Воспитательная</a:t>
            </a:r>
          </a:p>
          <a:p>
            <a:pPr marL="514350" indent="-514350">
              <a:buAutoNum type="arabicPeriod" startAt="2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56263" cy="105425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Программные задачи по ознакомлению детей с изобразительным искусством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647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15601"/>
            <a:ext cx="7992887" cy="4608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u="sng" dirty="0" smtClean="0"/>
              <a:t>Предварительная работа включает: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Задания и игровые упражнения 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Показ кукольного театра, драматизация сказок</a:t>
            </a:r>
            <a:r>
              <a:rPr lang="ru-RU" b="1" dirty="0"/>
              <a:t> </a:t>
            </a:r>
            <a:endParaRPr lang="ru-RU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Чтение художественных произведений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Слушание музыкальных произведений</a:t>
            </a:r>
            <a:r>
              <a:rPr lang="ru-RU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Наблюдения</a:t>
            </a:r>
            <a:r>
              <a:rPr lang="ru-RU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Знакомство воспитателя с произведением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Обогащение искусствоведческих  знаний  и умений воспитателя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Методика ознакомления дошкольников с произведениями искусства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5869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204864"/>
            <a:ext cx="8131982" cy="3002860"/>
          </a:xfrm>
        </p:spPr>
        <p:txBody>
          <a:bodyPr/>
          <a:lstStyle/>
          <a:p>
            <a:r>
              <a:rPr lang="ru-RU" dirty="0" smtClean="0"/>
              <a:t>Этапы ознакомления с живописью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888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Задачи: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Создание интереса к живописи, к картине художника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Формирование умения внимательно рассмотреть картину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Эмоционально откликаться на ее содержание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435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1334</TotalTime>
  <Words>1121</Words>
  <Application>Microsoft Office PowerPoint</Application>
  <PresentationFormat>Экран (4:3)</PresentationFormat>
  <Paragraphs>314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«Ознакомление детей с изобразительным искусством»</vt:lpstr>
      <vt:lpstr>Презентация PowerPoint</vt:lpstr>
      <vt:lpstr>Искусство призвано:</vt:lpstr>
      <vt:lpstr>Виды и жанры изобразительного искусства</vt:lpstr>
      <vt:lpstr>Выразительные средства изобразительного искусства</vt:lpstr>
      <vt:lpstr>Программные задачи по ознакомлению детей с изобразительным искусством</vt:lpstr>
      <vt:lpstr>Методика ознакомления дошкольников с произведениями искусства</vt:lpstr>
      <vt:lpstr>Этапы ознакомления с живописью</vt:lpstr>
      <vt:lpstr>Первый этап</vt:lpstr>
      <vt:lpstr>Методы и приемы 1 этапа</vt:lpstr>
      <vt:lpstr>Второй этап</vt:lpstr>
      <vt:lpstr>Методы и приемы  2 этапа.</vt:lpstr>
      <vt:lpstr> Третий этап </vt:lpstr>
      <vt:lpstr>Методы и приемы 3 этапа</vt:lpstr>
      <vt:lpstr>Методика ознакомления с портретной живописью </vt:lpstr>
      <vt:lpstr>Методы и приемы при ознакомлении детей с портретной живописью</vt:lpstr>
      <vt:lpstr>Методика ознакомления детей с книжной графикой </vt:lpstr>
      <vt:lpstr>Методы и приемы</vt:lpstr>
      <vt:lpstr>Список литературы: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на тему: «Ознакомление детей с изобразительным искусством»</dc:title>
  <dc:creator>User</dc:creator>
  <cp:lastModifiedBy>User</cp:lastModifiedBy>
  <cp:revision>57</cp:revision>
  <dcterms:created xsi:type="dcterms:W3CDTF">2015-02-17T13:31:22Z</dcterms:created>
  <dcterms:modified xsi:type="dcterms:W3CDTF">2015-08-28T19:54:13Z</dcterms:modified>
</cp:coreProperties>
</file>